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2" r:id="rId14"/>
    <p:sldId id="268" r:id="rId15"/>
    <p:sldId id="269"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00A6A2"/>
    <a:srgbClr val="FF9966"/>
    <a:srgbClr val="006666"/>
    <a:srgbClr val="006699"/>
    <a:srgbClr val="000099"/>
    <a:srgbClr val="D4BEC6"/>
    <a:srgbClr val="97A6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64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4406-9FC5-ACFE-893D-D4EADEB1A89D}"/>
              </a:ext>
            </a:extLst>
          </p:cNvPr>
          <p:cNvSpPr>
            <a:spLocks noGrp="1"/>
          </p:cNvSpPr>
          <p:nvPr>
            <p:ph type="ctrTitle"/>
          </p:nvPr>
        </p:nvSpPr>
        <p:spPr>
          <a:xfrm>
            <a:off x="308388" y="745440"/>
            <a:ext cx="8132227" cy="3559859"/>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C0AF19C-C14B-F137-2DE9-1992459045F5}"/>
              </a:ext>
            </a:extLst>
          </p:cNvPr>
          <p:cNvSpPr>
            <a:spLocks noGrp="1"/>
          </p:cNvSpPr>
          <p:nvPr>
            <p:ph type="subTitle" idx="1"/>
          </p:nvPr>
        </p:nvSpPr>
        <p:spPr>
          <a:xfrm>
            <a:off x="317308" y="4669316"/>
            <a:ext cx="8132227" cy="13504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C6A999-B8D4-1774-9F1B-9F9FE1B3BFA6}"/>
              </a:ext>
            </a:extLst>
          </p:cNvPr>
          <p:cNvSpPr>
            <a:spLocks noGrp="1"/>
          </p:cNvSpPr>
          <p:nvPr>
            <p:ph type="dt" sz="half" idx="10"/>
          </p:nvPr>
        </p:nvSpPr>
        <p:spPr/>
        <p:txBody>
          <a:bodyPr/>
          <a:lstStyle/>
          <a:p>
            <a:fld id="{F2EE3B7B-C7B5-42CF-90CF-67B3D21B2314}" type="datetime1">
              <a:rPr lang="en-US" smtClean="0"/>
              <a:t>9/2/2024</a:t>
            </a:fld>
            <a:endParaRPr lang="en-US"/>
          </a:p>
        </p:txBody>
      </p:sp>
      <p:sp>
        <p:nvSpPr>
          <p:cNvPr id="5" name="Footer Placeholder 4">
            <a:extLst>
              <a:ext uri="{FF2B5EF4-FFF2-40B4-BE49-F238E27FC236}">
                <a16:creationId xmlns:a16="http://schemas.microsoft.com/office/drawing/2014/main" id="{61165D5D-2AE2-6F91-D1EB-6DD8FC3CE64C}"/>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BF0029E4-3A4E-970A-17A8-1E17D37D1F2B}"/>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6715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D22A-1F6D-0DE5-E04A-DC466353DA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4ADD6F-7C93-3CD3-AC8D-28A78787CB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06E74-14FC-84D9-4B41-7D9FB0D573C4}"/>
              </a:ext>
            </a:extLst>
          </p:cNvPr>
          <p:cNvSpPr>
            <a:spLocks noGrp="1"/>
          </p:cNvSpPr>
          <p:nvPr>
            <p:ph type="dt" sz="half" idx="10"/>
          </p:nvPr>
        </p:nvSpPr>
        <p:spPr/>
        <p:txBody>
          <a:bodyPr/>
          <a:lstStyle/>
          <a:p>
            <a:fld id="{0F996519-E62D-4F8C-AE1E-36928EC7D15C}" type="datetime1">
              <a:rPr lang="en-US" smtClean="0"/>
              <a:t>9/2/2024</a:t>
            </a:fld>
            <a:endParaRPr lang="en-US"/>
          </a:p>
        </p:txBody>
      </p:sp>
      <p:sp>
        <p:nvSpPr>
          <p:cNvPr id="5" name="Footer Placeholder 4">
            <a:extLst>
              <a:ext uri="{FF2B5EF4-FFF2-40B4-BE49-F238E27FC236}">
                <a16:creationId xmlns:a16="http://schemas.microsoft.com/office/drawing/2014/main" id="{1F35A7DC-6292-6181-949E-F8BC3FA11BA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050F5C6-EADC-E072-B19B-49BB11DF0309}"/>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166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2054-1AE7-534F-0CFE-1F0628A09FC1}"/>
              </a:ext>
            </a:extLst>
          </p:cNvPr>
          <p:cNvSpPr>
            <a:spLocks noGrp="1"/>
          </p:cNvSpPr>
          <p:nvPr>
            <p:ph type="title"/>
          </p:nvPr>
        </p:nvSpPr>
        <p:spPr>
          <a:xfrm>
            <a:off x="340138" y="2243708"/>
            <a:ext cx="9156288" cy="3776091"/>
          </a:xfrm>
        </p:spPr>
        <p:txBody>
          <a:bodyPr anchor="b">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988EC2A-45C7-131C-0F4A-56E62EB029C2}"/>
              </a:ext>
            </a:extLst>
          </p:cNvPr>
          <p:cNvSpPr>
            <a:spLocks noGrp="1"/>
          </p:cNvSpPr>
          <p:nvPr>
            <p:ph type="body" idx="1"/>
          </p:nvPr>
        </p:nvSpPr>
        <p:spPr>
          <a:xfrm>
            <a:off x="340137" y="838201"/>
            <a:ext cx="9156289" cy="140550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75A323-2679-E978-8856-2FEBE8F5AE45}"/>
              </a:ext>
            </a:extLst>
          </p:cNvPr>
          <p:cNvSpPr>
            <a:spLocks noGrp="1"/>
          </p:cNvSpPr>
          <p:nvPr>
            <p:ph type="dt" sz="half" idx="10"/>
          </p:nvPr>
        </p:nvSpPr>
        <p:spPr/>
        <p:txBody>
          <a:bodyPr/>
          <a:lstStyle/>
          <a:p>
            <a:fld id="{6477AEB6-FCE1-4CD5-923B-84E54F1460D5}" type="datetime1">
              <a:rPr lang="en-US" smtClean="0"/>
              <a:t>9/2/2024</a:t>
            </a:fld>
            <a:endParaRPr lang="en-US"/>
          </a:p>
        </p:txBody>
      </p:sp>
      <p:sp>
        <p:nvSpPr>
          <p:cNvPr id="5" name="Footer Placeholder 4">
            <a:extLst>
              <a:ext uri="{FF2B5EF4-FFF2-40B4-BE49-F238E27FC236}">
                <a16:creationId xmlns:a16="http://schemas.microsoft.com/office/drawing/2014/main" id="{2C971DC2-625E-0477-BF8C-F3CDDCE4B11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EF1A644-D449-E464-C2DF-F045A51899D0}"/>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1230423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12719-44A3-3EE8-D757-F0E0F9632AEC}"/>
              </a:ext>
            </a:extLst>
          </p:cNvPr>
          <p:cNvSpPr>
            <a:spLocks noGrp="1"/>
          </p:cNvSpPr>
          <p:nvPr>
            <p:ph type="title"/>
          </p:nvPr>
        </p:nvSpPr>
        <p:spPr>
          <a:xfrm>
            <a:off x="303197" y="750627"/>
            <a:ext cx="10846556" cy="1304150"/>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0440DC2-69F2-A056-508C-F5138E71FCA2}"/>
              </a:ext>
            </a:extLst>
          </p:cNvPr>
          <p:cNvSpPr>
            <a:spLocks noGrp="1"/>
          </p:cNvSpPr>
          <p:nvPr>
            <p:ph sz="half" idx="1"/>
          </p:nvPr>
        </p:nvSpPr>
        <p:spPr>
          <a:xfrm>
            <a:off x="1056961" y="2075250"/>
            <a:ext cx="4571288"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DA2243E-0673-54F2-5B38-DF5D2C7367F4}"/>
              </a:ext>
            </a:extLst>
          </p:cNvPr>
          <p:cNvSpPr>
            <a:spLocks noGrp="1"/>
          </p:cNvSpPr>
          <p:nvPr>
            <p:ph sz="half" idx="2"/>
          </p:nvPr>
        </p:nvSpPr>
        <p:spPr>
          <a:xfrm>
            <a:off x="6379560" y="2075250"/>
            <a:ext cx="4770191"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E946B7D-7BAF-8DE9-FB5A-282908B03106}"/>
              </a:ext>
            </a:extLst>
          </p:cNvPr>
          <p:cNvSpPr>
            <a:spLocks noGrp="1"/>
          </p:cNvSpPr>
          <p:nvPr>
            <p:ph type="dt" sz="half" idx="10"/>
          </p:nvPr>
        </p:nvSpPr>
        <p:spPr/>
        <p:txBody>
          <a:bodyPr/>
          <a:lstStyle/>
          <a:p>
            <a:fld id="{96374C2F-71A1-43C9-B2F6-A4FAC8157F1A}" type="datetime1">
              <a:rPr lang="en-US" smtClean="0"/>
              <a:t>9/2/2024</a:t>
            </a:fld>
            <a:endParaRPr lang="en-US"/>
          </a:p>
        </p:txBody>
      </p:sp>
      <p:sp>
        <p:nvSpPr>
          <p:cNvPr id="6" name="Footer Placeholder 5">
            <a:extLst>
              <a:ext uri="{FF2B5EF4-FFF2-40B4-BE49-F238E27FC236}">
                <a16:creationId xmlns:a16="http://schemas.microsoft.com/office/drawing/2014/main" id="{0AF99017-BDD7-56C7-43AE-4B86AC78194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CF6E7D63-14BF-E333-B350-75DA58E281CF}"/>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534847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7F72-3970-859F-C268-E9940EF2D0E4}"/>
              </a:ext>
            </a:extLst>
          </p:cNvPr>
          <p:cNvSpPr>
            <a:spLocks noGrp="1"/>
          </p:cNvSpPr>
          <p:nvPr>
            <p:ph type="title"/>
          </p:nvPr>
        </p:nvSpPr>
        <p:spPr>
          <a:xfrm>
            <a:off x="305649" y="743803"/>
            <a:ext cx="10764271" cy="1025362"/>
          </a:xfrm>
        </p:spPr>
        <p:txBody>
          <a:bodyPr anchor="t"/>
          <a:lstStyle/>
          <a:p>
            <a:r>
              <a:rPr lang="en-US" dirty="0"/>
              <a:t>Click to edit Master title style</a:t>
            </a:r>
          </a:p>
        </p:txBody>
      </p:sp>
      <p:sp>
        <p:nvSpPr>
          <p:cNvPr id="3" name="Text Placeholder 2">
            <a:extLst>
              <a:ext uri="{FF2B5EF4-FFF2-40B4-BE49-F238E27FC236}">
                <a16:creationId xmlns:a16="http://schemas.microsoft.com/office/drawing/2014/main" id="{F9B37CC6-89B8-3CF3-6973-1B5B71782F56}"/>
              </a:ext>
            </a:extLst>
          </p:cNvPr>
          <p:cNvSpPr>
            <a:spLocks noGrp="1"/>
          </p:cNvSpPr>
          <p:nvPr>
            <p:ph type="body" idx="1"/>
          </p:nvPr>
        </p:nvSpPr>
        <p:spPr>
          <a:xfrm>
            <a:off x="1056961" y="1769166"/>
            <a:ext cx="4571287"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0650EB0-E35B-DA3D-B6A1-2422B01C6005}"/>
              </a:ext>
            </a:extLst>
          </p:cNvPr>
          <p:cNvSpPr>
            <a:spLocks noGrp="1"/>
          </p:cNvSpPr>
          <p:nvPr>
            <p:ph sz="half" idx="2"/>
          </p:nvPr>
        </p:nvSpPr>
        <p:spPr>
          <a:xfrm>
            <a:off x="1056961" y="2678597"/>
            <a:ext cx="4571287" cy="3506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57A15D0-F178-1506-0E61-C8FFDF9BD6B5}"/>
              </a:ext>
            </a:extLst>
          </p:cNvPr>
          <p:cNvSpPr>
            <a:spLocks noGrp="1"/>
          </p:cNvSpPr>
          <p:nvPr>
            <p:ph type="body" sz="quarter" idx="3"/>
          </p:nvPr>
        </p:nvSpPr>
        <p:spPr>
          <a:xfrm>
            <a:off x="6498633" y="1769166"/>
            <a:ext cx="4571287"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256CB421-A65A-A7DC-40A7-D8B76F9C3A3A}"/>
              </a:ext>
            </a:extLst>
          </p:cNvPr>
          <p:cNvSpPr>
            <a:spLocks noGrp="1"/>
          </p:cNvSpPr>
          <p:nvPr>
            <p:ph sz="quarter" idx="4"/>
          </p:nvPr>
        </p:nvSpPr>
        <p:spPr>
          <a:xfrm>
            <a:off x="6498633" y="2678596"/>
            <a:ext cx="4571287" cy="3506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7AF5675-5329-D2DB-FAFF-700D076CA886}"/>
              </a:ext>
            </a:extLst>
          </p:cNvPr>
          <p:cNvSpPr>
            <a:spLocks noGrp="1"/>
          </p:cNvSpPr>
          <p:nvPr>
            <p:ph type="dt" sz="half" idx="10"/>
          </p:nvPr>
        </p:nvSpPr>
        <p:spPr/>
        <p:txBody>
          <a:bodyPr/>
          <a:lstStyle/>
          <a:p>
            <a:fld id="{AD631DCC-9916-4BB7-A2E9-25EC84C740A7}" type="datetime1">
              <a:rPr lang="en-US" smtClean="0"/>
              <a:t>9/2/2024</a:t>
            </a:fld>
            <a:endParaRPr lang="en-US"/>
          </a:p>
        </p:txBody>
      </p:sp>
      <p:sp>
        <p:nvSpPr>
          <p:cNvPr id="8" name="Footer Placeholder 7">
            <a:extLst>
              <a:ext uri="{FF2B5EF4-FFF2-40B4-BE49-F238E27FC236}">
                <a16:creationId xmlns:a16="http://schemas.microsoft.com/office/drawing/2014/main" id="{D1392A97-07D9-5E5C-2A31-3B7D764CE1B8}"/>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4E626143-8FEE-0ABD-25C7-C34AF6568B83}"/>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156227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6EFE-D86C-B076-D4D1-FAD1883E0813}"/>
              </a:ext>
            </a:extLst>
          </p:cNvPr>
          <p:cNvSpPr>
            <a:spLocks noGrp="1"/>
          </p:cNvSpPr>
          <p:nvPr>
            <p:ph type="title"/>
          </p:nvPr>
        </p:nvSpPr>
        <p:spPr>
          <a:xfrm>
            <a:off x="308387" y="757766"/>
            <a:ext cx="7240293" cy="3547534"/>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C23F3B23-C631-4B62-3211-30222ABE1C33}"/>
              </a:ext>
            </a:extLst>
          </p:cNvPr>
          <p:cNvSpPr>
            <a:spLocks noGrp="1"/>
          </p:cNvSpPr>
          <p:nvPr>
            <p:ph type="dt" sz="half" idx="10"/>
          </p:nvPr>
        </p:nvSpPr>
        <p:spPr/>
        <p:txBody>
          <a:bodyPr/>
          <a:lstStyle/>
          <a:p>
            <a:fld id="{AF59146A-335D-4B7F-86AE-5D483B1F631C}" type="datetime1">
              <a:rPr lang="en-US" smtClean="0"/>
              <a:t>9/2/2024</a:t>
            </a:fld>
            <a:endParaRPr lang="en-US"/>
          </a:p>
        </p:txBody>
      </p:sp>
      <p:sp>
        <p:nvSpPr>
          <p:cNvPr id="4" name="Footer Placeholder 3">
            <a:extLst>
              <a:ext uri="{FF2B5EF4-FFF2-40B4-BE49-F238E27FC236}">
                <a16:creationId xmlns:a16="http://schemas.microsoft.com/office/drawing/2014/main" id="{7789A1FB-EA0D-F6A3-A4EB-001AA082AAFF}"/>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D671B7-A902-587D-89D0-ECFB738FD702}"/>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1847342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27D49-E5B4-0E67-FCFC-62A04E705682}"/>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6B0E4B02-DD32-C63F-6FEE-BC36E2EFD012}"/>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CF25FA8B-18F7-7DDC-74E0-B1C7139E7B05}"/>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1019319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D42A-8FC3-F6BE-4CF7-1490DE4FD462}"/>
              </a:ext>
            </a:extLst>
          </p:cNvPr>
          <p:cNvSpPr>
            <a:spLocks noGrp="1"/>
          </p:cNvSpPr>
          <p:nvPr>
            <p:ph type="title"/>
          </p:nvPr>
        </p:nvSpPr>
        <p:spPr>
          <a:xfrm>
            <a:off x="317395" y="766636"/>
            <a:ext cx="3951745" cy="1510628"/>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AA2BAA-1CCB-696D-D506-5E1747080119}"/>
              </a:ext>
            </a:extLst>
          </p:cNvPr>
          <p:cNvSpPr>
            <a:spLocks noGrp="1"/>
          </p:cNvSpPr>
          <p:nvPr>
            <p:ph idx="1"/>
          </p:nvPr>
        </p:nvSpPr>
        <p:spPr>
          <a:xfrm>
            <a:off x="5105400" y="702452"/>
            <a:ext cx="6249988" cy="531734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0B3C3E7-B970-EF6C-A6D3-6CB81C948775}"/>
              </a:ext>
            </a:extLst>
          </p:cNvPr>
          <p:cNvSpPr>
            <a:spLocks noGrp="1"/>
          </p:cNvSpPr>
          <p:nvPr>
            <p:ph type="body" sz="half" idx="2"/>
          </p:nvPr>
        </p:nvSpPr>
        <p:spPr>
          <a:xfrm>
            <a:off x="323953" y="2277264"/>
            <a:ext cx="3752747" cy="37425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F32464-D130-7DA0-050D-B444566B1A2F}"/>
              </a:ext>
            </a:extLst>
          </p:cNvPr>
          <p:cNvSpPr>
            <a:spLocks noGrp="1"/>
          </p:cNvSpPr>
          <p:nvPr>
            <p:ph type="dt" sz="half" idx="10"/>
          </p:nvPr>
        </p:nvSpPr>
        <p:spPr/>
        <p:txBody>
          <a:bodyPr/>
          <a:lstStyle/>
          <a:p>
            <a:fld id="{9A750ABA-DFFA-4B13-BB77-624D9164A38B}" type="datetime1">
              <a:rPr lang="en-US" smtClean="0"/>
              <a:t>9/2/2024</a:t>
            </a:fld>
            <a:endParaRPr lang="en-US"/>
          </a:p>
        </p:txBody>
      </p:sp>
      <p:sp>
        <p:nvSpPr>
          <p:cNvPr id="6" name="Footer Placeholder 5">
            <a:extLst>
              <a:ext uri="{FF2B5EF4-FFF2-40B4-BE49-F238E27FC236}">
                <a16:creationId xmlns:a16="http://schemas.microsoft.com/office/drawing/2014/main" id="{3FC2B3B4-209E-187A-6F86-2F2EAD9F747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36A2A86-6CB1-F027-66AC-8EBFA9D0647A}"/>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745530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8F49-A418-C21F-25DC-E4C2E1716387}"/>
              </a:ext>
            </a:extLst>
          </p:cNvPr>
          <p:cNvSpPr>
            <a:spLocks noGrp="1"/>
          </p:cNvSpPr>
          <p:nvPr>
            <p:ph type="title"/>
          </p:nvPr>
        </p:nvSpPr>
        <p:spPr>
          <a:xfrm>
            <a:off x="318972" y="765850"/>
            <a:ext cx="3995693" cy="1774778"/>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378CDE2-0C1B-D3BE-F399-98D983EF4534}"/>
              </a:ext>
            </a:extLst>
          </p:cNvPr>
          <p:cNvSpPr>
            <a:spLocks noGrp="1"/>
          </p:cNvSpPr>
          <p:nvPr>
            <p:ph type="pic" idx="1"/>
          </p:nvPr>
        </p:nvSpPr>
        <p:spPr>
          <a:xfrm>
            <a:off x="5105400" y="838200"/>
            <a:ext cx="6249988"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786322-CA2D-A634-C10E-4F22BCE48B7F}"/>
              </a:ext>
            </a:extLst>
          </p:cNvPr>
          <p:cNvSpPr>
            <a:spLocks noGrp="1"/>
          </p:cNvSpPr>
          <p:nvPr>
            <p:ph type="body" sz="half" idx="2"/>
          </p:nvPr>
        </p:nvSpPr>
        <p:spPr>
          <a:xfrm>
            <a:off x="340137" y="2552699"/>
            <a:ext cx="3736563" cy="3467099"/>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D0DD6-F55F-4437-DEC5-FA6028509A2D}"/>
              </a:ext>
            </a:extLst>
          </p:cNvPr>
          <p:cNvSpPr>
            <a:spLocks noGrp="1"/>
          </p:cNvSpPr>
          <p:nvPr>
            <p:ph type="dt" sz="half" idx="10"/>
          </p:nvPr>
        </p:nvSpPr>
        <p:spPr>
          <a:xfrm>
            <a:off x="340137" y="63202"/>
            <a:ext cx="2743200" cy="318221"/>
          </a:xfrm>
        </p:spPr>
        <p:txBody>
          <a:bodyPr/>
          <a:lstStyle/>
          <a:p>
            <a:fld id="{3220A08F-2B1D-4498-A043-7C299B1C2561}" type="datetime1">
              <a:rPr lang="en-US" smtClean="0"/>
              <a:t>9/2/2024</a:t>
            </a:fld>
            <a:endParaRPr lang="en-US"/>
          </a:p>
        </p:txBody>
      </p:sp>
      <p:sp>
        <p:nvSpPr>
          <p:cNvPr id="6" name="Footer Placeholder 5">
            <a:extLst>
              <a:ext uri="{FF2B5EF4-FFF2-40B4-BE49-F238E27FC236}">
                <a16:creationId xmlns:a16="http://schemas.microsoft.com/office/drawing/2014/main" id="{595B46D7-EE7C-E399-6A6B-18237228F6B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211B808-3207-D755-3B0B-E1D8814B2FA1}"/>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953251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DEBC-9F49-FA9D-D13C-DB380A6281E2}"/>
              </a:ext>
            </a:extLst>
          </p:cNvPr>
          <p:cNvSpPr>
            <a:spLocks noGrp="1"/>
          </p:cNvSpPr>
          <p:nvPr>
            <p:ph type="title"/>
          </p:nvPr>
        </p:nvSpPr>
        <p:spPr>
          <a:xfrm>
            <a:off x="308387" y="757451"/>
            <a:ext cx="10875953" cy="1214650"/>
          </a:xfrm>
        </p:spPr>
        <p:txBody>
          <a:bodyPr ancho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00CB13-23E6-D711-450C-A85A0CB99576}"/>
              </a:ext>
            </a:extLst>
          </p:cNvPr>
          <p:cNvSpPr>
            <a:spLocks noGrp="1"/>
          </p:cNvSpPr>
          <p:nvPr>
            <p:ph type="body" orient="vert" idx="1"/>
          </p:nvPr>
        </p:nvSpPr>
        <p:spPr>
          <a:xfrm>
            <a:off x="335467" y="1972101"/>
            <a:ext cx="10848873" cy="40476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089BB7B-5C14-76DB-FEA8-3DBC09A96516}"/>
              </a:ext>
            </a:extLst>
          </p:cNvPr>
          <p:cNvSpPr>
            <a:spLocks noGrp="1"/>
          </p:cNvSpPr>
          <p:nvPr>
            <p:ph type="dt" sz="half" idx="10"/>
          </p:nvPr>
        </p:nvSpPr>
        <p:spPr/>
        <p:txBody>
          <a:bodyPr/>
          <a:lstStyle/>
          <a:p>
            <a:fld id="{6BAD9902-F134-45BD-ABD2-80C28059B090}" type="datetime1">
              <a:rPr lang="en-US" smtClean="0"/>
              <a:t>9/2/2024</a:t>
            </a:fld>
            <a:endParaRPr lang="en-US"/>
          </a:p>
        </p:txBody>
      </p:sp>
      <p:sp>
        <p:nvSpPr>
          <p:cNvPr id="5" name="Footer Placeholder 4">
            <a:extLst>
              <a:ext uri="{FF2B5EF4-FFF2-40B4-BE49-F238E27FC236}">
                <a16:creationId xmlns:a16="http://schemas.microsoft.com/office/drawing/2014/main" id="{48BC13CC-29B3-9FDC-C746-D5D65CC2A5D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AB52A12-895F-E9BE-5289-4E0411BD3F4B}"/>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294650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17614-2270-537D-8B09-6CB65016AD8F}"/>
              </a:ext>
            </a:extLst>
          </p:cNvPr>
          <p:cNvSpPr>
            <a:spLocks noGrp="1"/>
          </p:cNvSpPr>
          <p:nvPr>
            <p:ph type="title" orient="vert"/>
          </p:nvPr>
        </p:nvSpPr>
        <p:spPr>
          <a:xfrm>
            <a:off x="9359496" y="755981"/>
            <a:ext cx="2277552" cy="5338369"/>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0BC98B5-885C-CBB1-A858-76F65F7D28BD}"/>
              </a:ext>
            </a:extLst>
          </p:cNvPr>
          <p:cNvSpPr>
            <a:spLocks noGrp="1"/>
          </p:cNvSpPr>
          <p:nvPr>
            <p:ph type="body" orient="vert" idx="1"/>
          </p:nvPr>
        </p:nvSpPr>
        <p:spPr>
          <a:xfrm>
            <a:off x="838199" y="755981"/>
            <a:ext cx="8230086" cy="533836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E5DAFE-6A83-FB7D-72DF-232EFE20424E}"/>
              </a:ext>
            </a:extLst>
          </p:cNvPr>
          <p:cNvSpPr>
            <a:spLocks noGrp="1"/>
          </p:cNvSpPr>
          <p:nvPr>
            <p:ph type="dt" sz="half" idx="10"/>
          </p:nvPr>
        </p:nvSpPr>
        <p:spPr/>
        <p:txBody>
          <a:bodyPr/>
          <a:lstStyle/>
          <a:p>
            <a:fld id="{C2B04DB0-379A-41B7-9B29-7F42F0D571D5}" type="datetime1">
              <a:rPr lang="en-US" smtClean="0"/>
              <a:t>9/2/2024</a:t>
            </a:fld>
            <a:endParaRPr lang="en-US"/>
          </a:p>
        </p:txBody>
      </p:sp>
      <p:sp>
        <p:nvSpPr>
          <p:cNvPr id="5" name="Footer Placeholder 4">
            <a:extLst>
              <a:ext uri="{FF2B5EF4-FFF2-40B4-BE49-F238E27FC236}">
                <a16:creationId xmlns:a16="http://schemas.microsoft.com/office/drawing/2014/main" id="{43B41CCF-A3CD-506E-3AAE-CAEFA8C1BB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7420DD9D-25C2-0EDF-A6F4-71946D57B3CD}"/>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684444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FF45E2-9197-4E34-029A-725ADAC0C752}"/>
              </a:ext>
            </a:extLst>
          </p:cNvPr>
          <p:cNvSpPr>
            <a:spLocks noGrp="1"/>
          </p:cNvSpPr>
          <p:nvPr>
            <p:ph type="title"/>
          </p:nvPr>
        </p:nvSpPr>
        <p:spPr>
          <a:xfrm>
            <a:off x="308387" y="620202"/>
            <a:ext cx="9956747" cy="143878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8CC19E-63FE-1D76-2550-01FD9A6D9A95}"/>
              </a:ext>
            </a:extLst>
          </p:cNvPr>
          <p:cNvSpPr>
            <a:spLocks noGrp="1"/>
          </p:cNvSpPr>
          <p:nvPr>
            <p:ph type="body" idx="1"/>
          </p:nvPr>
        </p:nvSpPr>
        <p:spPr>
          <a:xfrm>
            <a:off x="335467" y="2306781"/>
            <a:ext cx="9956747" cy="38701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DFA067-55BA-33CD-E6F2-B24B2D5DE896}"/>
              </a:ext>
            </a:extLst>
          </p:cNvPr>
          <p:cNvSpPr>
            <a:spLocks noGrp="1"/>
          </p:cNvSpPr>
          <p:nvPr>
            <p:ph type="dt" sz="half" idx="2"/>
          </p:nvPr>
        </p:nvSpPr>
        <p:spPr>
          <a:xfrm>
            <a:off x="340137" y="63202"/>
            <a:ext cx="2743200" cy="318221"/>
          </a:xfrm>
          <a:prstGeom prst="rect">
            <a:avLst/>
          </a:prstGeom>
        </p:spPr>
        <p:txBody>
          <a:bodyPr vert="horz" lIns="91440" tIns="45720" rIns="91440" bIns="45720" rtlCol="0" anchor="ctr"/>
          <a:lstStyle>
            <a:lvl1pPr algn="l">
              <a:defRPr sz="800">
                <a:solidFill>
                  <a:schemeClr val="tx1"/>
                </a:solidFill>
              </a:defRPr>
            </a:lvl1pPr>
          </a:lstStyle>
          <a:p>
            <a:fld id="{567E9B64-DC09-41C8-9DE3-DA74AF8D2F97}" type="datetime1">
              <a:rPr lang="en-US" smtClean="0"/>
              <a:t>9/2/2024</a:t>
            </a:fld>
            <a:endParaRPr lang="en-US" dirty="0"/>
          </a:p>
        </p:txBody>
      </p:sp>
      <p:sp>
        <p:nvSpPr>
          <p:cNvPr id="5" name="Footer Placeholder 4">
            <a:extLst>
              <a:ext uri="{FF2B5EF4-FFF2-40B4-BE49-F238E27FC236}">
                <a16:creationId xmlns:a16="http://schemas.microsoft.com/office/drawing/2014/main" id="{C965EAE2-7EF5-FFAA-CD74-AA63C671197D}"/>
              </a:ext>
            </a:extLst>
          </p:cNvPr>
          <p:cNvSpPr>
            <a:spLocks noGrp="1"/>
          </p:cNvSpPr>
          <p:nvPr>
            <p:ph type="ftr" sz="quarter" idx="3"/>
          </p:nvPr>
        </p:nvSpPr>
        <p:spPr>
          <a:xfrm>
            <a:off x="7344016" y="6424761"/>
            <a:ext cx="4059936" cy="365125"/>
          </a:xfrm>
          <a:prstGeom prst="rect">
            <a:avLst/>
          </a:prstGeom>
        </p:spPr>
        <p:txBody>
          <a:bodyPr vert="horz" lIns="91440" tIns="45720" rIns="91440" bIns="45720" rtlCol="0" anchor="ctr"/>
          <a:lstStyle>
            <a:lvl1pPr algn="r">
              <a:defRPr sz="800" b="0" cap="all" spc="0" baseline="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D109DC1A-2539-3AE9-11EA-B87D22E62CDB}"/>
              </a:ext>
            </a:extLst>
          </p:cNvPr>
          <p:cNvSpPr>
            <a:spLocks noGrp="1"/>
          </p:cNvSpPr>
          <p:nvPr>
            <p:ph type="sldNum" sz="quarter" idx="4"/>
          </p:nvPr>
        </p:nvSpPr>
        <p:spPr>
          <a:xfrm>
            <a:off x="11403951" y="6425816"/>
            <a:ext cx="429768" cy="365125"/>
          </a:xfrm>
          <a:prstGeom prst="rect">
            <a:avLst/>
          </a:prstGeom>
        </p:spPr>
        <p:txBody>
          <a:bodyPr vert="horz" lIns="91440" tIns="45720" rIns="91440" bIns="45720" rtlCol="0" anchor="ctr"/>
          <a:lstStyle>
            <a:lvl1pPr algn="r">
              <a:defRPr sz="800">
                <a:solidFill>
                  <a:schemeClr val="tx1"/>
                </a:solidFill>
              </a:defRPr>
            </a:lvl1pPr>
          </a:lstStyle>
          <a:p>
            <a:fld id="{6E91CC32-6A6B-4E2E-BBA1-6864F305DA26}" type="slidenum">
              <a:rPr lang="en-US" smtClean="0"/>
              <a:t>‹#›</a:t>
            </a:fld>
            <a:endParaRPr lang="en-US" dirty="0"/>
          </a:p>
        </p:txBody>
      </p:sp>
    </p:spTree>
    <p:extLst>
      <p:ext uri="{BB962C8B-B14F-4D97-AF65-F5344CB8AC3E}">
        <p14:creationId xmlns:p14="http://schemas.microsoft.com/office/powerpoint/2010/main" val="4148609251"/>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5BA6870-D03B-59F6-3B20-ECB878D96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7007C44E-5608-5BA7-E07F-64016EA2A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8" cy="5143500"/>
          </a:xfrm>
          <a:custGeom>
            <a:avLst/>
            <a:gdLst>
              <a:gd name="connsiteX0" fmla="*/ 0 w 12191998"/>
              <a:gd name="connsiteY0" fmla="*/ 0 h 5143500"/>
              <a:gd name="connsiteX1" fmla="*/ 12191998 w 12191998"/>
              <a:gd name="connsiteY1" fmla="*/ 0 h 5143500"/>
              <a:gd name="connsiteX2" fmla="*/ 12191998 w 12191998"/>
              <a:gd name="connsiteY2" fmla="*/ 4482569 h 5143500"/>
              <a:gd name="connsiteX3" fmla="*/ 11531067 w 12191998"/>
              <a:gd name="connsiteY3" fmla="*/ 5143500 h 5143500"/>
              <a:gd name="connsiteX4" fmla="*/ 660929 w 12191998"/>
              <a:gd name="connsiteY4" fmla="*/ 5143500 h 5143500"/>
              <a:gd name="connsiteX5" fmla="*/ 13426 w 12191998"/>
              <a:gd name="connsiteY5" fmla="*/ 4615770 h 5143500"/>
              <a:gd name="connsiteX6" fmla="*/ 0 w 12191998"/>
              <a:gd name="connsiteY6" fmla="*/ 4482591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8" h="5143500">
                <a:moveTo>
                  <a:pt x="0" y="0"/>
                </a:moveTo>
                <a:lnTo>
                  <a:pt x="12191998" y="0"/>
                </a:lnTo>
                <a:lnTo>
                  <a:pt x="12191998" y="4482569"/>
                </a:lnTo>
                <a:cubicBezTo>
                  <a:pt x="12191998" y="4847591"/>
                  <a:pt x="11896089" y="5143500"/>
                  <a:pt x="11531067" y="5143500"/>
                </a:cubicBezTo>
                <a:lnTo>
                  <a:pt x="660929" y="5143500"/>
                </a:lnTo>
                <a:cubicBezTo>
                  <a:pt x="341535" y="5143500"/>
                  <a:pt x="75055" y="4916945"/>
                  <a:pt x="13426" y="4615770"/>
                </a:cubicBezTo>
                <a:lnTo>
                  <a:pt x="0" y="448259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a:extLst>
              <a:ext uri="{FF2B5EF4-FFF2-40B4-BE49-F238E27FC236}">
                <a16:creationId xmlns:a16="http://schemas.microsoft.com/office/drawing/2014/main" id="{E07BF119-6E04-752B-CDAF-C90CD313C919}"/>
              </a:ext>
            </a:extLst>
          </p:cNvPr>
          <p:cNvSpPr/>
          <p:nvPr/>
        </p:nvSpPr>
        <p:spPr>
          <a:xfrm>
            <a:off x="0" y="4448175"/>
            <a:ext cx="12192000" cy="2409825"/>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A3981B97-C556-C74B-60C9-27CADAB5667D}"/>
              </a:ext>
            </a:extLst>
          </p:cNvPr>
          <p:cNvSpPr txBox="1">
            <a:spLocks/>
          </p:cNvSpPr>
          <p:nvPr/>
        </p:nvSpPr>
        <p:spPr>
          <a:xfrm>
            <a:off x="154183" y="5517332"/>
            <a:ext cx="11883610" cy="13370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1" kern="1200">
                <a:solidFill>
                  <a:schemeClr val="tx1"/>
                </a:solidFill>
                <a:latin typeface="+mj-lt"/>
                <a:ea typeface="+mj-ea"/>
                <a:cs typeface="+mj-cs"/>
              </a:defRPr>
            </a:lvl1pPr>
          </a:lstStyle>
          <a:p>
            <a:pPr algn="ctr"/>
            <a:r>
              <a:rPr lang="en-US" sz="4000" dirty="0">
                <a:latin typeface="Sakkal Majalla" panose="02000000000000000000" pitchFamily="2" charset="-78"/>
                <a:cs typeface="Sakkal Majalla" panose="02000000000000000000" pitchFamily="2" charset="-78"/>
              </a:rPr>
              <a:t>AARINENA’s Role in Research and Innovation</a:t>
            </a:r>
            <a:endParaRPr lang="ar-JO" sz="4000" dirty="0">
              <a:latin typeface="Sakkal Majalla" panose="02000000000000000000" pitchFamily="2" charset="-78"/>
              <a:cs typeface="Sakkal Majalla" panose="02000000000000000000" pitchFamily="2" charset="-78"/>
            </a:endParaRPr>
          </a:p>
        </p:txBody>
      </p:sp>
      <p:sp>
        <p:nvSpPr>
          <p:cNvPr id="24" name="Flowchart: Alternate Process 23">
            <a:extLst>
              <a:ext uri="{FF2B5EF4-FFF2-40B4-BE49-F238E27FC236}">
                <a16:creationId xmlns:a16="http://schemas.microsoft.com/office/drawing/2014/main" id="{DA9DE7D1-6618-E075-1225-293B979A26B0}"/>
              </a:ext>
            </a:extLst>
          </p:cNvPr>
          <p:cNvSpPr/>
          <p:nvPr/>
        </p:nvSpPr>
        <p:spPr>
          <a:xfrm>
            <a:off x="-9" y="-1181100"/>
            <a:ext cx="12192000" cy="6510337"/>
          </a:xfrm>
          <a:prstGeom prst="flowChartAlternateProces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6" descr="C:\Users\DELL\Downloads\New Image (1).JPG">
            <a:extLst>
              <a:ext uri="{FF2B5EF4-FFF2-40B4-BE49-F238E27FC236}">
                <a16:creationId xmlns:a16="http://schemas.microsoft.com/office/drawing/2014/main" id="{A0449A1F-4BA6-683A-0E62-5EA7B196E41A}"/>
              </a:ext>
            </a:extLst>
          </p:cNvPr>
          <p:cNvPicPr>
            <a:picLocks noChangeAspect="1" noChangeArrowheads="1"/>
          </p:cNvPicPr>
          <p:nvPr/>
        </p:nvPicPr>
        <p:blipFill>
          <a:blip r:embed="rId2"/>
          <a:stretch>
            <a:fillRect/>
          </a:stretch>
        </p:blipFill>
        <p:spPr bwMode="auto">
          <a:xfrm>
            <a:off x="4342986" y="450866"/>
            <a:ext cx="3506007" cy="3246403"/>
          </a:xfrm>
          <a:prstGeom prst="rect">
            <a:avLst/>
          </a:prstGeom>
          <a:noFill/>
        </p:spPr>
      </p:pic>
      <p:sp>
        <p:nvSpPr>
          <p:cNvPr id="26" name="TextBox 25">
            <a:extLst>
              <a:ext uri="{FF2B5EF4-FFF2-40B4-BE49-F238E27FC236}">
                <a16:creationId xmlns:a16="http://schemas.microsoft.com/office/drawing/2014/main" id="{A42087B8-7701-31F6-E5FA-68F4EE36A1C6}"/>
              </a:ext>
            </a:extLst>
          </p:cNvPr>
          <p:cNvSpPr txBox="1"/>
          <p:nvPr/>
        </p:nvSpPr>
        <p:spPr>
          <a:xfrm>
            <a:off x="1715266" y="3885364"/>
            <a:ext cx="8761445" cy="830997"/>
          </a:xfrm>
          <a:prstGeom prst="rect">
            <a:avLst/>
          </a:prstGeom>
          <a:noFill/>
        </p:spPr>
        <p:txBody>
          <a:bodyPr wrap="square" rtlCol="0">
            <a:spAutoFit/>
          </a:bodyPr>
          <a:lstStyle/>
          <a:p>
            <a:pPr algn="ctr"/>
            <a:r>
              <a:rPr lang="en-US" sz="2400" b="1" dirty="0">
                <a:solidFill>
                  <a:schemeClr val="bg1">
                    <a:lumMod val="95000"/>
                    <a:lumOff val="5000"/>
                  </a:schemeClr>
                </a:solidFill>
                <a:latin typeface="Sakkal Majalla" panose="02000000000000000000" pitchFamily="2" charset="-78"/>
                <a:cs typeface="Sakkal Majalla" panose="02000000000000000000" pitchFamily="2" charset="-78"/>
              </a:rPr>
              <a:t>Association of Agricultural Research Institutions in the Near East and North Africa</a:t>
            </a:r>
          </a:p>
          <a:p>
            <a:pPr algn="ctr"/>
            <a:r>
              <a:rPr lang="en-US" sz="2400" b="1" dirty="0">
                <a:solidFill>
                  <a:schemeClr val="bg1">
                    <a:lumMod val="95000"/>
                    <a:lumOff val="5000"/>
                  </a:schemeClr>
                </a:solidFill>
                <a:latin typeface="Sakkal Majalla" panose="02000000000000000000" pitchFamily="2" charset="-78"/>
                <a:cs typeface="Sakkal Majalla" panose="02000000000000000000" pitchFamily="2" charset="-78"/>
              </a:rPr>
              <a:t>AARINENA</a:t>
            </a:r>
          </a:p>
        </p:txBody>
      </p:sp>
    </p:spTree>
    <p:extLst>
      <p:ext uri="{BB962C8B-B14F-4D97-AF65-F5344CB8AC3E}">
        <p14:creationId xmlns:p14="http://schemas.microsoft.com/office/powerpoint/2010/main" val="3215658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2</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423508" y="2350867"/>
            <a:ext cx="7047140" cy="1938992"/>
          </a:xfrm>
          <a:prstGeom prst="rect">
            <a:avLst/>
          </a:prstGeom>
          <a:noFill/>
        </p:spPr>
        <p:txBody>
          <a:bodyPr wrap="square" rtlCol="0">
            <a:spAutoFit/>
          </a:bodyPr>
          <a:lstStyle/>
          <a:p>
            <a:pPr algn="just"/>
            <a:r>
              <a:rPr lang="en-US" sz="2400" dirty="0">
                <a:solidFill>
                  <a:schemeClr val="bg1">
                    <a:lumMod val="95000"/>
                    <a:lumOff val="5000"/>
                  </a:schemeClr>
                </a:solidFill>
                <a:effectLst/>
                <a:latin typeface="Sakkal Majalla" panose="02000000000000000000" pitchFamily="2" charset="-78"/>
                <a:ea typeface="Times New Roman" panose="02020603050405020304" pitchFamily="18" charset="0"/>
                <a:cs typeface="Sakkal Majalla" panose="02000000000000000000" pitchFamily="2" charset="-78"/>
              </a:rPr>
              <a:t>The Association of Agricultural Research Institutions in the Near East and North Africa (AARINENA) was established in 1985 to strengthen cooperation among national, regional and international research institutions and centers through the dissemination and exchange of information, experiences and research results.</a:t>
            </a:r>
            <a:endParaRPr lang="en-US" sz="2400" dirty="0">
              <a:solidFill>
                <a:schemeClr val="bg1">
                  <a:lumMod val="95000"/>
                  <a:lumOff val="5000"/>
                </a:schemeClr>
              </a:solidFill>
              <a:effectLst/>
              <a:latin typeface="Sakkal Majalla" panose="02000000000000000000" pitchFamily="2" charset="-78"/>
              <a:ea typeface="Calibri" panose="020F0502020204030204" pitchFamily="34" charset="0"/>
              <a:cs typeface="Sakkal Majalla" panose="02000000000000000000" pitchFamily="2" charset="-78"/>
            </a:endParaRP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39E8A33-891A-7CA0-F902-2159A059A228}"/>
              </a:ext>
            </a:extLst>
          </p:cNvPr>
          <p:cNvSpPr txBox="1"/>
          <p:nvPr/>
        </p:nvSpPr>
        <p:spPr>
          <a:xfrm>
            <a:off x="721352" y="2735588"/>
            <a:ext cx="2291096" cy="707886"/>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History</a:t>
            </a:r>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265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3</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423508" y="2350867"/>
            <a:ext cx="7047140" cy="1569660"/>
          </a:xfrm>
          <a:prstGeom prst="rect">
            <a:avLst/>
          </a:prstGeom>
          <a:noFill/>
        </p:spPr>
        <p:txBody>
          <a:bodyPr wrap="square" rtlCol="0">
            <a:spAutoFit/>
          </a:bodyPr>
          <a:lstStyle/>
          <a:p>
            <a:pPr algn="just"/>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AARINENA aspires to be the hub for NENA agricultural stakeholders who strive to jointly strengthen and transform agricultural research and innovation to effectively address challenges and realize together a sustainable, inclusive and prosperous future for the region. </a:t>
            </a: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39E8A33-891A-7CA0-F902-2159A059A228}"/>
              </a:ext>
            </a:extLst>
          </p:cNvPr>
          <p:cNvSpPr txBox="1"/>
          <p:nvPr/>
        </p:nvSpPr>
        <p:spPr>
          <a:xfrm>
            <a:off x="721352" y="2735588"/>
            <a:ext cx="2291096" cy="707886"/>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Vision</a:t>
            </a:r>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9343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4</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423508" y="1819393"/>
            <a:ext cx="7047140" cy="3416320"/>
          </a:xfrm>
          <a:prstGeom prst="rect">
            <a:avLst/>
          </a:prstGeom>
          <a:noFill/>
        </p:spPr>
        <p:txBody>
          <a:bodyPr wrap="square" rtlCol="0">
            <a:spAutoFit/>
          </a:bodyPr>
          <a:lstStyle/>
          <a:p>
            <a:pPr algn="just"/>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As a unique network of representative multi-sector partners, AARINENA promotes and facilitates the development of state-of-the-art transformational solutions that enable NENA agricultural research and innovation systems to address more effectively critical and pressing agricultural and innovation challenges.  In this respect, AARINENA focuses on mobilizing dialogue, knowledge exchange and partnerships over collective actions; empowering rural women, youth and small holder farmers; impacting policies, and strengthening capacities of NENA agricultural and innovation systems.</a:t>
            </a: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39E8A33-891A-7CA0-F902-2159A059A228}"/>
              </a:ext>
            </a:extLst>
          </p:cNvPr>
          <p:cNvSpPr txBox="1"/>
          <p:nvPr/>
        </p:nvSpPr>
        <p:spPr>
          <a:xfrm>
            <a:off x="721352" y="2735588"/>
            <a:ext cx="2291096" cy="707886"/>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Mission</a:t>
            </a:r>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096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5</a:t>
            </a:fld>
            <a:endParaRPr lang="en-US"/>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5" y="-3192217"/>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39E8A33-891A-7CA0-F902-2159A059A228}"/>
              </a:ext>
            </a:extLst>
          </p:cNvPr>
          <p:cNvSpPr txBox="1"/>
          <p:nvPr/>
        </p:nvSpPr>
        <p:spPr>
          <a:xfrm>
            <a:off x="721352" y="2735588"/>
            <a:ext cx="2291096" cy="1938992"/>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Sub-Regions of AARINENA</a:t>
            </a:r>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718FBCB-88AA-7D26-E3AB-505060AB3980}"/>
              </a:ext>
            </a:extLst>
          </p:cNvPr>
          <p:cNvSpPr txBox="1"/>
          <p:nvPr/>
        </p:nvSpPr>
        <p:spPr>
          <a:xfrm>
            <a:off x="4158850" y="1588138"/>
            <a:ext cx="492752" cy="553998"/>
          </a:xfrm>
          <a:prstGeom prst="rect">
            <a:avLst/>
          </a:prstGeom>
          <a:noFill/>
        </p:spPr>
        <p:txBody>
          <a:bodyPr wrap="square" rtlCol="0">
            <a:spAutoFit/>
          </a:bodyPr>
          <a:lstStyle/>
          <a:p>
            <a:pPr algn="ctr"/>
            <a:r>
              <a:rPr lang="en-US" sz="3000" b="1" dirty="0">
                <a:solidFill>
                  <a:srgbClr val="FF0000"/>
                </a:solidFill>
                <a:latin typeface="Sakkal Majalla" panose="02000000000000000000" pitchFamily="2" charset="-78"/>
                <a:cs typeface="Sakkal Majalla" panose="02000000000000000000" pitchFamily="2" charset="-78"/>
              </a:rPr>
              <a:t>1</a:t>
            </a:r>
          </a:p>
        </p:txBody>
      </p:sp>
      <p:sp>
        <p:nvSpPr>
          <p:cNvPr id="6" name="TextBox 5">
            <a:extLst>
              <a:ext uri="{FF2B5EF4-FFF2-40B4-BE49-F238E27FC236}">
                <a16:creationId xmlns:a16="http://schemas.microsoft.com/office/drawing/2014/main" id="{FA99D20A-24EA-C731-B69C-4729B1593938}"/>
              </a:ext>
            </a:extLst>
          </p:cNvPr>
          <p:cNvSpPr txBox="1"/>
          <p:nvPr/>
        </p:nvSpPr>
        <p:spPr>
          <a:xfrm>
            <a:off x="4158850" y="2864368"/>
            <a:ext cx="492752" cy="553998"/>
          </a:xfrm>
          <a:prstGeom prst="rect">
            <a:avLst/>
          </a:prstGeom>
          <a:noFill/>
        </p:spPr>
        <p:txBody>
          <a:bodyPr wrap="square" rtlCol="0">
            <a:spAutoFit/>
          </a:bodyPr>
          <a:lstStyle/>
          <a:p>
            <a:pPr algn="ctr"/>
            <a:r>
              <a:rPr lang="ar-JO" sz="3000" b="1" dirty="0">
                <a:solidFill>
                  <a:srgbClr val="FF0000"/>
                </a:solidFill>
                <a:latin typeface="Sakkal Majalla" panose="02000000000000000000" pitchFamily="2" charset="-78"/>
                <a:cs typeface="Sakkal Majalla" panose="02000000000000000000" pitchFamily="2" charset="-78"/>
              </a:rPr>
              <a:t>3</a:t>
            </a:r>
            <a:endParaRPr lang="en-US" sz="3000" b="1" dirty="0">
              <a:solidFill>
                <a:srgbClr val="FF0000"/>
              </a:solidFill>
              <a:latin typeface="Sakkal Majalla" panose="02000000000000000000" pitchFamily="2" charset="-78"/>
              <a:cs typeface="Sakkal Majalla" panose="02000000000000000000" pitchFamily="2" charset="-78"/>
            </a:endParaRPr>
          </a:p>
        </p:txBody>
      </p:sp>
      <p:sp>
        <p:nvSpPr>
          <p:cNvPr id="12" name="TextBox 11">
            <a:extLst>
              <a:ext uri="{FF2B5EF4-FFF2-40B4-BE49-F238E27FC236}">
                <a16:creationId xmlns:a16="http://schemas.microsoft.com/office/drawing/2014/main" id="{43D3FDC9-A9B8-3907-E6D5-C05AD47FCBB7}"/>
              </a:ext>
            </a:extLst>
          </p:cNvPr>
          <p:cNvSpPr txBox="1"/>
          <p:nvPr/>
        </p:nvSpPr>
        <p:spPr>
          <a:xfrm>
            <a:off x="4158850" y="2230307"/>
            <a:ext cx="492752" cy="553998"/>
          </a:xfrm>
          <a:prstGeom prst="rect">
            <a:avLst/>
          </a:prstGeom>
          <a:noFill/>
        </p:spPr>
        <p:txBody>
          <a:bodyPr wrap="square" rtlCol="0">
            <a:spAutoFit/>
          </a:bodyPr>
          <a:lstStyle/>
          <a:p>
            <a:pPr algn="ctr"/>
            <a:r>
              <a:rPr lang="ar-JO" sz="3000" b="1" dirty="0">
                <a:solidFill>
                  <a:srgbClr val="FF0000"/>
                </a:solidFill>
                <a:latin typeface="Sakkal Majalla" panose="02000000000000000000" pitchFamily="2" charset="-78"/>
                <a:cs typeface="Sakkal Majalla" panose="02000000000000000000" pitchFamily="2" charset="-78"/>
              </a:rPr>
              <a:t>2</a:t>
            </a:r>
            <a:endParaRPr lang="en-US" sz="3000" b="1" dirty="0">
              <a:solidFill>
                <a:srgbClr val="FF0000"/>
              </a:solidFill>
              <a:latin typeface="Sakkal Majalla" panose="02000000000000000000" pitchFamily="2" charset="-78"/>
              <a:cs typeface="Sakkal Majalla" panose="02000000000000000000" pitchFamily="2" charset="-78"/>
            </a:endParaRPr>
          </a:p>
        </p:txBody>
      </p:sp>
      <p:sp>
        <p:nvSpPr>
          <p:cNvPr id="13" name="TextBox 12">
            <a:extLst>
              <a:ext uri="{FF2B5EF4-FFF2-40B4-BE49-F238E27FC236}">
                <a16:creationId xmlns:a16="http://schemas.microsoft.com/office/drawing/2014/main" id="{A95C439B-CF07-B53F-B282-67EC3EF34737}"/>
              </a:ext>
            </a:extLst>
          </p:cNvPr>
          <p:cNvSpPr txBox="1"/>
          <p:nvPr/>
        </p:nvSpPr>
        <p:spPr>
          <a:xfrm>
            <a:off x="4158850" y="3456070"/>
            <a:ext cx="492752" cy="553998"/>
          </a:xfrm>
          <a:prstGeom prst="rect">
            <a:avLst/>
          </a:prstGeom>
          <a:noFill/>
        </p:spPr>
        <p:txBody>
          <a:bodyPr wrap="square" rtlCol="0">
            <a:spAutoFit/>
          </a:bodyPr>
          <a:lstStyle/>
          <a:p>
            <a:pPr algn="ctr"/>
            <a:r>
              <a:rPr lang="ar-JO" sz="3000" b="1" dirty="0">
                <a:solidFill>
                  <a:srgbClr val="FF0000"/>
                </a:solidFill>
                <a:latin typeface="Sakkal Majalla" panose="02000000000000000000" pitchFamily="2" charset="-78"/>
                <a:cs typeface="Sakkal Majalla" panose="02000000000000000000" pitchFamily="2" charset="-78"/>
              </a:rPr>
              <a:t>4</a:t>
            </a:r>
            <a:endParaRPr lang="en-US" sz="3000" b="1" dirty="0">
              <a:solidFill>
                <a:srgbClr val="FF0000"/>
              </a:solidFill>
              <a:latin typeface="Sakkal Majalla" panose="02000000000000000000" pitchFamily="2" charset="-78"/>
              <a:cs typeface="Sakkal Majalla" panose="02000000000000000000" pitchFamily="2" charset="-78"/>
            </a:endParaRPr>
          </a:p>
        </p:txBody>
      </p:sp>
      <p:sp>
        <p:nvSpPr>
          <p:cNvPr id="14" name="TextBox 13">
            <a:extLst>
              <a:ext uri="{FF2B5EF4-FFF2-40B4-BE49-F238E27FC236}">
                <a16:creationId xmlns:a16="http://schemas.microsoft.com/office/drawing/2014/main" id="{864A8CB0-6742-9566-2339-CB9043689BED}"/>
              </a:ext>
            </a:extLst>
          </p:cNvPr>
          <p:cNvSpPr txBox="1"/>
          <p:nvPr/>
        </p:nvSpPr>
        <p:spPr>
          <a:xfrm>
            <a:off x="4158850" y="4031211"/>
            <a:ext cx="492752" cy="553998"/>
          </a:xfrm>
          <a:prstGeom prst="rect">
            <a:avLst/>
          </a:prstGeom>
          <a:noFill/>
        </p:spPr>
        <p:txBody>
          <a:bodyPr wrap="square" rtlCol="0">
            <a:spAutoFit/>
          </a:bodyPr>
          <a:lstStyle/>
          <a:p>
            <a:pPr algn="ctr"/>
            <a:r>
              <a:rPr lang="ar-JO" sz="3000" b="1" dirty="0">
                <a:solidFill>
                  <a:srgbClr val="FF0000"/>
                </a:solidFill>
                <a:latin typeface="Sakkal Majalla" panose="02000000000000000000" pitchFamily="2" charset="-78"/>
                <a:cs typeface="Sakkal Majalla" panose="02000000000000000000" pitchFamily="2" charset="-78"/>
              </a:rPr>
              <a:t>5</a:t>
            </a:r>
            <a:endParaRPr lang="en-US" sz="3000" b="1" dirty="0">
              <a:solidFill>
                <a:srgbClr val="FF0000"/>
              </a:solidFill>
              <a:latin typeface="Sakkal Majalla" panose="02000000000000000000" pitchFamily="2" charset="-78"/>
              <a:cs typeface="Sakkal Majalla" panose="02000000000000000000" pitchFamily="2" charset="-78"/>
            </a:endParaRPr>
          </a:p>
        </p:txBody>
      </p:sp>
      <p:sp>
        <p:nvSpPr>
          <p:cNvPr id="15" name="TextBox 14">
            <a:extLst>
              <a:ext uri="{FF2B5EF4-FFF2-40B4-BE49-F238E27FC236}">
                <a16:creationId xmlns:a16="http://schemas.microsoft.com/office/drawing/2014/main" id="{103DF48B-CC7E-7307-E4AC-2DE8CCBBDF68}"/>
              </a:ext>
            </a:extLst>
          </p:cNvPr>
          <p:cNvSpPr txBox="1"/>
          <p:nvPr/>
        </p:nvSpPr>
        <p:spPr>
          <a:xfrm>
            <a:off x="5169159" y="1665000"/>
            <a:ext cx="4133461" cy="461665"/>
          </a:xfrm>
          <a:prstGeom prst="rect">
            <a:avLst/>
          </a:prstGeom>
          <a:noFill/>
        </p:spPr>
        <p:txBody>
          <a:bodyPr wrap="square" rtlCol="0">
            <a:spAutoFit/>
          </a:bodyPr>
          <a:lstStyle/>
          <a:p>
            <a:r>
              <a:rPr lang="en-US" sz="2400" dirty="0">
                <a:solidFill>
                  <a:schemeClr val="bg1"/>
                </a:solidFill>
                <a:latin typeface="Sakkal Majalla" panose="02000000000000000000" pitchFamily="2" charset="-78"/>
                <a:cs typeface="Sakkal Majalla" panose="02000000000000000000" pitchFamily="2" charset="-78"/>
              </a:rPr>
              <a:t>West Asian Sub-Region</a:t>
            </a:r>
          </a:p>
        </p:txBody>
      </p:sp>
      <p:sp>
        <p:nvSpPr>
          <p:cNvPr id="16" name="TextBox 15">
            <a:extLst>
              <a:ext uri="{FF2B5EF4-FFF2-40B4-BE49-F238E27FC236}">
                <a16:creationId xmlns:a16="http://schemas.microsoft.com/office/drawing/2014/main" id="{F84BF9E7-727B-3925-8891-B602FE3CF0D0}"/>
              </a:ext>
            </a:extLst>
          </p:cNvPr>
          <p:cNvSpPr txBox="1"/>
          <p:nvPr/>
        </p:nvSpPr>
        <p:spPr>
          <a:xfrm>
            <a:off x="5169158" y="2266661"/>
            <a:ext cx="4133461" cy="461665"/>
          </a:xfrm>
          <a:prstGeom prst="rect">
            <a:avLst/>
          </a:prstGeom>
          <a:noFill/>
        </p:spPr>
        <p:txBody>
          <a:bodyPr wrap="square" rtlCol="0">
            <a:spAutoFit/>
          </a:bodyPr>
          <a:lstStyle/>
          <a:p>
            <a:r>
              <a:rPr lang="en-US" sz="2400" dirty="0">
                <a:solidFill>
                  <a:schemeClr val="bg1"/>
                </a:solidFill>
                <a:latin typeface="Sakkal Majalla" panose="02000000000000000000" pitchFamily="2" charset="-78"/>
                <a:cs typeface="Sakkal Majalla" panose="02000000000000000000" pitchFamily="2" charset="-78"/>
              </a:rPr>
              <a:t>Mashreq Sub-Region</a:t>
            </a:r>
          </a:p>
        </p:txBody>
      </p:sp>
      <p:sp>
        <p:nvSpPr>
          <p:cNvPr id="17" name="TextBox 16">
            <a:extLst>
              <a:ext uri="{FF2B5EF4-FFF2-40B4-BE49-F238E27FC236}">
                <a16:creationId xmlns:a16="http://schemas.microsoft.com/office/drawing/2014/main" id="{9181ABD9-D98A-2AF4-3D2D-4EDB7435B63E}"/>
              </a:ext>
            </a:extLst>
          </p:cNvPr>
          <p:cNvSpPr txBox="1"/>
          <p:nvPr/>
        </p:nvSpPr>
        <p:spPr>
          <a:xfrm>
            <a:off x="5169158" y="2863560"/>
            <a:ext cx="4133461" cy="461665"/>
          </a:xfrm>
          <a:prstGeom prst="rect">
            <a:avLst/>
          </a:prstGeom>
          <a:noFill/>
        </p:spPr>
        <p:txBody>
          <a:bodyPr wrap="square" rtlCol="0">
            <a:spAutoFit/>
          </a:bodyPr>
          <a:lstStyle/>
          <a:p>
            <a:r>
              <a:rPr lang="en-US" sz="2400" dirty="0">
                <a:solidFill>
                  <a:schemeClr val="bg1"/>
                </a:solidFill>
                <a:latin typeface="Sakkal Majalla" panose="02000000000000000000" pitchFamily="2" charset="-78"/>
                <a:cs typeface="Sakkal Majalla" panose="02000000000000000000" pitchFamily="2" charset="-78"/>
              </a:rPr>
              <a:t>Arabian Peninsula Sub-Region</a:t>
            </a:r>
          </a:p>
        </p:txBody>
      </p:sp>
      <p:sp>
        <p:nvSpPr>
          <p:cNvPr id="18" name="TextBox 17">
            <a:extLst>
              <a:ext uri="{FF2B5EF4-FFF2-40B4-BE49-F238E27FC236}">
                <a16:creationId xmlns:a16="http://schemas.microsoft.com/office/drawing/2014/main" id="{EED21B8B-1370-0113-F0C5-2B24860BC288}"/>
              </a:ext>
            </a:extLst>
          </p:cNvPr>
          <p:cNvSpPr txBox="1"/>
          <p:nvPr/>
        </p:nvSpPr>
        <p:spPr>
          <a:xfrm>
            <a:off x="5169157" y="3465564"/>
            <a:ext cx="4133461" cy="461665"/>
          </a:xfrm>
          <a:prstGeom prst="rect">
            <a:avLst/>
          </a:prstGeom>
          <a:noFill/>
        </p:spPr>
        <p:txBody>
          <a:bodyPr wrap="square" rtlCol="0">
            <a:spAutoFit/>
          </a:bodyPr>
          <a:lstStyle/>
          <a:p>
            <a:r>
              <a:rPr lang="en-US" sz="2400" dirty="0">
                <a:solidFill>
                  <a:schemeClr val="bg1"/>
                </a:solidFill>
                <a:latin typeface="Sakkal Majalla" panose="02000000000000000000" pitchFamily="2" charset="-78"/>
                <a:cs typeface="Sakkal Majalla" panose="02000000000000000000" pitchFamily="2" charset="-78"/>
              </a:rPr>
              <a:t>Nile Valley and Red Sea Sub-Region</a:t>
            </a:r>
          </a:p>
        </p:txBody>
      </p:sp>
      <p:sp>
        <p:nvSpPr>
          <p:cNvPr id="19" name="TextBox 18">
            <a:extLst>
              <a:ext uri="{FF2B5EF4-FFF2-40B4-BE49-F238E27FC236}">
                <a16:creationId xmlns:a16="http://schemas.microsoft.com/office/drawing/2014/main" id="{55CBA0E8-6F62-9DEB-6A75-3F6FE1875190}"/>
              </a:ext>
            </a:extLst>
          </p:cNvPr>
          <p:cNvSpPr txBox="1"/>
          <p:nvPr/>
        </p:nvSpPr>
        <p:spPr>
          <a:xfrm>
            <a:off x="5169156" y="4067225"/>
            <a:ext cx="4133461" cy="461665"/>
          </a:xfrm>
          <a:prstGeom prst="rect">
            <a:avLst/>
          </a:prstGeom>
          <a:noFill/>
        </p:spPr>
        <p:txBody>
          <a:bodyPr wrap="square" rtlCol="0">
            <a:spAutoFit/>
          </a:bodyPr>
          <a:lstStyle/>
          <a:p>
            <a:r>
              <a:rPr lang="en-US" sz="2400" dirty="0">
                <a:solidFill>
                  <a:schemeClr val="bg1"/>
                </a:solidFill>
                <a:latin typeface="Sakkal Majalla" panose="02000000000000000000" pitchFamily="2" charset="-78"/>
                <a:cs typeface="Sakkal Majalla" panose="02000000000000000000" pitchFamily="2" charset="-78"/>
              </a:rPr>
              <a:t>Maghreb Sub-Region</a:t>
            </a:r>
          </a:p>
        </p:txBody>
      </p:sp>
    </p:spTree>
    <p:extLst>
      <p:ext uri="{BB962C8B-B14F-4D97-AF65-F5344CB8AC3E}">
        <p14:creationId xmlns:p14="http://schemas.microsoft.com/office/powerpoint/2010/main" val="1702986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6</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423508" y="1819393"/>
            <a:ext cx="7047140" cy="1569660"/>
          </a:xfrm>
          <a:prstGeom prst="rect">
            <a:avLst/>
          </a:prstGeom>
          <a:noFill/>
        </p:spPr>
        <p:txBody>
          <a:bodyPr wrap="square" rtlCol="0">
            <a:spAutoFit/>
          </a:bodyPr>
          <a:lstStyle/>
          <a:p>
            <a:pPr algn="just"/>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Establish AARINENA as a global knowledge platform to facilitate, mobilize and coordinate multilateral exchange and dissemination of actionable specific and transversal knowledge among stakeholders at south-south and south-north levels.</a:t>
            </a: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39E8A33-891A-7CA0-F902-2159A059A228}"/>
              </a:ext>
            </a:extLst>
          </p:cNvPr>
          <p:cNvSpPr txBox="1"/>
          <p:nvPr/>
        </p:nvSpPr>
        <p:spPr>
          <a:xfrm>
            <a:off x="721352" y="2735588"/>
            <a:ext cx="2291096" cy="707886"/>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Goals</a:t>
            </a:r>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D99C71A-3F3E-F0E6-A2A2-DB0B0E422DF4}"/>
              </a:ext>
            </a:extLst>
          </p:cNvPr>
          <p:cNvSpPr txBox="1"/>
          <p:nvPr/>
        </p:nvSpPr>
        <p:spPr>
          <a:xfrm>
            <a:off x="4423508" y="3948875"/>
            <a:ext cx="7047140" cy="1569660"/>
          </a:xfrm>
          <a:prstGeom prst="rect">
            <a:avLst/>
          </a:prstGeom>
          <a:noFill/>
        </p:spPr>
        <p:txBody>
          <a:bodyPr wrap="square" rtlCol="0">
            <a:spAutoFit/>
          </a:bodyPr>
          <a:lstStyle/>
          <a:p>
            <a:pPr algn="just"/>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Support and enhance multi-stakeholder partnerships over collective dialogues and actions, aiming at collectively building up open systems of agricultural research and innovation that are more effective in finding innovative and applicable solutions.</a:t>
            </a:r>
          </a:p>
        </p:txBody>
      </p:sp>
      <p:sp>
        <p:nvSpPr>
          <p:cNvPr id="12" name="TextBox 11">
            <a:extLst>
              <a:ext uri="{FF2B5EF4-FFF2-40B4-BE49-F238E27FC236}">
                <a16:creationId xmlns:a16="http://schemas.microsoft.com/office/drawing/2014/main" id="{E3F1AC28-6A6A-4FD8-3429-BE2832EB1B09}"/>
              </a:ext>
            </a:extLst>
          </p:cNvPr>
          <p:cNvSpPr txBox="1"/>
          <p:nvPr/>
        </p:nvSpPr>
        <p:spPr>
          <a:xfrm>
            <a:off x="3832278" y="2458589"/>
            <a:ext cx="492752" cy="553998"/>
          </a:xfrm>
          <a:prstGeom prst="rect">
            <a:avLst/>
          </a:prstGeom>
          <a:noFill/>
        </p:spPr>
        <p:txBody>
          <a:bodyPr wrap="square" rtlCol="0">
            <a:spAutoFit/>
          </a:bodyPr>
          <a:lstStyle/>
          <a:p>
            <a:pPr algn="ctr"/>
            <a:r>
              <a:rPr lang="en-US" sz="3000" b="1" dirty="0">
                <a:solidFill>
                  <a:srgbClr val="FF6699"/>
                </a:solidFill>
                <a:latin typeface="Sakkal Majalla" panose="02000000000000000000" pitchFamily="2" charset="-78"/>
                <a:cs typeface="Sakkal Majalla" panose="02000000000000000000" pitchFamily="2" charset="-78"/>
              </a:rPr>
              <a:t>1</a:t>
            </a:r>
          </a:p>
        </p:txBody>
      </p:sp>
      <p:sp>
        <p:nvSpPr>
          <p:cNvPr id="13" name="TextBox 12">
            <a:extLst>
              <a:ext uri="{FF2B5EF4-FFF2-40B4-BE49-F238E27FC236}">
                <a16:creationId xmlns:a16="http://schemas.microsoft.com/office/drawing/2014/main" id="{95A0BBE4-D9A6-A4DF-5F00-AEF1B362A2B6}"/>
              </a:ext>
            </a:extLst>
          </p:cNvPr>
          <p:cNvSpPr txBox="1"/>
          <p:nvPr/>
        </p:nvSpPr>
        <p:spPr>
          <a:xfrm>
            <a:off x="3832278" y="4456706"/>
            <a:ext cx="492752" cy="553998"/>
          </a:xfrm>
          <a:prstGeom prst="rect">
            <a:avLst/>
          </a:prstGeom>
          <a:noFill/>
        </p:spPr>
        <p:txBody>
          <a:bodyPr wrap="square" rtlCol="0">
            <a:spAutoFit/>
          </a:bodyPr>
          <a:lstStyle/>
          <a:p>
            <a:pPr algn="ctr"/>
            <a:r>
              <a:rPr lang="en-US" sz="3000" b="1" dirty="0">
                <a:solidFill>
                  <a:srgbClr val="FF6699"/>
                </a:solidFill>
                <a:latin typeface="Sakkal Majalla" panose="02000000000000000000" pitchFamily="2" charset="-78"/>
                <a:cs typeface="Sakkal Majalla" panose="02000000000000000000" pitchFamily="2" charset="-78"/>
              </a:rPr>
              <a:t>2</a:t>
            </a:r>
          </a:p>
        </p:txBody>
      </p:sp>
    </p:spTree>
    <p:extLst>
      <p:ext uri="{BB962C8B-B14F-4D97-AF65-F5344CB8AC3E}">
        <p14:creationId xmlns:p14="http://schemas.microsoft.com/office/powerpoint/2010/main" val="236301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7</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439330" y="2090172"/>
            <a:ext cx="7047140" cy="2677656"/>
          </a:xfrm>
          <a:prstGeom prst="rect">
            <a:avLst/>
          </a:prstGeom>
          <a:noFill/>
        </p:spPr>
        <p:txBody>
          <a:bodyPr wrap="square" rtlCol="0">
            <a:spAutoFit/>
          </a:bodyPr>
          <a:lstStyle/>
          <a:p>
            <a:pPr algn="just"/>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Facilitate and coordinate education and capacity strengthening of various partners to enable them to communicate and interact effectively within agricultural research and innovation open systems. This will include promoting the transformation of higher education and research, and reforming research and innovation organizations and their governances in alignment with the goal of developing efficient open systems and in accordance with agreed upon AARINENA mission and goals.</a:t>
            </a: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39E8A33-891A-7CA0-F902-2159A059A228}"/>
              </a:ext>
            </a:extLst>
          </p:cNvPr>
          <p:cNvSpPr txBox="1"/>
          <p:nvPr/>
        </p:nvSpPr>
        <p:spPr>
          <a:xfrm>
            <a:off x="721352" y="2735588"/>
            <a:ext cx="2291096" cy="707886"/>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Goals</a:t>
            </a:r>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3F1AC28-6A6A-4FD8-3429-BE2832EB1B09}"/>
              </a:ext>
            </a:extLst>
          </p:cNvPr>
          <p:cNvSpPr txBox="1"/>
          <p:nvPr/>
        </p:nvSpPr>
        <p:spPr>
          <a:xfrm>
            <a:off x="3840189" y="3166475"/>
            <a:ext cx="492752" cy="553998"/>
          </a:xfrm>
          <a:prstGeom prst="rect">
            <a:avLst/>
          </a:prstGeom>
          <a:noFill/>
        </p:spPr>
        <p:txBody>
          <a:bodyPr wrap="square" rtlCol="0">
            <a:spAutoFit/>
          </a:bodyPr>
          <a:lstStyle/>
          <a:p>
            <a:pPr algn="ctr"/>
            <a:r>
              <a:rPr lang="en-US" sz="3000" b="1" dirty="0">
                <a:solidFill>
                  <a:srgbClr val="FF6699"/>
                </a:solidFill>
                <a:latin typeface="Sakkal Majalla" panose="02000000000000000000" pitchFamily="2" charset="-78"/>
                <a:cs typeface="Sakkal Majalla" panose="02000000000000000000" pitchFamily="2" charset="-78"/>
              </a:rPr>
              <a:t>3</a:t>
            </a:r>
          </a:p>
        </p:txBody>
      </p:sp>
    </p:spTree>
    <p:extLst>
      <p:ext uri="{BB962C8B-B14F-4D97-AF65-F5344CB8AC3E}">
        <p14:creationId xmlns:p14="http://schemas.microsoft.com/office/powerpoint/2010/main" val="2735559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8</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423508" y="1535517"/>
            <a:ext cx="7047140" cy="2308324"/>
          </a:xfrm>
          <a:prstGeom prst="rect">
            <a:avLst/>
          </a:prstGeom>
          <a:noFill/>
        </p:spPr>
        <p:txBody>
          <a:bodyPr wrap="square" rtlCol="0">
            <a:spAutoFit/>
          </a:bodyPr>
          <a:lstStyle/>
          <a:p>
            <a:pPr algn="just"/>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Contribute to advancing rural women, youth and small holder farmers along the agricultural value chains through promoting collective actions among open agricultural R&amp;I systems that prepare these targeted populations for employment and entrepreneurial opportunities in order to improve their income, enable them to impact relevant policies, and make rural areas attractive to them.</a:t>
            </a: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39E8A33-891A-7CA0-F902-2159A059A228}"/>
              </a:ext>
            </a:extLst>
          </p:cNvPr>
          <p:cNvSpPr txBox="1"/>
          <p:nvPr/>
        </p:nvSpPr>
        <p:spPr>
          <a:xfrm>
            <a:off x="721352" y="2735588"/>
            <a:ext cx="2291096" cy="707886"/>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Goals</a:t>
            </a:r>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3F1AC28-6A6A-4FD8-3429-BE2832EB1B09}"/>
              </a:ext>
            </a:extLst>
          </p:cNvPr>
          <p:cNvSpPr txBox="1"/>
          <p:nvPr/>
        </p:nvSpPr>
        <p:spPr>
          <a:xfrm>
            <a:off x="3840189" y="2412680"/>
            <a:ext cx="492752" cy="553998"/>
          </a:xfrm>
          <a:prstGeom prst="rect">
            <a:avLst/>
          </a:prstGeom>
          <a:noFill/>
        </p:spPr>
        <p:txBody>
          <a:bodyPr wrap="square" rtlCol="0">
            <a:spAutoFit/>
          </a:bodyPr>
          <a:lstStyle/>
          <a:p>
            <a:pPr algn="ctr"/>
            <a:r>
              <a:rPr lang="en-US" sz="3000" b="1" dirty="0">
                <a:solidFill>
                  <a:srgbClr val="FF6699"/>
                </a:solidFill>
                <a:latin typeface="Sakkal Majalla" panose="02000000000000000000" pitchFamily="2" charset="-78"/>
                <a:cs typeface="Sakkal Majalla" panose="02000000000000000000" pitchFamily="2" charset="-78"/>
              </a:rPr>
              <a:t>4</a:t>
            </a:r>
          </a:p>
        </p:txBody>
      </p:sp>
      <p:sp>
        <p:nvSpPr>
          <p:cNvPr id="5" name="TextBox 4">
            <a:extLst>
              <a:ext uri="{FF2B5EF4-FFF2-40B4-BE49-F238E27FC236}">
                <a16:creationId xmlns:a16="http://schemas.microsoft.com/office/drawing/2014/main" id="{0481B8EA-58B8-04D0-1C1C-D4B8978495B0}"/>
              </a:ext>
            </a:extLst>
          </p:cNvPr>
          <p:cNvSpPr txBox="1"/>
          <p:nvPr/>
        </p:nvSpPr>
        <p:spPr>
          <a:xfrm>
            <a:off x="4423508" y="4456706"/>
            <a:ext cx="7047140" cy="830997"/>
          </a:xfrm>
          <a:prstGeom prst="rect">
            <a:avLst/>
          </a:prstGeom>
          <a:noFill/>
        </p:spPr>
        <p:txBody>
          <a:bodyPr wrap="square" rtlCol="0">
            <a:spAutoFit/>
          </a:bodyPr>
          <a:lstStyle/>
          <a:p>
            <a:pPr algn="just"/>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Strengthen the architecture of AARINENA to enable the fora to perform and realize its reviewed mission, goals and expected outcomes &amp; impact.</a:t>
            </a:r>
          </a:p>
        </p:txBody>
      </p:sp>
      <p:sp>
        <p:nvSpPr>
          <p:cNvPr id="10" name="TextBox 9">
            <a:extLst>
              <a:ext uri="{FF2B5EF4-FFF2-40B4-BE49-F238E27FC236}">
                <a16:creationId xmlns:a16="http://schemas.microsoft.com/office/drawing/2014/main" id="{8DCC75D7-A584-E795-42A6-F90B25702DB4}"/>
              </a:ext>
            </a:extLst>
          </p:cNvPr>
          <p:cNvSpPr txBox="1"/>
          <p:nvPr/>
        </p:nvSpPr>
        <p:spPr>
          <a:xfrm>
            <a:off x="3832278" y="4595205"/>
            <a:ext cx="492752" cy="553998"/>
          </a:xfrm>
          <a:prstGeom prst="rect">
            <a:avLst/>
          </a:prstGeom>
          <a:noFill/>
        </p:spPr>
        <p:txBody>
          <a:bodyPr wrap="square" rtlCol="0">
            <a:spAutoFit/>
          </a:bodyPr>
          <a:lstStyle/>
          <a:p>
            <a:pPr algn="ctr"/>
            <a:r>
              <a:rPr lang="en-US" sz="3000" b="1" dirty="0">
                <a:solidFill>
                  <a:srgbClr val="FF6699"/>
                </a:solidFill>
                <a:latin typeface="Sakkal Majalla" panose="02000000000000000000" pitchFamily="2" charset="-78"/>
                <a:cs typeface="Sakkal Majalla" panose="02000000000000000000" pitchFamily="2" charset="-78"/>
              </a:rPr>
              <a:t>5</a:t>
            </a:r>
          </a:p>
        </p:txBody>
      </p:sp>
    </p:spTree>
    <p:extLst>
      <p:ext uri="{BB962C8B-B14F-4D97-AF65-F5344CB8AC3E}">
        <p14:creationId xmlns:p14="http://schemas.microsoft.com/office/powerpoint/2010/main" val="3680999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9</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423508" y="1535517"/>
            <a:ext cx="7047140" cy="1938992"/>
          </a:xfrm>
          <a:prstGeom prst="rect">
            <a:avLst/>
          </a:prstGeom>
          <a:noFill/>
        </p:spPr>
        <p:txBody>
          <a:bodyPr wrap="square" rtlCol="0">
            <a:spAutoFit/>
          </a:bodyPr>
          <a:lstStyle/>
          <a:p>
            <a:pPr algn="just"/>
            <a:r>
              <a:rPr lang="en-US" sz="24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Knowledge Sharing</a:t>
            </a:r>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 Exchanging valuable knowledge, expertise, and best practices in agricultural research, development, and advisory services. This collaboration can help both organizations enhance their understanding of regional agricultural challenges and identify innovative solutions.</a:t>
            </a: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39E8A33-891A-7CA0-F902-2159A059A228}"/>
              </a:ext>
            </a:extLst>
          </p:cNvPr>
          <p:cNvSpPr txBox="1"/>
          <p:nvPr/>
        </p:nvSpPr>
        <p:spPr>
          <a:xfrm>
            <a:off x="608326" y="2782012"/>
            <a:ext cx="2517148" cy="2554545"/>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Collaboration with AARINENA</a:t>
            </a:r>
          </a:p>
          <a:p>
            <a:pPr algn="ctr"/>
            <a:endParaRPr lang="en-US" sz="4000" b="1" dirty="0">
              <a:solidFill>
                <a:schemeClr val="bg1"/>
              </a:solidFill>
              <a:latin typeface="Sakkal Majalla" panose="02000000000000000000" pitchFamily="2" charset="-78"/>
              <a:cs typeface="Sakkal Majalla" panose="02000000000000000000" pitchFamily="2" charset="-78"/>
            </a:endParaRPr>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3F1AC28-6A6A-4FD8-3429-BE2832EB1B09}"/>
              </a:ext>
            </a:extLst>
          </p:cNvPr>
          <p:cNvSpPr txBox="1"/>
          <p:nvPr/>
        </p:nvSpPr>
        <p:spPr>
          <a:xfrm>
            <a:off x="3832278" y="2228014"/>
            <a:ext cx="492752" cy="553998"/>
          </a:xfrm>
          <a:prstGeom prst="rect">
            <a:avLst/>
          </a:prstGeom>
          <a:noFill/>
        </p:spPr>
        <p:txBody>
          <a:bodyPr wrap="square" rtlCol="0">
            <a:spAutoFit/>
          </a:bodyPr>
          <a:lstStyle/>
          <a:p>
            <a:pPr algn="ctr"/>
            <a:r>
              <a:rPr lang="en-US" sz="3000" b="1" dirty="0">
                <a:solidFill>
                  <a:schemeClr val="accent2">
                    <a:lumMod val="25000"/>
                  </a:schemeClr>
                </a:solidFill>
                <a:latin typeface="Sakkal Majalla" panose="02000000000000000000" pitchFamily="2" charset="-78"/>
                <a:cs typeface="Sakkal Majalla" panose="02000000000000000000" pitchFamily="2" charset="-78"/>
              </a:rPr>
              <a:t>1</a:t>
            </a:r>
          </a:p>
        </p:txBody>
      </p:sp>
      <p:sp>
        <p:nvSpPr>
          <p:cNvPr id="5" name="TextBox 4">
            <a:extLst>
              <a:ext uri="{FF2B5EF4-FFF2-40B4-BE49-F238E27FC236}">
                <a16:creationId xmlns:a16="http://schemas.microsoft.com/office/drawing/2014/main" id="{0481B8EA-58B8-04D0-1C1C-D4B8978495B0}"/>
              </a:ext>
            </a:extLst>
          </p:cNvPr>
          <p:cNvSpPr txBox="1"/>
          <p:nvPr/>
        </p:nvSpPr>
        <p:spPr>
          <a:xfrm>
            <a:off x="4423508" y="3806363"/>
            <a:ext cx="7047140" cy="1938992"/>
          </a:xfrm>
          <a:prstGeom prst="rect">
            <a:avLst/>
          </a:prstGeom>
          <a:noFill/>
        </p:spPr>
        <p:txBody>
          <a:bodyPr wrap="square" rtlCol="0">
            <a:spAutoFit/>
          </a:bodyPr>
          <a:lstStyle/>
          <a:p>
            <a:pPr algn="just"/>
            <a:r>
              <a:rPr lang="en-US" sz="24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Capacity Building</a:t>
            </a:r>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 By working together, we can facilitate capacity-building initiatives for agricultural researchers, extension agents, and policymakers in Arab and African countries. This includes training programs, workshops, and seminars aimed at improving agricultural productivity, sustainability, and resilience.</a:t>
            </a:r>
          </a:p>
        </p:txBody>
      </p:sp>
      <p:sp>
        <p:nvSpPr>
          <p:cNvPr id="10" name="TextBox 9">
            <a:extLst>
              <a:ext uri="{FF2B5EF4-FFF2-40B4-BE49-F238E27FC236}">
                <a16:creationId xmlns:a16="http://schemas.microsoft.com/office/drawing/2014/main" id="{8DCC75D7-A584-E795-42A6-F90B25702DB4}"/>
              </a:ext>
            </a:extLst>
          </p:cNvPr>
          <p:cNvSpPr txBox="1"/>
          <p:nvPr/>
        </p:nvSpPr>
        <p:spPr>
          <a:xfrm>
            <a:off x="3832278" y="4498860"/>
            <a:ext cx="492752" cy="553998"/>
          </a:xfrm>
          <a:prstGeom prst="rect">
            <a:avLst/>
          </a:prstGeom>
          <a:noFill/>
        </p:spPr>
        <p:txBody>
          <a:bodyPr wrap="square" rtlCol="0">
            <a:spAutoFit/>
          </a:bodyPr>
          <a:lstStyle/>
          <a:p>
            <a:pPr algn="ctr"/>
            <a:r>
              <a:rPr lang="en-US" sz="3000" b="1" dirty="0">
                <a:solidFill>
                  <a:schemeClr val="accent2">
                    <a:lumMod val="25000"/>
                  </a:schemeClr>
                </a:solidFill>
                <a:latin typeface="Sakkal Majalla" panose="02000000000000000000" pitchFamily="2" charset="-78"/>
                <a:cs typeface="Sakkal Majalla" panose="02000000000000000000" pitchFamily="2" charset="-78"/>
              </a:rPr>
              <a:t>2</a:t>
            </a:r>
          </a:p>
        </p:txBody>
      </p:sp>
    </p:spTree>
    <p:extLst>
      <p:ext uri="{BB962C8B-B14F-4D97-AF65-F5344CB8AC3E}">
        <p14:creationId xmlns:p14="http://schemas.microsoft.com/office/powerpoint/2010/main" val="2847571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10</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423508" y="1535517"/>
            <a:ext cx="7047140" cy="1938992"/>
          </a:xfrm>
          <a:prstGeom prst="rect">
            <a:avLst/>
          </a:prstGeom>
          <a:noFill/>
        </p:spPr>
        <p:txBody>
          <a:bodyPr wrap="square" rtlCol="0">
            <a:spAutoFit/>
          </a:bodyPr>
          <a:lstStyle/>
          <a:p>
            <a:pPr algn="just"/>
            <a:r>
              <a:rPr lang="en-US" sz="24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Resource Mobilization</a:t>
            </a:r>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 Collaborative efforts can attract funding and resources from international donors, governments, and other stakeholders. Pooling resources allows for the implementation of larger-scale projects and initiatives that address common agricultural issues in the Arab and African regions.</a:t>
            </a: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39E8A33-891A-7CA0-F902-2159A059A228}"/>
              </a:ext>
            </a:extLst>
          </p:cNvPr>
          <p:cNvSpPr txBox="1"/>
          <p:nvPr/>
        </p:nvSpPr>
        <p:spPr>
          <a:xfrm>
            <a:off x="608326" y="2782012"/>
            <a:ext cx="2517148" cy="2554545"/>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Collaboration with AARINENA</a:t>
            </a:r>
          </a:p>
          <a:p>
            <a:pPr algn="ctr"/>
            <a:endParaRPr lang="en-US" sz="4000" b="1" dirty="0">
              <a:solidFill>
                <a:schemeClr val="bg1"/>
              </a:solidFill>
              <a:latin typeface="Sakkal Majalla" panose="02000000000000000000" pitchFamily="2" charset="-78"/>
              <a:cs typeface="Sakkal Majalla" panose="02000000000000000000" pitchFamily="2" charset="-78"/>
            </a:endParaRPr>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3F1AC28-6A6A-4FD8-3429-BE2832EB1B09}"/>
              </a:ext>
            </a:extLst>
          </p:cNvPr>
          <p:cNvSpPr txBox="1"/>
          <p:nvPr/>
        </p:nvSpPr>
        <p:spPr>
          <a:xfrm>
            <a:off x="3832278" y="2228014"/>
            <a:ext cx="492752" cy="553998"/>
          </a:xfrm>
          <a:prstGeom prst="rect">
            <a:avLst/>
          </a:prstGeom>
          <a:noFill/>
        </p:spPr>
        <p:txBody>
          <a:bodyPr wrap="square" rtlCol="0">
            <a:spAutoFit/>
          </a:bodyPr>
          <a:lstStyle/>
          <a:p>
            <a:pPr algn="ctr"/>
            <a:r>
              <a:rPr lang="en-US" sz="3000" b="1" dirty="0">
                <a:solidFill>
                  <a:schemeClr val="accent2">
                    <a:lumMod val="25000"/>
                  </a:schemeClr>
                </a:solidFill>
                <a:latin typeface="Sakkal Majalla" panose="02000000000000000000" pitchFamily="2" charset="-78"/>
                <a:cs typeface="Sakkal Majalla" panose="02000000000000000000" pitchFamily="2" charset="-78"/>
              </a:rPr>
              <a:t>3</a:t>
            </a:r>
          </a:p>
        </p:txBody>
      </p:sp>
      <p:sp>
        <p:nvSpPr>
          <p:cNvPr id="5" name="TextBox 4">
            <a:extLst>
              <a:ext uri="{FF2B5EF4-FFF2-40B4-BE49-F238E27FC236}">
                <a16:creationId xmlns:a16="http://schemas.microsoft.com/office/drawing/2014/main" id="{0481B8EA-58B8-04D0-1C1C-D4B8978495B0}"/>
              </a:ext>
            </a:extLst>
          </p:cNvPr>
          <p:cNvSpPr txBox="1"/>
          <p:nvPr/>
        </p:nvSpPr>
        <p:spPr>
          <a:xfrm>
            <a:off x="4423508" y="3806363"/>
            <a:ext cx="7047140" cy="1938992"/>
          </a:xfrm>
          <a:prstGeom prst="rect">
            <a:avLst/>
          </a:prstGeom>
          <a:noFill/>
        </p:spPr>
        <p:txBody>
          <a:bodyPr wrap="square" rtlCol="0">
            <a:spAutoFit/>
          </a:bodyPr>
          <a:lstStyle/>
          <a:p>
            <a:pPr algn="just"/>
            <a:r>
              <a:rPr lang="en-US" sz="24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Policy Influence</a:t>
            </a:r>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 By aligning our agendas and priorities, we can advocate for evidence-based policies and strategies that support agricultural development, food security, and rural livelihoods. Together, they can amplify their voices and influence decision-making processes at regional and international levels.</a:t>
            </a:r>
          </a:p>
        </p:txBody>
      </p:sp>
      <p:sp>
        <p:nvSpPr>
          <p:cNvPr id="10" name="TextBox 9">
            <a:extLst>
              <a:ext uri="{FF2B5EF4-FFF2-40B4-BE49-F238E27FC236}">
                <a16:creationId xmlns:a16="http://schemas.microsoft.com/office/drawing/2014/main" id="{8DCC75D7-A584-E795-42A6-F90B25702DB4}"/>
              </a:ext>
            </a:extLst>
          </p:cNvPr>
          <p:cNvSpPr txBox="1"/>
          <p:nvPr/>
        </p:nvSpPr>
        <p:spPr>
          <a:xfrm>
            <a:off x="3832278" y="4498860"/>
            <a:ext cx="492752" cy="553998"/>
          </a:xfrm>
          <a:prstGeom prst="rect">
            <a:avLst/>
          </a:prstGeom>
          <a:noFill/>
        </p:spPr>
        <p:txBody>
          <a:bodyPr wrap="square" rtlCol="0">
            <a:spAutoFit/>
          </a:bodyPr>
          <a:lstStyle/>
          <a:p>
            <a:pPr algn="ctr"/>
            <a:r>
              <a:rPr lang="en-US" sz="3000" b="1" dirty="0">
                <a:solidFill>
                  <a:schemeClr val="accent2">
                    <a:lumMod val="25000"/>
                  </a:schemeClr>
                </a:solidFill>
                <a:latin typeface="Sakkal Majalla" panose="02000000000000000000" pitchFamily="2" charset="-78"/>
                <a:cs typeface="Sakkal Majalla" panose="02000000000000000000" pitchFamily="2" charset="-78"/>
              </a:rPr>
              <a:t>4</a:t>
            </a:r>
          </a:p>
        </p:txBody>
      </p:sp>
    </p:spTree>
    <p:extLst>
      <p:ext uri="{BB962C8B-B14F-4D97-AF65-F5344CB8AC3E}">
        <p14:creationId xmlns:p14="http://schemas.microsoft.com/office/powerpoint/2010/main" val="2057722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11</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423508" y="1219229"/>
            <a:ext cx="7047140" cy="2308324"/>
          </a:xfrm>
          <a:prstGeom prst="rect">
            <a:avLst/>
          </a:prstGeom>
          <a:noFill/>
        </p:spPr>
        <p:txBody>
          <a:bodyPr wrap="square" rtlCol="0">
            <a:spAutoFit/>
          </a:bodyPr>
          <a:lstStyle/>
          <a:p>
            <a:pPr algn="just"/>
            <a:r>
              <a:rPr lang="en-US" sz="24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Networking and Partnerships</a:t>
            </a:r>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 Collaboration enables both organizations to expand their networks and forge strategic partnerships with other regional and global stakeholders, including academic institutions, research organizations, NGOs, and private sector entities. These partnerships can facilitate the exchange of ideas, resources, and technologies for mutual benefit.</a:t>
            </a: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39E8A33-891A-7CA0-F902-2159A059A228}"/>
              </a:ext>
            </a:extLst>
          </p:cNvPr>
          <p:cNvSpPr txBox="1"/>
          <p:nvPr/>
        </p:nvSpPr>
        <p:spPr>
          <a:xfrm>
            <a:off x="603563" y="2735588"/>
            <a:ext cx="2526673" cy="2554545"/>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Collaboration with AARINENA</a:t>
            </a:r>
          </a:p>
          <a:p>
            <a:pPr algn="ctr"/>
            <a:endParaRPr lang="en-US" sz="4000" b="1" dirty="0">
              <a:solidFill>
                <a:schemeClr val="bg1"/>
              </a:solidFill>
              <a:latin typeface="Sakkal Majalla" panose="02000000000000000000" pitchFamily="2" charset="-78"/>
              <a:cs typeface="Sakkal Majalla" panose="02000000000000000000" pitchFamily="2" charset="-78"/>
            </a:endParaRPr>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3F1AC28-6A6A-4FD8-3429-BE2832EB1B09}"/>
              </a:ext>
            </a:extLst>
          </p:cNvPr>
          <p:cNvSpPr txBox="1"/>
          <p:nvPr/>
        </p:nvSpPr>
        <p:spPr>
          <a:xfrm>
            <a:off x="3832278" y="2096392"/>
            <a:ext cx="492752" cy="553998"/>
          </a:xfrm>
          <a:prstGeom prst="rect">
            <a:avLst/>
          </a:prstGeom>
          <a:noFill/>
        </p:spPr>
        <p:txBody>
          <a:bodyPr wrap="square" rtlCol="0">
            <a:spAutoFit/>
          </a:bodyPr>
          <a:lstStyle/>
          <a:p>
            <a:pPr algn="ctr"/>
            <a:r>
              <a:rPr lang="en-US" sz="3000" b="1" dirty="0">
                <a:solidFill>
                  <a:schemeClr val="accent2">
                    <a:lumMod val="25000"/>
                  </a:schemeClr>
                </a:solidFill>
                <a:latin typeface="Sakkal Majalla" panose="02000000000000000000" pitchFamily="2" charset="-78"/>
                <a:cs typeface="Sakkal Majalla" panose="02000000000000000000" pitchFamily="2" charset="-78"/>
              </a:rPr>
              <a:t>5</a:t>
            </a:r>
          </a:p>
        </p:txBody>
      </p:sp>
      <p:sp>
        <p:nvSpPr>
          <p:cNvPr id="5" name="TextBox 4">
            <a:extLst>
              <a:ext uri="{FF2B5EF4-FFF2-40B4-BE49-F238E27FC236}">
                <a16:creationId xmlns:a16="http://schemas.microsoft.com/office/drawing/2014/main" id="{0481B8EA-58B8-04D0-1C1C-D4B8978495B0}"/>
              </a:ext>
            </a:extLst>
          </p:cNvPr>
          <p:cNvSpPr txBox="1"/>
          <p:nvPr/>
        </p:nvSpPr>
        <p:spPr>
          <a:xfrm>
            <a:off x="4423508" y="3740462"/>
            <a:ext cx="7047140" cy="2308324"/>
          </a:xfrm>
          <a:prstGeom prst="rect">
            <a:avLst/>
          </a:prstGeom>
          <a:noFill/>
        </p:spPr>
        <p:txBody>
          <a:bodyPr wrap="square" rtlCol="0">
            <a:spAutoFit/>
          </a:bodyPr>
          <a:lstStyle/>
          <a:p>
            <a:pPr algn="just"/>
            <a:r>
              <a:rPr lang="en-US" sz="24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Innovation and Technology Transfer</a:t>
            </a:r>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 Both organizations can collaborate on promoting innovation in agriculture and facilitating the transfer of appropriate technologies to farmers and agribusinesses. This includes promoting the adoption of climate-smart practices, digital agriculture solutions, and value-added processing techniques to enhance productivity and market access.</a:t>
            </a:r>
          </a:p>
        </p:txBody>
      </p:sp>
      <p:sp>
        <p:nvSpPr>
          <p:cNvPr id="10" name="TextBox 9">
            <a:extLst>
              <a:ext uri="{FF2B5EF4-FFF2-40B4-BE49-F238E27FC236}">
                <a16:creationId xmlns:a16="http://schemas.microsoft.com/office/drawing/2014/main" id="{8DCC75D7-A584-E795-42A6-F90B25702DB4}"/>
              </a:ext>
            </a:extLst>
          </p:cNvPr>
          <p:cNvSpPr txBox="1"/>
          <p:nvPr/>
        </p:nvSpPr>
        <p:spPr>
          <a:xfrm>
            <a:off x="3832278" y="4617625"/>
            <a:ext cx="492752" cy="553998"/>
          </a:xfrm>
          <a:prstGeom prst="rect">
            <a:avLst/>
          </a:prstGeom>
          <a:noFill/>
        </p:spPr>
        <p:txBody>
          <a:bodyPr wrap="square" rtlCol="0">
            <a:spAutoFit/>
          </a:bodyPr>
          <a:lstStyle/>
          <a:p>
            <a:pPr algn="ctr"/>
            <a:r>
              <a:rPr lang="en-US" sz="3000" b="1" dirty="0">
                <a:solidFill>
                  <a:schemeClr val="accent2">
                    <a:lumMod val="25000"/>
                  </a:schemeClr>
                </a:solidFill>
                <a:latin typeface="Sakkal Majalla" panose="02000000000000000000" pitchFamily="2" charset="-78"/>
                <a:cs typeface="Sakkal Majalla" panose="02000000000000000000" pitchFamily="2" charset="-78"/>
              </a:rPr>
              <a:t>6</a:t>
            </a:r>
          </a:p>
        </p:txBody>
      </p:sp>
    </p:spTree>
    <p:extLst>
      <p:ext uri="{BB962C8B-B14F-4D97-AF65-F5344CB8AC3E}">
        <p14:creationId xmlns:p14="http://schemas.microsoft.com/office/powerpoint/2010/main" val="1851544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12</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439330" y="2090172"/>
            <a:ext cx="7047140" cy="2308324"/>
          </a:xfrm>
          <a:prstGeom prst="rect">
            <a:avLst/>
          </a:prstGeom>
          <a:noFill/>
        </p:spPr>
        <p:txBody>
          <a:bodyPr wrap="square" rtlCol="0">
            <a:spAutoFit/>
          </a:bodyPr>
          <a:lstStyle/>
          <a:p>
            <a:pPr algn="just"/>
            <a:r>
              <a:rPr lang="en-US" sz="2400"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Monitoring and Evaluation</a:t>
            </a:r>
            <a:r>
              <a:rPr lang="en-US" sz="2400"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 Joint monitoring and evaluation mechanisms can be established to assess the impact of collaborative initiatives undertaken by both organizations. By tracking progress and measuring outcomes, both organizations can ensure accountability and continuous improvement in their efforts to support agricultural development in the Arab and African regions.</a:t>
            </a: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3F1AC28-6A6A-4FD8-3429-BE2832EB1B09}"/>
              </a:ext>
            </a:extLst>
          </p:cNvPr>
          <p:cNvSpPr txBox="1"/>
          <p:nvPr/>
        </p:nvSpPr>
        <p:spPr>
          <a:xfrm>
            <a:off x="3840189" y="3166475"/>
            <a:ext cx="492752" cy="553998"/>
          </a:xfrm>
          <a:prstGeom prst="rect">
            <a:avLst/>
          </a:prstGeom>
          <a:noFill/>
        </p:spPr>
        <p:txBody>
          <a:bodyPr wrap="square" rtlCol="0">
            <a:spAutoFit/>
          </a:bodyPr>
          <a:lstStyle/>
          <a:p>
            <a:pPr algn="ctr"/>
            <a:r>
              <a:rPr lang="en-US" sz="3000" b="1" dirty="0">
                <a:solidFill>
                  <a:schemeClr val="accent2">
                    <a:lumMod val="25000"/>
                  </a:schemeClr>
                </a:solidFill>
                <a:latin typeface="Sakkal Majalla" panose="02000000000000000000" pitchFamily="2" charset="-78"/>
                <a:cs typeface="Sakkal Majalla" panose="02000000000000000000" pitchFamily="2" charset="-78"/>
              </a:rPr>
              <a:t>7</a:t>
            </a:r>
          </a:p>
        </p:txBody>
      </p:sp>
      <p:sp>
        <p:nvSpPr>
          <p:cNvPr id="5" name="TextBox 4">
            <a:extLst>
              <a:ext uri="{FF2B5EF4-FFF2-40B4-BE49-F238E27FC236}">
                <a16:creationId xmlns:a16="http://schemas.microsoft.com/office/drawing/2014/main" id="{4B1D5A7D-9B6D-7632-3289-E3E4C42E00DA}"/>
              </a:ext>
            </a:extLst>
          </p:cNvPr>
          <p:cNvSpPr txBox="1"/>
          <p:nvPr/>
        </p:nvSpPr>
        <p:spPr>
          <a:xfrm>
            <a:off x="603563" y="2735588"/>
            <a:ext cx="2526673" cy="2554545"/>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Collaboration with AARINENA</a:t>
            </a:r>
          </a:p>
          <a:p>
            <a:pPr algn="ctr"/>
            <a:endParaRPr lang="en-US" sz="40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864460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13</a:t>
            </a:fld>
            <a:endParaRPr lang="en-US"/>
          </a:p>
        </p:txBody>
      </p:sp>
      <p:sp>
        <p:nvSpPr>
          <p:cNvPr id="6" name="TextBox 5">
            <a:extLst>
              <a:ext uri="{FF2B5EF4-FFF2-40B4-BE49-F238E27FC236}">
                <a16:creationId xmlns:a16="http://schemas.microsoft.com/office/drawing/2014/main" id="{49CB6FAF-0C9E-EA4A-A76D-441B362EEB12}"/>
              </a:ext>
            </a:extLst>
          </p:cNvPr>
          <p:cNvSpPr txBox="1"/>
          <p:nvPr/>
        </p:nvSpPr>
        <p:spPr>
          <a:xfrm>
            <a:off x="4192954" y="1744483"/>
            <a:ext cx="3146458" cy="3139321"/>
          </a:xfrm>
          <a:prstGeom prst="rect">
            <a:avLst/>
          </a:prstGeom>
          <a:noFill/>
        </p:spPr>
        <p:txBody>
          <a:bodyPr wrap="square" rtlCol="0">
            <a:spAutoFit/>
          </a:bodyPr>
          <a:lstStyle/>
          <a:p>
            <a:pPr algn="just"/>
            <a:r>
              <a:rPr lang="en-US"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Plant Genetic Resources Network</a:t>
            </a:r>
          </a:p>
          <a:p>
            <a:pPr algn="just"/>
            <a:endParaRPr lang="en-US"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p>
            <a:pPr algn="just"/>
            <a:r>
              <a:rPr lang="en-US"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Water Use Efficiency Network</a:t>
            </a:r>
          </a:p>
          <a:p>
            <a:pPr algn="just"/>
            <a:endParaRPr lang="en-US"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p>
            <a:pPr algn="just"/>
            <a:r>
              <a:rPr lang="en-US"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Date Palm Network</a:t>
            </a:r>
          </a:p>
          <a:p>
            <a:pPr algn="just"/>
            <a:endParaRPr lang="en-US"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p>
            <a:pPr algn="just"/>
            <a:r>
              <a:rPr lang="en-US"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Olive Network</a:t>
            </a:r>
          </a:p>
          <a:p>
            <a:pPr algn="just"/>
            <a:endParaRPr lang="en-US"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a:p>
            <a:pPr algn="just"/>
            <a:r>
              <a:rPr lang="en-US"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rPr>
              <a:t>Animal Production and Health Network</a:t>
            </a:r>
          </a:p>
          <a:p>
            <a:pPr algn="just"/>
            <a:endParaRPr lang="en-US" b="1" dirty="0">
              <a:solidFill>
                <a:schemeClr val="bg1"/>
              </a:solidFill>
              <a:effectLst/>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B1D5A7D-9B6D-7632-3289-E3E4C42E00DA}"/>
              </a:ext>
            </a:extLst>
          </p:cNvPr>
          <p:cNvSpPr txBox="1"/>
          <p:nvPr/>
        </p:nvSpPr>
        <p:spPr>
          <a:xfrm>
            <a:off x="603563" y="2735588"/>
            <a:ext cx="2526673" cy="1938992"/>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Networks of AARINENA</a:t>
            </a:r>
          </a:p>
          <a:p>
            <a:pPr algn="ctr"/>
            <a:endParaRPr lang="en-US" sz="4000" b="1" dirty="0">
              <a:solidFill>
                <a:schemeClr val="bg1"/>
              </a:solidFill>
              <a:latin typeface="Sakkal Majalla" panose="02000000000000000000" pitchFamily="2" charset="-78"/>
              <a:cs typeface="Sakkal Majalla" panose="02000000000000000000" pitchFamily="2" charset="-78"/>
            </a:endParaRPr>
          </a:p>
        </p:txBody>
      </p:sp>
      <p:sp>
        <p:nvSpPr>
          <p:cNvPr id="14" name="TextBox 13">
            <a:extLst>
              <a:ext uri="{FF2B5EF4-FFF2-40B4-BE49-F238E27FC236}">
                <a16:creationId xmlns:a16="http://schemas.microsoft.com/office/drawing/2014/main" id="{8DAC32AB-14A8-3291-35CC-F788FFAAAF17}"/>
              </a:ext>
            </a:extLst>
          </p:cNvPr>
          <p:cNvSpPr txBox="1"/>
          <p:nvPr/>
        </p:nvSpPr>
        <p:spPr>
          <a:xfrm>
            <a:off x="3789206" y="1706669"/>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1</a:t>
            </a:r>
          </a:p>
        </p:txBody>
      </p:sp>
      <p:sp>
        <p:nvSpPr>
          <p:cNvPr id="15" name="TextBox 14">
            <a:extLst>
              <a:ext uri="{FF2B5EF4-FFF2-40B4-BE49-F238E27FC236}">
                <a16:creationId xmlns:a16="http://schemas.microsoft.com/office/drawing/2014/main" id="{0AB7AF6C-B713-C723-0B0F-91D69C39C928}"/>
              </a:ext>
            </a:extLst>
          </p:cNvPr>
          <p:cNvSpPr txBox="1"/>
          <p:nvPr/>
        </p:nvSpPr>
        <p:spPr>
          <a:xfrm>
            <a:off x="3789206" y="2302597"/>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2</a:t>
            </a:r>
          </a:p>
        </p:txBody>
      </p:sp>
      <p:sp>
        <p:nvSpPr>
          <p:cNvPr id="16" name="TextBox 15">
            <a:extLst>
              <a:ext uri="{FF2B5EF4-FFF2-40B4-BE49-F238E27FC236}">
                <a16:creationId xmlns:a16="http://schemas.microsoft.com/office/drawing/2014/main" id="{7551EB91-472D-E77F-F7BA-C94E146BD944}"/>
              </a:ext>
            </a:extLst>
          </p:cNvPr>
          <p:cNvSpPr txBox="1"/>
          <p:nvPr/>
        </p:nvSpPr>
        <p:spPr>
          <a:xfrm>
            <a:off x="3789206" y="2796313"/>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3</a:t>
            </a:r>
          </a:p>
        </p:txBody>
      </p:sp>
      <p:sp>
        <p:nvSpPr>
          <p:cNvPr id="17" name="TextBox 16">
            <a:extLst>
              <a:ext uri="{FF2B5EF4-FFF2-40B4-BE49-F238E27FC236}">
                <a16:creationId xmlns:a16="http://schemas.microsoft.com/office/drawing/2014/main" id="{5FF840BE-88BA-73C3-E742-8C13FC9339C8}"/>
              </a:ext>
            </a:extLst>
          </p:cNvPr>
          <p:cNvSpPr txBox="1"/>
          <p:nvPr/>
        </p:nvSpPr>
        <p:spPr>
          <a:xfrm>
            <a:off x="3789206" y="3351935"/>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4</a:t>
            </a:r>
          </a:p>
        </p:txBody>
      </p:sp>
      <p:sp>
        <p:nvSpPr>
          <p:cNvPr id="18" name="TextBox 17">
            <a:extLst>
              <a:ext uri="{FF2B5EF4-FFF2-40B4-BE49-F238E27FC236}">
                <a16:creationId xmlns:a16="http://schemas.microsoft.com/office/drawing/2014/main" id="{D89C2D9F-D7E5-6307-824E-A6CB6338854B}"/>
              </a:ext>
            </a:extLst>
          </p:cNvPr>
          <p:cNvSpPr txBox="1"/>
          <p:nvPr/>
        </p:nvSpPr>
        <p:spPr>
          <a:xfrm>
            <a:off x="3789206" y="3954147"/>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5</a:t>
            </a:r>
          </a:p>
        </p:txBody>
      </p:sp>
      <p:sp>
        <p:nvSpPr>
          <p:cNvPr id="19" name="TextBox 18">
            <a:extLst>
              <a:ext uri="{FF2B5EF4-FFF2-40B4-BE49-F238E27FC236}">
                <a16:creationId xmlns:a16="http://schemas.microsoft.com/office/drawing/2014/main" id="{D35AB008-2642-F1BE-C1DF-49BA59E6B80E}"/>
              </a:ext>
            </a:extLst>
          </p:cNvPr>
          <p:cNvSpPr txBox="1"/>
          <p:nvPr/>
        </p:nvSpPr>
        <p:spPr>
          <a:xfrm>
            <a:off x="8077485" y="1706669"/>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6</a:t>
            </a:r>
          </a:p>
        </p:txBody>
      </p:sp>
      <p:sp>
        <p:nvSpPr>
          <p:cNvPr id="21" name="TextBox 20">
            <a:extLst>
              <a:ext uri="{FF2B5EF4-FFF2-40B4-BE49-F238E27FC236}">
                <a16:creationId xmlns:a16="http://schemas.microsoft.com/office/drawing/2014/main" id="{1C1B331D-C42A-2EB9-174A-6EFF095E7CD6}"/>
              </a:ext>
            </a:extLst>
          </p:cNvPr>
          <p:cNvSpPr txBox="1"/>
          <p:nvPr/>
        </p:nvSpPr>
        <p:spPr>
          <a:xfrm>
            <a:off x="8570237" y="1836816"/>
            <a:ext cx="3397439" cy="2862322"/>
          </a:xfrm>
          <a:prstGeom prst="rect">
            <a:avLst/>
          </a:prstGeom>
          <a:noFill/>
        </p:spPr>
        <p:txBody>
          <a:bodyPr wrap="square">
            <a:spAutoFit/>
          </a:bodyPr>
          <a:lstStyle/>
          <a:p>
            <a:pPr algn="just"/>
            <a:endParaRPr lang="en-US" sz="18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endParaRPr>
          </a:p>
          <a:p>
            <a:pPr algn="just"/>
            <a:r>
              <a:rPr lang="en-US" sz="18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Forgotten Foods, Neglected Crops and Underutilized Species (FF-NUS) Network</a:t>
            </a:r>
          </a:p>
          <a:p>
            <a:pPr algn="just"/>
            <a:endParaRPr lang="en-US" sz="18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endParaRPr>
          </a:p>
          <a:p>
            <a:pPr algn="just"/>
            <a:r>
              <a:rPr lang="en-US" sz="18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Agribusiness Sub-network</a:t>
            </a:r>
          </a:p>
          <a:p>
            <a:pPr algn="just"/>
            <a:endParaRPr lang="en-US" sz="18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endParaRPr>
          </a:p>
          <a:p>
            <a:pPr algn="just"/>
            <a:r>
              <a:rPr lang="en-US" sz="18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Honey Bees Sub-network </a:t>
            </a:r>
          </a:p>
          <a:p>
            <a:pPr algn="just"/>
            <a:endParaRPr lang="en-US" sz="18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endParaRPr>
          </a:p>
          <a:p>
            <a:pPr algn="just"/>
            <a:r>
              <a:rPr lang="en-US" sz="18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Biotechnology Network</a:t>
            </a:r>
          </a:p>
          <a:p>
            <a:pPr algn="just"/>
            <a:endParaRPr lang="en-US" sz="18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endParaRPr>
          </a:p>
        </p:txBody>
      </p:sp>
      <p:sp>
        <p:nvSpPr>
          <p:cNvPr id="22" name="TextBox 21">
            <a:extLst>
              <a:ext uri="{FF2B5EF4-FFF2-40B4-BE49-F238E27FC236}">
                <a16:creationId xmlns:a16="http://schemas.microsoft.com/office/drawing/2014/main" id="{8FF62712-F1B8-9912-3DD0-BA3BA3FD8D78}"/>
              </a:ext>
            </a:extLst>
          </p:cNvPr>
          <p:cNvSpPr txBox="1"/>
          <p:nvPr/>
        </p:nvSpPr>
        <p:spPr>
          <a:xfrm>
            <a:off x="8060195" y="2226813"/>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7</a:t>
            </a:r>
          </a:p>
        </p:txBody>
      </p:sp>
      <p:sp>
        <p:nvSpPr>
          <p:cNvPr id="23" name="TextBox 22">
            <a:extLst>
              <a:ext uri="{FF2B5EF4-FFF2-40B4-BE49-F238E27FC236}">
                <a16:creationId xmlns:a16="http://schemas.microsoft.com/office/drawing/2014/main" id="{09879423-8923-2FF7-AAE1-7E65DEE27B00}"/>
              </a:ext>
            </a:extLst>
          </p:cNvPr>
          <p:cNvSpPr txBox="1"/>
          <p:nvPr/>
        </p:nvSpPr>
        <p:spPr>
          <a:xfrm>
            <a:off x="8077485" y="2948928"/>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8</a:t>
            </a:r>
          </a:p>
        </p:txBody>
      </p:sp>
      <p:sp>
        <p:nvSpPr>
          <p:cNvPr id="24" name="TextBox 23">
            <a:extLst>
              <a:ext uri="{FF2B5EF4-FFF2-40B4-BE49-F238E27FC236}">
                <a16:creationId xmlns:a16="http://schemas.microsoft.com/office/drawing/2014/main" id="{FCBF67E6-83AE-D854-1DFA-B6F11DE60AFB}"/>
              </a:ext>
            </a:extLst>
          </p:cNvPr>
          <p:cNvSpPr txBox="1"/>
          <p:nvPr/>
        </p:nvSpPr>
        <p:spPr>
          <a:xfrm>
            <a:off x="8060195" y="3509662"/>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9</a:t>
            </a:r>
          </a:p>
        </p:txBody>
      </p:sp>
      <p:sp>
        <p:nvSpPr>
          <p:cNvPr id="25" name="TextBox 24">
            <a:extLst>
              <a:ext uri="{FF2B5EF4-FFF2-40B4-BE49-F238E27FC236}">
                <a16:creationId xmlns:a16="http://schemas.microsoft.com/office/drawing/2014/main" id="{AFE31E62-59B6-9CBC-5E64-0C2648588FCE}"/>
              </a:ext>
            </a:extLst>
          </p:cNvPr>
          <p:cNvSpPr txBox="1"/>
          <p:nvPr/>
        </p:nvSpPr>
        <p:spPr>
          <a:xfrm>
            <a:off x="8077485" y="4035033"/>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10</a:t>
            </a:r>
          </a:p>
        </p:txBody>
      </p:sp>
      <p:sp>
        <p:nvSpPr>
          <p:cNvPr id="26" name="TextBox 25">
            <a:extLst>
              <a:ext uri="{FF2B5EF4-FFF2-40B4-BE49-F238E27FC236}">
                <a16:creationId xmlns:a16="http://schemas.microsoft.com/office/drawing/2014/main" id="{97279439-8DD2-A553-C37A-CBB2EF5213E3}"/>
              </a:ext>
            </a:extLst>
          </p:cNvPr>
          <p:cNvSpPr txBox="1"/>
          <p:nvPr/>
        </p:nvSpPr>
        <p:spPr>
          <a:xfrm>
            <a:off x="5712502" y="4842456"/>
            <a:ext cx="492752" cy="430887"/>
          </a:xfrm>
          <a:prstGeom prst="rect">
            <a:avLst/>
          </a:prstGeom>
          <a:noFill/>
        </p:spPr>
        <p:txBody>
          <a:bodyPr wrap="square" rtlCol="0">
            <a:spAutoFit/>
          </a:bodyPr>
          <a:lstStyle/>
          <a:p>
            <a:pPr algn="ctr"/>
            <a:r>
              <a:rPr lang="en-US" sz="2200" b="1" dirty="0">
                <a:solidFill>
                  <a:schemeClr val="accent5">
                    <a:lumMod val="75000"/>
                  </a:schemeClr>
                </a:solidFill>
                <a:latin typeface="Sakkal Majalla" panose="02000000000000000000" pitchFamily="2" charset="-78"/>
                <a:cs typeface="Sakkal Majalla" panose="02000000000000000000" pitchFamily="2" charset="-78"/>
              </a:rPr>
              <a:t>11</a:t>
            </a:r>
          </a:p>
        </p:txBody>
      </p:sp>
      <p:sp>
        <p:nvSpPr>
          <p:cNvPr id="10" name="TextBox 9">
            <a:extLst>
              <a:ext uri="{FF2B5EF4-FFF2-40B4-BE49-F238E27FC236}">
                <a16:creationId xmlns:a16="http://schemas.microsoft.com/office/drawing/2014/main" id="{4F932B26-49FD-CE9A-0648-EAB739111EDC}"/>
              </a:ext>
            </a:extLst>
          </p:cNvPr>
          <p:cNvSpPr txBox="1"/>
          <p:nvPr/>
        </p:nvSpPr>
        <p:spPr>
          <a:xfrm>
            <a:off x="6205254" y="4874606"/>
            <a:ext cx="6102220" cy="369332"/>
          </a:xfrm>
          <a:prstGeom prst="rect">
            <a:avLst/>
          </a:prstGeom>
          <a:noFill/>
        </p:spPr>
        <p:txBody>
          <a:bodyPr wrap="square">
            <a:spAutoFit/>
          </a:bodyPr>
          <a:lstStyle/>
          <a:p>
            <a:pPr algn="just"/>
            <a:r>
              <a:rPr lang="en-US" sz="1800"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Medicinal and Herbal Plants Network</a:t>
            </a:r>
          </a:p>
        </p:txBody>
      </p:sp>
      <p:sp>
        <p:nvSpPr>
          <p:cNvPr id="13" name="TextBox 12">
            <a:extLst>
              <a:ext uri="{FF2B5EF4-FFF2-40B4-BE49-F238E27FC236}">
                <a16:creationId xmlns:a16="http://schemas.microsoft.com/office/drawing/2014/main" id="{FB0BEDD6-DC2A-7E14-BB4C-EEF10F666064}"/>
              </a:ext>
            </a:extLst>
          </p:cNvPr>
          <p:cNvSpPr txBox="1"/>
          <p:nvPr/>
        </p:nvSpPr>
        <p:spPr>
          <a:xfrm>
            <a:off x="8570237" y="1734782"/>
            <a:ext cx="6102220" cy="369332"/>
          </a:xfrm>
          <a:prstGeom prst="rect">
            <a:avLst/>
          </a:prstGeom>
          <a:noFill/>
        </p:spPr>
        <p:txBody>
          <a:bodyPr wrap="square">
            <a:spAutoFit/>
          </a:bodyPr>
          <a:lstStyle/>
          <a:p>
            <a:pPr algn="just"/>
            <a:r>
              <a:rPr lang="en-US" b="1" dirty="0">
                <a:solidFill>
                  <a:schemeClr val="bg1"/>
                </a:solidFill>
                <a:latin typeface="Sakkal Majalla" panose="02000000000000000000" pitchFamily="2" charset="-78"/>
                <a:ea typeface="Times New Roman" panose="02020603050405020304" pitchFamily="18" charset="0"/>
                <a:cs typeface="Sakkal Majalla" panose="02000000000000000000" pitchFamily="2" charset="-78"/>
              </a:rPr>
              <a:t>Plant Protection Network</a:t>
            </a:r>
          </a:p>
        </p:txBody>
      </p:sp>
    </p:spTree>
    <p:extLst>
      <p:ext uri="{BB962C8B-B14F-4D97-AF65-F5344CB8AC3E}">
        <p14:creationId xmlns:p14="http://schemas.microsoft.com/office/powerpoint/2010/main" val="1397206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14</a:t>
            </a:fld>
            <a:endParaRPr lang="en-US"/>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B1D5A7D-9B6D-7632-3289-E3E4C42E00DA}"/>
              </a:ext>
            </a:extLst>
          </p:cNvPr>
          <p:cNvSpPr txBox="1"/>
          <p:nvPr/>
        </p:nvSpPr>
        <p:spPr>
          <a:xfrm>
            <a:off x="603563" y="2735588"/>
            <a:ext cx="2526673" cy="2554545"/>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Latest Projects of AARINENA</a:t>
            </a:r>
          </a:p>
          <a:p>
            <a:pPr algn="ctr"/>
            <a:endParaRPr lang="en-US" sz="4000" b="1" dirty="0">
              <a:solidFill>
                <a:schemeClr val="bg1"/>
              </a:solidFill>
              <a:latin typeface="Sakkal Majalla" panose="02000000000000000000" pitchFamily="2" charset="-78"/>
              <a:cs typeface="Sakkal Majalla" panose="02000000000000000000" pitchFamily="2" charset="-78"/>
            </a:endParaRPr>
          </a:p>
        </p:txBody>
      </p:sp>
      <p:sp>
        <p:nvSpPr>
          <p:cNvPr id="10" name="TextBox 9">
            <a:extLst>
              <a:ext uri="{FF2B5EF4-FFF2-40B4-BE49-F238E27FC236}">
                <a16:creationId xmlns:a16="http://schemas.microsoft.com/office/drawing/2014/main" id="{D60072B1-0CBD-9A40-D895-B31812CABEB8}"/>
              </a:ext>
            </a:extLst>
          </p:cNvPr>
          <p:cNvSpPr txBox="1"/>
          <p:nvPr/>
        </p:nvSpPr>
        <p:spPr>
          <a:xfrm>
            <a:off x="4292906" y="526059"/>
            <a:ext cx="6102220" cy="492443"/>
          </a:xfrm>
          <a:prstGeom prst="rect">
            <a:avLst/>
          </a:prstGeom>
          <a:noFill/>
        </p:spPr>
        <p:txBody>
          <a:bodyPr wrap="square">
            <a:spAutoFit/>
          </a:bodyPr>
          <a:lstStyle/>
          <a:p>
            <a:r>
              <a:rPr lang="en-US" sz="2600" b="1" dirty="0">
                <a:solidFill>
                  <a:srgbClr val="FF0000"/>
                </a:solidFill>
                <a:effectLst/>
                <a:latin typeface="Sakkal Majalla" panose="02000000000000000000" pitchFamily="2" charset="-78"/>
                <a:ea typeface="Times New Roman" panose="02020603050405020304" pitchFamily="18" charset="0"/>
                <a:cs typeface="Sakkal Majalla" panose="02000000000000000000" pitchFamily="2" charset="-78"/>
              </a:rPr>
              <a:t>Date Palm Innovation Platform (2023)</a:t>
            </a:r>
            <a:endParaRPr lang="en-US" sz="2600" dirty="0">
              <a:solidFill>
                <a:srgbClr val="FF0000"/>
              </a:solidFill>
            </a:endParaRPr>
          </a:p>
        </p:txBody>
      </p:sp>
      <p:pic>
        <p:nvPicPr>
          <p:cNvPr id="14" name="Picture 13">
            <a:extLst>
              <a:ext uri="{FF2B5EF4-FFF2-40B4-BE49-F238E27FC236}">
                <a16:creationId xmlns:a16="http://schemas.microsoft.com/office/drawing/2014/main" id="{990646E4-3788-06DA-4199-C46164D23274}"/>
              </a:ext>
            </a:extLst>
          </p:cNvPr>
          <p:cNvPicPr>
            <a:picLocks noChangeAspect="1"/>
          </p:cNvPicPr>
          <p:nvPr/>
        </p:nvPicPr>
        <p:blipFill>
          <a:blip r:embed="rId2"/>
          <a:stretch>
            <a:fillRect/>
          </a:stretch>
        </p:blipFill>
        <p:spPr>
          <a:xfrm>
            <a:off x="4198294" y="1082932"/>
            <a:ext cx="7529212" cy="4755040"/>
          </a:xfrm>
          <a:prstGeom prst="rect">
            <a:avLst/>
          </a:prstGeom>
        </p:spPr>
      </p:pic>
    </p:spTree>
    <p:extLst>
      <p:ext uri="{BB962C8B-B14F-4D97-AF65-F5344CB8AC3E}">
        <p14:creationId xmlns:p14="http://schemas.microsoft.com/office/powerpoint/2010/main" val="3545135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F81D1-6F36-56EF-3D52-8AA4F71A97F8}"/>
              </a:ext>
            </a:extLst>
          </p:cNvPr>
          <p:cNvSpPr>
            <a:spLocks noGrp="1"/>
          </p:cNvSpPr>
          <p:nvPr>
            <p:ph type="dt" sz="half" idx="10"/>
          </p:nvPr>
        </p:nvSpPr>
        <p:spPr/>
        <p:txBody>
          <a:bodyPr/>
          <a:lstStyle/>
          <a:p>
            <a:fld id="{DD71D8EC-8E17-4CE6-99C2-C22488572868}" type="datetime1">
              <a:rPr lang="en-US" smtClean="0"/>
              <a:t>9/2/2024</a:t>
            </a:fld>
            <a:endParaRPr lang="en-US"/>
          </a:p>
        </p:txBody>
      </p:sp>
      <p:sp>
        <p:nvSpPr>
          <p:cNvPr id="3" name="Footer Placeholder 2">
            <a:extLst>
              <a:ext uri="{FF2B5EF4-FFF2-40B4-BE49-F238E27FC236}">
                <a16:creationId xmlns:a16="http://schemas.microsoft.com/office/drawing/2014/main" id="{2FA6A6BE-EAA5-A64F-6353-B25DB3C686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E44C59B-0FC5-050D-DD1A-67C7DCCC80F7}"/>
              </a:ext>
            </a:extLst>
          </p:cNvPr>
          <p:cNvSpPr>
            <a:spLocks noGrp="1"/>
          </p:cNvSpPr>
          <p:nvPr>
            <p:ph type="sldNum" sz="quarter" idx="12"/>
          </p:nvPr>
        </p:nvSpPr>
        <p:spPr/>
        <p:txBody>
          <a:bodyPr/>
          <a:lstStyle/>
          <a:p>
            <a:fld id="{6E91CC32-6A6B-4E2E-BBA1-6864F305DA26}" type="slidenum">
              <a:rPr lang="en-US" smtClean="0"/>
              <a:t>15</a:t>
            </a:fld>
            <a:endParaRPr lang="en-US"/>
          </a:p>
        </p:txBody>
      </p:sp>
      <p:sp>
        <p:nvSpPr>
          <p:cNvPr id="7" name="Rectangle 6">
            <a:extLst>
              <a:ext uri="{FF2B5EF4-FFF2-40B4-BE49-F238E27FC236}">
                <a16:creationId xmlns:a16="http://schemas.microsoft.com/office/drawing/2014/main" id="{D4B6F7EA-3697-ED6C-B009-1DEA1990E5C5}"/>
              </a:ext>
            </a:extLst>
          </p:cNvPr>
          <p:cNvSpPr/>
          <p:nvPr/>
        </p:nvSpPr>
        <p:spPr>
          <a:xfrm rot="5400000">
            <a:off x="7932026" y="-3177043"/>
            <a:ext cx="61749" cy="8458200"/>
          </a:xfrm>
          <a:prstGeom prst="rect">
            <a:avLst/>
          </a:prstGeom>
          <a:solidFill>
            <a:srgbClr val="006666"/>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6A3F5C8-E186-C4FB-0417-36A27472EDB9}"/>
              </a:ext>
            </a:extLst>
          </p:cNvPr>
          <p:cNvSpPr/>
          <p:nvPr/>
        </p:nvSpPr>
        <p:spPr>
          <a:xfrm>
            <a:off x="0" y="0"/>
            <a:ext cx="3733800" cy="6858000"/>
          </a:xfrm>
          <a:prstGeom prst="rect">
            <a:avLst/>
          </a:prstGeom>
          <a:solidFill>
            <a:srgbClr val="00A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91D98F0-2EBD-FE0A-3535-2107C1AA418D}"/>
              </a:ext>
            </a:extLst>
          </p:cNvPr>
          <p:cNvCxnSpPr/>
          <p:nvPr/>
        </p:nvCxnSpPr>
        <p:spPr>
          <a:xfrm>
            <a:off x="3733800" y="5972175"/>
            <a:ext cx="8458200" cy="0"/>
          </a:xfrm>
          <a:prstGeom prst="line">
            <a:avLst/>
          </a:prstGeom>
          <a:ln>
            <a:solidFill>
              <a:srgbClr val="00666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B1D5A7D-9B6D-7632-3289-E3E4C42E00DA}"/>
              </a:ext>
            </a:extLst>
          </p:cNvPr>
          <p:cNvSpPr txBox="1"/>
          <p:nvPr/>
        </p:nvSpPr>
        <p:spPr>
          <a:xfrm>
            <a:off x="603563" y="2735588"/>
            <a:ext cx="2526673" cy="2554545"/>
          </a:xfrm>
          <a:prstGeom prst="rect">
            <a:avLst/>
          </a:prstGeom>
          <a:noFill/>
        </p:spPr>
        <p:txBody>
          <a:bodyPr wrap="square" rtlCol="0">
            <a:spAutoFit/>
          </a:bodyPr>
          <a:lstStyle/>
          <a:p>
            <a:pPr algn="ctr"/>
            <a:r>
              <a:rPr lang="en-US" sz="4000" b="1" dirty="0">
                <a:solidFill>
                  <a:schemeClr val="bg1"/>
                </a:solidFill>
                <a:latin typeface="Sakkal Majalla" panose="02000000000000000000" pitchFamily="2" charset="-78"/>
                <a:cs typeface="Sakkal Majalla" panose="02000000000000000000" pitchFamily="2" charset="-78"/>
              </a:rPr>
              <a:t>Latest Projects of AARINENA</a:t>
            </a:r>
          </a:p>
          <a:p>
            <a:pPr algn="ctr"/>
            <a:endParaRPr lang="en-US" sz="4000" b="1" dirty="0">
              <a:solidFill>
                <a:schemeClr val="bg1"/>
              </a:solidFill>
              <a:latin typeface="Sakkal Majalla" panose="02000000000000000000" pitchFamily="2" charset="-78"/>
              <a:cs typeface="Sakkal Majalla" panose="02000000000000000000" pitchFamily="2" charset="-78"/>
            </a:endParaRPr>
          </a:p>
        </p:txBody>
      </p:sp>
      <p:sp>
        <p:nvSpPr>
          <p:cNvPr id="10" name="TextBox 9">
            <a:extLst>
              <a:ext uri="{FF2B5EF4-FFF2-40B4-BE49-F238E27FC236}">
                <a16:creationId xmlns:a16="http://schemas.microsoft.com/office/drawing/2014/main" id="{D60072B1-0CBD-9A40-D895-B31812CABEB8}"/>
              </a:ext>
            </a:extLst>
          </p:cNvPr>
          <p:cNvSpPr txBox="1"/>
          <p:nvPr/>
        </p:nvSpPr>
        <p:spPr>
          <a:xfrm>
            <a:off x="4292906" y="526059"/>
            <a:ext cx="6102220" cy="492443"/>
          </a:xfrm>
          <a:prstGeom prst="rect">
            <a:avLst/>
          </a:prstGeom>
          <a:noFill/>
        </p:spPr>
        <p:txBody>
          <a:bodyPr wrap="square">
            <a:spAutoFit/>
          </a:bodyPr>
          <a:lstStyle/>
          <a:p>
            <a:r>
              <a:rPr lang="en-US" sz="2600" b="1" dirty="0">
                <a:solidFill>
                  <a:srgbClr val="FF0000"/>
                </a:solidFill>
                <a:effectLst/>
                <a:latin typeface="Sakkal Majalla" panose="02000000000000000000" pitchFamily="2" charset="-78"/>
                <a:ea typeface="Times New Roman" panose="02020603050405020304" pitchFamily="18" charset="0"/>
                <a:cs typeface="Sakkal Majalla" panose="02000000000000000000" pitchFamily="2" charset="-78"/>
              </a:rPr>
              <a:t>Olive Innovation Platform (2024)</a:t>
            </a:r>
            <a:endParaRPr lang="en-US" sz="2600" dirty="0">
              <a:solidFill>
                <a:srgbClr val="FF0000"/>
              </a:solidFill>
            </a:endParaRPr>
          </a:p>
        </p:txBody>
      </p:sp>
      <p:pic>
        <p:nvPicPr>
          <p:cNvPr id="15" name="Picture 14">
            <a:extLst>
              <a:ext uri="{FF2B5EF4-FFF2-40B4-BE49-F238E27FC236}">
                <a16:creationId xmlns:a16="http://schemas.microsoft.com/office/drawing/2014/main" id="{6F8F0502-ECEF-A45A-07FB-3CEE1D6B182E}"/>
              </a:ext>
            </a:extLst>
          </p:cNvPr>
          <p:cNvPicPr>
            <a:picLocks noChangeAspect="1"/>
          </p:cNvPicPr>
          <p:nvPr/>
        </p:nvPicPr>
        <p:blipFill>
          <a:blip r:embed="rId2"/>
          <a:stretch>
            <a:fillRect/>
          </a:stretch>
        </p:blipFill>
        <p:spPr>
          <a:xfrm>
            <a:off x="4198293" y="1186260"/>
            <a:ext cx="7635425" cy="4682586"/>
          </a:xfrm>
          <a:prstGeom prst="rect">
            <a:avLst/>
          </a:prstGeom>
        </p:spPr>
      </p:pic>
    </p:spTree>
    <p:extLst>
      <p:ext uri="{BB962C8B-B14F-4D97-AF65-F5344CB8AC3E}">
        <p14:creationId xmlns:p14="http://schemas.microsoft.com/office/powerpoint/2010/main" val="95919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1C0ECC-0C12-8B8F-EE05-C2E82B088AEC}"/>
              </a:ext>
            </a:extLst>
          </p:cNvPr>
          <p:cNvSpPr>
            <a:spLocks noGrp="1"/>
          </p:cNvSpPr>
          <p:nvPr>
            <p:ph type="sldNum" sz="quarter" idx="12"/>
          </p:nvPr>
        </p:nvSpPr>
        <p:spPr/>
        <p:txBody>
          <a:bodyPr/>
          <a:lstStyle/>
          <a:p>
            <a:fld id="{6E91CC32-6A6B-4E2E-BBA1-6864F305DA26}" type="slidenum">
              <a:rPr lang="en-US" smtClean="0"/>
              <a:t>16</a:t>
            </a:fld>
            <a:endParaRPr lang="en-US" dirty="0"/>
          </a:p>
        </p:txBody>
      </p:sp>
      <p:pic>
        <p:nvPicPr>
          <p:cNvPr id="5" name="Graphic 4" descr="Handshake">
            <a:extLst>
              <a:ext uri="{FF2B5EF4-FFF2-40B4-BE49-F238E27FC236}">
                <a16:creationId xmlns:a16="http://schemas.microsoft.com/office/drawing/2014/main" id="{0880F816-433F-C217-44E6-EBA23C058C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59390" y="2010398"/>
            <a:ext cx="2389238" cy="2076410"/>
          </a:xfrm>
          <a:prstGeom prst="rect">
            <a:avLst/>
          </a:prstGeom>
        </p:spPr>
      </p:pic>
      <p:sp>
        <p:nvSpPr>
          <p:cNvPr id="6" name="TextBox 5">
            <a:extLst>
              <a:ext uri="{FF2B5EF4-FFF2-40B4-BE49-F238E27FC236}">
                <a16:creationId xmlns:a16="http://schemas.microsoft.com/office/drawing/2014/main" id="{ABE5FC2F-9805-739A-6CDE-5B49331D03DB}"/>
              </a:ext>
            </a:extLst>
          </p:cNvPr>
          <p:cNvSpPr txBox="1"/>
          <p:nvPr/>
        </p:nvSpPr>
        <p:spPr>
          <a:xfrm>
            <a:off x="4072562" y="2609808"/>
            <a:ext cx="4793148" cy="2671668"/>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800" b="1" dirty="0">
                <a:solidFill>
                  <a:schemeClr val="bg1"/>
                </a:solidFill>
                <a:latin typeface="Sakkal Majalla" panose="02000000000000000000" pitchFamily="2" charset="-78"/>
                <a:ea typeface="+mj-ea"/>
                <a:cs typeface="Sakkal Majalla" panose="02000000000000000000" pitchFamily="2" charset="-78"/>
              </a:rPr>
              <a:t>Thank you ..</a:t>
            </a:r>
          </a:p>
        </p:txBody>
      </p:sp>
    </p:spTree>
    <p:extLst>
      <p:ext uri="{BB962C8B-B14F-4D97-AF65-F5344CB8AC3E}">
        <p14:creationId xmlns:p14="http://schemas.microsoft.com/office/powerpoint/2010/main" val="334826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ylanVTI">
  <a:themeElements>
    <a:clrScheme name="Custom 8">
      <a:dk1>
        <a:sysClr val="windowText" lastClr="000000"/>
      </a:dk1>
      <a:lt1>
        <a:sysClr val="window" lastClr="FFFFFF"/>
      </a:lt1>
      <a:dk2>
        <a:srgbClr val="1A1A33"/>
      </a:dk2>
      <a:lt2>
        <a:srgbClr val="EEFFE3"/>
      </a:lt2>
      <a:accent1>
        <a:srgbClr val="5C40EF"/>
      </a:accent1>
      <a:accent2>
        <a:srgbClr val="B8A0F8"/>
      </a:accent2>
      <a:accent3>
        <a:srgbClr val="00C777"/>
      </a:accent3>
      <a:accent4>
        <a:srgbClr val="005A66"/>
      </a:accent4>
      <a:accent5>
        <a:srgbClr val="9956EA"/>
      </a:accent5>
      <a:accent6>
        <a:srgbClr val="9BBB25"/>
      </a:accent6>
      <a:hlink>
        <a:srgbClr val="674CF0"/>
      </a:hlink>
      <a:folHlink>
        <a:srgbClr val="B53699"/>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ylanVTI" id="{602636BD-A055-489B-83EC-AD971B7E5F9C}" vid="{CD33A9BC-C4B5-4F36-8A14-490DC4E38F27}"/>
    </a:ext>
  </a:extLst>
</a:theme>
</file>

<file path=docProps/app.xml><?xml version="1.0" encoding="utf-8"?>
<Properties xmlns="http://schemas.openxmlformats.org/officeDocument/2006/extended-properties" xmlns:vt="http://schemas.openxmlformats.org/officeDocument/2006/docPropsVTypes">
  <TotalTime>161</TotalTime>
  <Words>942</Words>
  <Application>Microsoft Office PowerPoint</Application>
  <PresentationFormat>Widescreen</PresentationFormat>
  <Paragraphs>130</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Neue Haas Grotesk Text Pro</vt:lpstr>
      <vt:lpstr>Sakkal Majalla</vt:lpstr>
      <vt:lpstr>DylanVTI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AARINENA’s Role in Research and Innovation</dc:title>
  <dc:creator>Shibli, Rida (AARINENA-ICARDA)</dc:creator>
  <cp:lastModifiedBy>Shibli, Rida (AARINENA-ICARDA)</cp:lastModifiedBy>
  <cp:revision>18</cp:revision>
  <dcterms:created xsi:type="dcterms:W3CDTF">2024-08-02T18:00:02Z</dcterms:created>
  <dcterms:modified xsi:type="dcterms:W3CDTF">2024-09-02T07:38:33Z</dcterms:modified>
</cp:coreProperties>
</file>