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324" autoAdjust="0"/>
  </p:normalViewPr>
  <p:slideViewPr>
    <p:cSldViewPr snapToGrid="0">
      <p:cViewPr varScale="1">
        <p:scale>
          <a:sx n="84" d="100"/>
          <a:sy n="84" d="100"/>
        </p:scale>
        <p:origin x="78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CACAARI brings national agricultural research institutions into a regional forum. Its purpose is to help institutions identify shared priorities and build the cooperation needed to address them. The landscape on the cover is from a field visit in </a:t>
            </a:r>
            <a:r>
              <a:rPr dirty="0" err="1"/>
              <a:t>Oltiarik</a:t>
            </a:r>
            <a:r>
              <a:rPr dirty="0"/>
              <a:t>, Fergana, Uzbekistan.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CACAARI works across Armenia, Azerbaijan, Georgia, Kazakhstan, Kyrgyzstan, Tajikistan, Turkmenistan and Uzbekistan. National institutions provide the expertise and mandate for regional cooperation. Cooperation connects the research community with advisory services and farmer organizations.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CACAARI provides a regional forum and a coordination function. Participating national institutions retain ownership of their priorities and lead the technical work. International partners contribute capabilities and resources within an agreed programme.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Cooperation starts with consultation and continues through feedback. Researchers and educators contribute methods and evidence. Farmers and advisory actors help define needs, test relevance and identify improvements. CACAARI supports the relationships and coordination between these groups.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These are partnership products CACAARI can help develop. CACAARI’s contribution is convening and coordination, with technical work and resources agreed with participating institutions and partners. Each initiative would agree its delivery arrangements and resource plan with the participating organizations.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Picture 4"/>
          <p:cNvPicPr>
            <a:picLocks noChangeAspect="1"/>
          </p:cNvPicPr>
          <p:nvPr/>
        </p:nvPicPr>
        <p:blipFill>
          <a:blip r:embed="rId3"/>
          <a:stretch/>
        </p:blipFill>
        <p:spPr>
          <a:xfrm>
            <a:off x="609600" y="361950"/>
            <a:ext cx="2514600" cy="882015"/>
          </a:xfrm>
          <a:prstGeom prst="rect">
            <a:avLst/>
          </a:prstGeom>
        </p:spPr>
      </p:pic>
      <p:sp>
        <p:nvSpPr>
          <p:cNvPr id="2" name="shape-1">
            <a:extLst>
              <a:ext uri="{FF2B5EF4-FFF2-40B4-BE49-F238E27FC236}">
                <a16:creationId xmlns:a16="http://schemas.microsoft.com/office/drawing/2014/main" id="{B0BBC305-6E4B-4515-92C2-5913ECF5EF78}"/>
              </a:ext>
            </a:extLst>
          </p:cNvPr>
          <p:cNvSpPr>
            <a:spLocks noGrp="1"/>
          </p:cNvSpPr>
          <p:nvPr/>
        </p:nvSpPr>
        <p:spPr>
          <a:xfrm>
            <a:off x="5962650" y="561975"/>
            <a:ext cx="5619750" cy="685800"/>
          </a:xfrm>
          <a:prstGeom prst="rect">
            <a:avLst/>
          </a:prstGeom>
          <a:noFill/>
          <a:ln w="0">
            <a:noFill/>
          </a:ln>
        </p:spPr>
        <p:txBody>
          <a:bodyPr wrap="square" lIns="0" tIns="0" rIns="0" bIns="0" anchor="t">
            <a:noAutofit/>
          </a:bodyPr>
          <a:lstStyle/>
          <a:p>
            <a:pPr algn="l">
              <a:buNone/>
              <a:defRPr sz="1800" b="0">
                <a:solidFill>
                  <a:srgbClr val="30453D"/>
                </a:solidFill>
                <a:latin typeface="Segoe UI"/>
                <a:ea typeface="Segoe UI"/>
                <a:cs typeface="Segoe UI"/>
              </a:defRPr>
            </a:pPr>
            <a:r>
              <a:rPr sz="1800" b="0">
                <a:solidFill>
                  <a:srgbClr val="30453D"/>
                </a:solidFill>
                <a:latin typeface="Segoe UI"/>
                <a:ea typeface="Segoe UI"/>
                <a:cs typeface="Segoe UI"/>
              </a:rPr>
              <a:t>Central Asia and the Caucasus Association</a:t>
            </a:r>
          </a:p>
          <a:p>
            <a:pPr algn="l">
              <a:buNone/>
              <a:defRPr sz="1800" b="0">
                <a:solidFill>
                  <a:srgbClr val="30453D"/>
                </a:solidFill>
                <a:latin typeface="Segoe UI"/>
                <a:ea typeface="Segoe UI"/>
                <a:cs typeface="Segoe UI"/>
              </a:defRPr>
            </a:pPr>
            <a:r>
              <a:rPr sz="1800" b="0">
                <a:solidFill>
                  <a:srgbClr val="30453D"/>
                </a:solidFill>
                <a:latin typeface="Segoe UI"/>
                <a:ea typeface="Segoe UI"/>
                <a:cs typeface="Segoe UI"/>
              </a:rPr>
              <a:t>of Agricultural Research Institutions</a:t>
            </a:r>
          </a:p>
        </p:txBody>
      </p:sp>
      <p:sp>
        <p:nvSpPr>
          <p:cNvPr id="3" name="shape-2">
            <a:extLst>
              <a:ext uri="{FF2B5EF4-FFF2-40B4-BE49-F238E27FC236}">
                <a16:creationId xmlns:a16="http://schemas.microsoft.com/office/drawing/2014/main" id="{6124E938-59F9-4672-8333-984C9A9FD0FC}"/>
              </a:ext>
            </a:extLst>
          </p:cNvPr>
          <p:cNvSpPr>
            <a:spLocks noGrp="1"/>
          </p:cNvSpPr>
          <p:nvPr/>
        </p:nvSpPr>
        <p:spPr>
          <a:xfrm>
            <a:off x="609600" y="1600200"/>
            <a:ext cx="10763250" cy="1495425"/>
          </a:xfrm>
          <a:prstGeom prst="rect">
            <a:avLst/>
          </a:prstGeom>
          <a:noFill/>
          <a:ln w="0">
            <a:noFill/>
          </a:ln>
        </p:spPr>
        <p:txBody>
          <a:bodyPr wrap="square" lIns="0" tIns="0" rIns="0" bIns="0" anchor="t">
            <a:noAutofit/>
          </a:bodyPr>
          <a:lstStyle/>
          <a:p>
            <a:pPr algn="l">
              <a:buNone/>
              <a:defRPr sz="4350" b="1">
                <a:solidFill>
                  <a:srgbClr val="182E28"/>
                </a:solidFill>
                <a:latin typeface="Segoe UI"/>
                <a:ea typeface="Segoe UI"/>
                <a:cs typeface="Segoe UI"/>
              </a:defRPr>
            </a:pPr>
            <a:r>
              <a:rPr sz="4350" b="1">
                <a:solidFill>
                  <a:srgbClr val="182E28"/>
                </a:solidFill>
                <a:latin typeface="Segoe UI"/>
                <a:ea typeface="Segoe UI"/>
                <a:cs typeface="Segoe UI"/>
              </a:rPr>
              <a:t>Agricultural research</a:t>
            </a:r>
          </a:p>
          <a:p>
            <a:pPr algn="l">
              <a:buNone/>
              <a:defRPr sz="4350" b="1">
                <a:solidFill>
                  <a:srgbClr val="182E28"/>
                </a:solidFill>
                <a:latin typeface="Segoe UI"/>
                <a:ea typeface="Segoe UI"/>
                <a:cs typeface="Segoe UI"/>
              </a:defRPr>
            </a:pPr>
            <a:r>
              <a:rPr sz="4350" b="1">
                <a:solidFill>
                  <a:srgbClr val="182E28"/>
                </a:solidFill>
                <a:latin typeface="Segoe UI"/>
                <a:ea typeface="Segoe UI"/>
                <a:cs typeface="Segoe UI"/>
              </a:rPr>
              <a:t>through regional cooperation</a:t>
            </a:r>
          </a:p>
        </p:txBody>
      </p:sp>
      <p:pic>
        <p:nvPicPr>
          <p:cNvPr id="9" name="Picture 7"/>
          <p:cNvPicPr>
            <a:picLocks noChangeAspect="1"/>
          </p:cNvPicPr>
          <p:nvPr/>
        </p:nvPicPr>
        <p:blipFill>
          <a:blip r:embed="rId4"/>
          <a:srcRect/>
          <a:stretch>
            <a:fillRect/>
          </a:stretch>
        </p:blipFill>
        <p:spPr>
          <a:xfrm>
            <a:off x="0" y="3476625"/>
            <a:ext cx="12192000" cy="3381375"/>
          </a:xfrm>
          <a:prstGeom prst="rect">
            <a:avLst/>
          </a:prstGeom>
        </p:spPr>
      </p:pic>
    </p:spTree>
    <p:extLst>
      <p:ext uri="{BB962C8B-B14F-4D97-AF65-F5344CB8AC3E}">
        <p14:creationId xmlns:p14="http://schemas.microsoft.com/office/powerpoint/2010/main" val="415724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shape-3">
            <a:extLst>
              <a:ext uri="{FF2B5EF4-FFF2-40B4-BE49-F238E27FC236}">
                <a16:creationId xmlns:a16="http://schemas.microsoft.com/office/drawing/2014/main" id="{17DCDD2D-C85D-4904-BA37-6CA241BB0C69}"/>
              </a:ext>
            </a:extLst>
          </p:cNvPr>
          <p:cNvSpPr>
            <a:spLocks noGrp="1"/>
          </p:cNvSpPr>
          <p:nvPr/>
        </p:nvSpPr>
        <p:spPr>
          <a:xfrm>
            <a:off x="609600" y="457200"/>
            <a:ext cx="10972800" cy="1181100"/>
          </a:xfrm>
          <a:prstGeom prst="rect">
            <a:avLst/>
          </a:prstGeom>
          <a:noFill/>
          <a:ln w="0">
            <a:noFill/>
          </a:ln>
        </p:spPr>
        <p:txBody>
          <a:bodyPr wrap="square" lIns="0" tIns="0" rIns="0" bIns="0" anchor="t">
            <a:noAutofit/>
          </a:bodyPr>
          <a:lstStyle/>
          <a:p>
            <a:pPr algn="l">
              <a:buNone/>
              <a:defRPr sz="3450" b="1">
                <a:solidFill>
                  <a:srgbClr val="182E28"/>
                </a:solidFill>
                <a:latin typeface="Segoe UI"/>
                <a:ea typeface="Segoe UI"/>
                <a:cs typeface="Segoe UI"/>
              </a:defRPr>
            </a:pPr>
            <a:r>
              <a:rPr sz="3450" b="1">
                <a:solidFill>
                  <a:srgbClr val="182E28"/>
                </a:solidFill>
                <a:latin typeface="Segoe UI"/>
                <a:ea typeface="Segoe UI"/>
                <a:cs typeface="Segoe UI"/>
              </a:rPr>
              <a:t>A regional forum for eight countries</a:t>
            </a:r>
          </a:p>
        </p:txBody>
      </p:sp>
      <p:sp>
        <p:nvSpPr>
          <p:cNvPr id="2" name="shape-4">
            <a:extLst>
              <a:ext uri="{FF2B5EF4-FFF2-40B4-BE49-F238E27FC236}">
                <a16:creationId xmlns:a16="http://schemas.microsoft.com/office/drawing/2014/main" id="{018C628D-E8BD-4B26-9E01-E19F2DF56A3E}"/>
              </a:ext>
            </a:extLst>
          </p:cNvPr>
          <p:cNvSpPr>
            <a:spLocks noGrp="1"/>
          </p:cNvSpPr>
          <p:nvPr/>
        </p:nvSpPr>
        <p:spPr>
          <a:xfrm>
            <a:off x="609600" y="1419225"/>
            <a:ext cx="10810875" cy="647700"/>
          </a:xfrm>
          <a:prstGeom prst="rect">
            <a:avLst/>
          </a:prstGeom>
          <a:noFill/>
          <a:ln w="0">
            <a:noFill/>
          </a:ln>
        </p:spPr>
        <p:txBody>
          <a:bodyPr wrap="square" lIns="0" tIns="0" rIns="0" bIns="0" anchor="t">
            <a:noAutofit/>
          </a:bodyPr>
          <a:lstStyle/>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National research institutions shape the regional agenda.</a:t>
            </a:r>
          </a:p>
        </p:txBody>
      </p:sp>
      <p:sp>
        <p:nvSpPr>
          <p:cNvPr id="3" name="Country Uzbekistan">
            <a:extLst>
              <a:ext uri="{FF2B5EF4-FFF2-40B4-BE49-F238E27FC236}">
                <a16:creationId xmlns:a16="http://schemas.microsoft.com/office/drawing/2014/main" id="{94A55BCA-E3DB-49DA-AC2D-9AC2E4A06E35}"/>
              </a:ext>
            </a:extLst>
          </p:cNvPr>
          <p:cNvSpPr>
            <a:spLocks noGrp="1"/>
          </p:cNvSpPr>
          <p:nvPr/>
        </p:nvSpPr>
        <p:spPr>
          <a:xfrm>
            <a:off x="428625" y="2238375"/>
            <a:ext cx="8524875" cy="3790950"/>
          </a:xfrm>
          <a:custGeom>
            <a:avLst/>
            <a:gdLst/>
            <a:ahLst/>
            <a:cxnLst/>
            <a:rect l="0" t="0" r="0" b="0"/>
            <a:pathLst>
              <a:path w="8524875" h="3790950">
                <a:moveTo>
                  <a:pt x="5565231" y="2482408"/>
                </a:moveTo>
                <a:lnTo>
                  <a:pt x="5570515" y="2479181"/>
                </a:lnTo>
                <a:lnTo>
                  <a:pt x="5579864" y="2475911"/>
                </a:lnTo>
                <a:lnTo>
                  <a:pt x="5595266" y="2482170"/>
                </a:lnTo>
                <a:lnTo>
                  <a:pt x="5608826" y="2490032"/>
                </a:lnTo>
                <a:lnTo>
                  <a:pt x="5612044" y="2493673"/>
                </a:lnTo>
                <a:lnTo>
                  <a:pt x="5611420" y="2497895"/>
                </a:lnTo>
                <a:lnTo>
                  <a:pt x="5579240" y="2513259"/>
                </a:lnTo>
                <a:lnTo>
                  <a:pt x="5559260" y="2520442"/>
                </a:lnTo>
                <a:lnTo>
                  <a:pt x="5550454" y="2521738"/>
                </a:lnTo>
                <a:lnTo>
                  <a:pt x="5548037" y="2523757"/>
                </a:lnTo>
                <a:lnTo>
                  <a:pt x="5541713" y="2541262"/>
                </a:lnTo>
                <a:lnTo>
                  <a:pt x="5529321" y="2544409"/>
                </a:lnTo>
                <a:lnTo>
                  <a:pt x="5513440" y="2549777"/>
                </a:lnTo>
                <a:lnTo>
                  <a:pt x="5502297" y="2557842"/>
                </a:lnTo>
                <a:lnTo>
                  <a:pt x="5484606" y="2576935"/>
                </a:lnTo>
                <a:lnTo>
                  <a:pt x="5439683" y="2604665"/>
                </a:lnTo>
                <a:lnTo>
                  <a:pt x="5439026" y="2610342"/>
                </a:lnTo>
                <a:lnTo>
                  <a:pt x="5442949" y="2614952"/>
                </a:lnTo>
                <a:lnTo>
                  <a:pt x="5457566" y="2618134"/>
                </a:lnTo>
                <a:lnTo>
                  <a:pt x="5476874" y="2626666"/>
                </a:lnTo>
                <a:lnTo>
                  <a:pt x="5487296" y="2633330"/>
                </a:lnTo>
                <a:lnTo>
                  <a:pt x="5515905" y="2624718"/>
                </a:lnTo>
                <a:lnTo>
                  <a:pt x="5522950" y="2626622"/>
                </a:lnTo>
                <a:lnTo>
                  <a:pt x="5530410" y="2635516"/>
                </a:lnTo>
                <a:lnTo>
                  <a:pt x="5538287" y="2660435"/>
                </a:lnTo>
                <a:lnTo>
                  <a:pt x="5551079" y="2667222"/>
                </a:lnTo>
                <a:lnTo>
                  <a:pt x="5567825" y="2672440"/>
                </a:lnTo>
                <a:lnTo>
                  <a:pt x="5578215" y="2674141"/>
                </a:lnTo>
                <a:lnTo>
                  <a:pt x="5592112" y="2680267"/>
                </a:lnTo>
                <a:lnTo>
                  <a:pt x="5610587" y="2682559"/>
                </a:lnTo>
                <a:lnTo>
                  <a:pt x="5622947" y="2680294"/>
                </a:lnTo>
                <a:lnTo>
                  <a:pt x="5638396" y="2685547"/>
                </a:lnTo>
                <a:lnTo>
                  <a:pt x="5640909" y="2683264"/>
                </a:lnTo>
                <a:lnTo>
                  <a:pt x="5642959" y="2646102"/>
                </a:lnTo>
                <a:lnTo>
                  <a:pt x="5655927" y="2652316"/>
                </a:lnTo>
                <a:lnTo>
                  <a:pt x="5663403" y="2652211"/>
                </a:lnTo>
                <a:lnTo>
                  <a:pt x="5669951" y="2647662"/>
                </a:lnTo>
                <a:lnTo>
                  <a:pt x="5673345" y="2641492"/>
                </a:lnTo>
                <a:lnTo>
                  <a:pt x="5675539" y="2629214"/>
                </a:lnTo>
                <a:lnTo>
                  <a:pt x="5672689" y="2616970"/>
                </a:lnTo>
                <a:lnTo>
                  <a:pt x="5678468" y="2611390"/>
                </a:lnTo>
                <a:lnTo>
                  <a:pt x="5682967" y="2610121"/>
                </a:lnTo>
                <a:lnTo>
                  <a:pt x="5686281" y="2611602"/>
                </a:lnTo>
                <a:lnTo>
                  <a:pt x="5688266" y="2614749"/>
                </a:lnTo>
                <a:lnTo>
                  <a:pt x="5688827" y="2625864"/>
                </a:lnTo>
                <a:lnTo>
                  <a:pt x="5698176" y="2630553"/>
                </a:lnTo>
                <a:lnTo>
                  <a:pt x="5703876" y="2633242"/>
                </a:lnTo>
                <a:lnTo>
                  <a:pt x="5709335" y="2642647"/>
                </a:lnTo>
                <a:lnTo>
                  <a:pt x="5714618" y="2651611"/>
                </a:lnTo>
                <a:lnTo>
                  <a:pt x="5717996" y="2672616"/>
                </a:lnTo>
                <a:lnTo>
                  <a:pt x="5731092" y="2674053"/>
                </a:lnTo>
                <a:lnTo>
                  <a:pt x="5746494" y="2678081"/>
                </a:lnTo>
                <a:lnTo>
                  <a:pt x="5756820" y="2674141"/>
                </a:lnTo>
                <a:lnTo>
                  <a:pt x="5764825" y="2676459"/>
                </a:lnTo>
                <a:lnTo>
                  <a:pt x="5767563" y="2686437"/>
                </a:lnTo>
                <a:lnTo>
                  <a:pt x="5767515" y="2695754"/>
                </a:lnTo>
                <a:lnTo>
                  <a:pt x="5768603" y="2703141"/>
                </a:lnTo>
                <a:lnTo>
                  <a:pt x="5772830" y="2705248"/>
                </a:lnTo>
                <a:lnTo>
                  <a:pt x="5786246" y="2700611"/>
                </a:lnTo>
                <a:lnTo>
                  <a:pt x="5797581" y="2699977"/>
                </a:lnTo>
                <a:lnTo>
                  <a:pt x="5807955" y="2704401"/>
                </a:lnTo>
                <a:lnTo>
                  <a:pt x="5820843" y="2711127"/>
                </a:lnTo>
                <a:lnTo>
                  <a:pt x="5839607" y="2728800"/>
                </a:lnTo>
                <a:lnTo>
                  <a:pt x="5845818" y="2731303"/>
                </a:lnTo>
                <a:lnTo>
                  <a:pt x="5874124" y="2732705"/>
                </a:lnTo>
                <a:lnTo>
                  <a:pt x="5879967" y="2736284"/>
                </a:lnTo>
                <a:lnTo>
                  <a:pt x="5889701" y="2736266"/>
                </a:lnTo>
                <a:lnTo>
                  <a:pt x="5900204" y="2733075"/>
                </a:lnTo>
                <a:lnTo>
                  <a:pt x="5923498" y="2738778"/>
                </a:lnTo>
                <a:lnTo>
                  <a:pt x="5924282" y="2742004"/>
                </a:lnTo>
                <a:lnTo>
                  <a:pt x="5920344" y="2746447"/>
                </a:lnTo>
                <a:lnTo>
                  <a:pt x="5864758" y="2770933"/>
                </a:lnTo>
                <a:lnTo>
                  <a:pt x="5860659" y="2778461"/>
                </a:lnTo>
                <a:lnTo>
                  <a:pt x="5849309" y="2788042"/>
                </a:lnTo>
                <a:lnTo>
                  <a:pt x="5836933" y="2793490"/>
                </a:lnTo>
                <a:lnTo>
                  <a:pt x="5830929" y="2793684"/>
                </a:lnTo>
                <a:lnTo>
                  <a:pt x="5803809" y="2783988"/>
                </a:lnTo>
                <a:lnTo>
                  <a:pt x="5800623" y="2786324"/>
                </a:lnTo>
                <a:lnTo>
                  <a:pt x="5798398" y="2790237"/>
                </a:lnTo>
                <a:lnTo>
                  <a:pt x="5798510" y="2794521"/>
                </a:lnTo>
                <a:lnTo>
                  <a:pt x="5804449" y="2804746"/>
                </a:lnTo>
                <a:lnTo>
                  <a:pt x="5801712" y="2811189"/>
                </a:lnTo>
                <a:lnTo>
                  <a:pt x="5796540" y="2815835"/>
                </a:lnTo>
                <a:lnTo>
                  <a:pt x="5779538" y="2811762"/>
                </a:lnTo>
                <a:lnTo>
                  <a:pt x="5776368" y="2809162"/>
                </a:lnTo>
                <a:lnTo>
                  <a:pt x="5776064" y="2806315"/>
                </a:lnTo>
                <a:lnTo>
                  <a:pt x="5769516" y="2806306"/>
                </a:lnTo>
                <a:lnTo>
                  <a:pt x="5759414" y="2809162"/>
                </a:lnTo>
                <a:lnTo>
                  <a:pt x="5739962" y="2826835"/>
                </a:lnTo>
                <a:lnTo>
                  <a:pt x="5733158" y="2836082"/>
                </a:lnTo>
                <a:lnTo>
                  <a:pt x="5730628" y="2841661"/>
                </a:lnTo>
                <a:lnTo>
                  <a:pt x="5721951" y="2844843"/>
                </a:lnTo>
                <a:lnTo>
                  <a:pt x="5712553" y="2846042"/>
                </a:lnTo>
                <a:lnTo>
                  <a:pt x="5700626" y="2854398"/>
                </a:lnTo>
                <a:lnTo>
                  <a:pt x="5687482" y="2860842"/>
                </a:lnTo>
                <a:lnTo>
                  <a:pt x="5683271" y="2856099"/>
                </a:lnTo>
                <a:lnTo>
                  <a:pt x="5680662" y="2850793"/>
                </a:lnTo>
                <a:lnTo>
                  <a:pt x="5677220" y="2849145"/>
                </a:lnTo>
                <a:lnTo>
                  <a:pt x="5669119" y="2850388"/>
                </a:lnTo>
                <a:lnTo>
                  <a:pt x="5659273" y="2850617"/>
                </a:lnTo>
                <a:lnTo>
                  <a:pt x="5648946" y="2844658"/>
                </a:lnTo>
                <a:lnTo>
                  <a:pt x="5635626" y="2838664"/>
                </a:lnTo>
                <a:lnTo>
                  <a:pt x="5623907" y="2836549"/>
                </a:lnTo>
                <a:lnTo>
                  <a:pt x="5589454" y="2839378"/>
                </a:lnTo>
                <a:lnTo>
                  <a:pt x="5572420" y="2842331"/>
                </a:lnTo>
                <a:lnTo>
                  <a:pt x="5567073" y="2845222"/>
                </a:lnTo>
                <a:lnTo>
                  <a:pt x="5557467" y="2845998"/>
                </a:lnTo>
                <a:lnTo>
                  <a:pt x="5517090" y="2852027"/>
                </a:lnTo>
                <a:lnTo>
                  <a:pt x="5508829" y="2849682"/>
                </a:lnTo>
                <a:lnTo>
                  <a:pt x="5502777" y="2840119"/>
                </a:lnTo>
                <a:lnTo>
                  <a:pt x="5497494" y="2829761"/>
                </a:lnTo>
                <a:lnTo>
                  <a:pt x="5487056" y="2825998"/>
                </a:lnTo>
                <a:lnTo>
                  <a:pt x="5475305" y="2823107"/>
                </a:lnTo>
                <a:lnTo>
                  <a:pt x="5470934" y="2818999"/>
                </a:lnTo>
                <a:lnTo>
                  <a:pt x="5470630" y="2813966"/>
                </a:lnTo>
                <a:lnTo>
                  <a:pt x="5471846" y="2809047"/>
                </a:lnTo>
                <a:lnTo>
                  <a:pt x="5472743" y="2806474"/>
                </a:lnTo>
                <a:lnTo>
                  <a:pt x="5499992" y="2786747"/>
                </a:lnTo>
                <a:lnTo>
                  <a:pt x="5524503" y="2768985"/>
                </a:lnTo>
                <a:lnTo>
                  <a:pt x="5526744" y="2767557"/>
                </a:lnTo>
                <a:lnTo>
                  <a:pt x="5528969" y="2764181"/>
                </a:lnTo>
                <a:lnTo>
                  <a:pt x="5533148" y="2758047"/>
                </a:lnTo>
                <a:lnTo>
                  <a:pt x="5533132" y="2754829"/>
                </a:lnTo>
                <a:lnTo>
                  <a:pt x="5514801" y="2747795"/>
                </a:lnTo>
                <a:lnTo>
                  <a:pt x="5514080" y="2744543"/>
                </a:lnTo>
                <a:lnTo>
                  <a:pt x="5517778" y="2741202"/>
                </a:lnTo>
                <a:lnTo>
                  <a:pt x="5517778" y="2736768"/>
                </a:lnTo>
                <a:lnTo>
                  <a:pt x="5504811" y="2723802"/>
                </a:lnTo>
                <a:lnTo>
                  <a:pt x="5482397" y="2703590"/>
                </a:lnTo>
                <a:lnTo>
                  <a:pt x="5475913" y="2701484"/>
                </a:lnTo>
                <a:lnTo>
                  <a:pt x="5471110" y="2702832"/>
                </a:lnTo>
                <a:lnTo>
                  <a:pt x="5462305" y="2722401"/>
                </a:lnTo>
                <a:lnTo>
                  <a:pt x="5457902" y="2727372"/>
                </a:lnTo>
                <a:lnTo>
                  <a:pt x="5432366" y="2740241"/>
                </a:lnTo>
                <a:lnTo>
                  <a:pt x="5410945" y="2749082"/>
                </a:lnTo>
                <a:lnTo>
                  <a:pt x="5372842" y="2764816"/>
                </a:lnTo>
                <a:lnTo>
                  <a:pt x="5362948" y="2769744"/>
                </a:lnTo>
                <a:lnTo>
                  <a:pt x="5356048" y="2768844"/>
                </a:lnTo>
                <a:lnTo>
                  <a:pt x="5349100" y="2765759"/>
                </a:lnTo>
                <a:lnTo>
                  <a:pt x="5327759" y="2749867"/>
                </a:lnTo>
                <a:lnTo>
                  <a:pt x="5313926" y="2744437"/>
                </a:lnTo>
                <a:lnTo>
                  <a:pt x="5304641" y="2749814"/>
                </a:lnTo>
                <a:lnTo>
                  <a:pt x="5296796" y="2757659"/>
                </a:lnTo>
                <a:lnTo>
                  <a:pt x="5297548" y="2773754"/>
                </a:lnTo>
                <a:lnTo>
                  <a:pt x="5288695" y="2782260"/>
                </a:lnTo>
                <a:lnTo>
                  <a:pt x="5279890" y="2786068"/>
                </a:lnTo>
                <a:lnTo>
                  <a:pt x="5295947" y="2829241"/>
                </a:lnTo>
                <a:lnTo>
                  <a:pt x="5294346" y="2834803"/>
                </a:lnTo>
                <a:lnTo>
                  <a:pt x="5282067" y="2836328"/>
                </a:lnTo>
                <a:lnTo>
                  <a:pt x="5291144" y="2852582"/>
                </a:lnTo>
                <a:lnTo>
                  <a:pt x="5283508" y="2854477"/>
                </a:lnTo>
                <a:lnTo>
                  <a:pt x="5264168" y="2850661"/>
                </a:lnTo>
                <a:lnTo>
                  <a:pt x="5238168" y="2848158"/>
                </a:lnTo>
                <a:lnTo>
                  <a:pt x="5189114" y="2855368"/>
                </a:lnTo>
                <a:lnTo>
                  <a:pt x="5185528" y="2858180"/>
                </a:lnTo>
                <a:lnTo>
                  <a:pt x="5184183" y="2861758"/>
                </a:lnTo>
                <a:lnTo>
                  <a:pt x="5187017" y="2865020"/>
                </a:lnTo>
                <a:lnTo>
                  <a:pt x="5210759" y="2865399"/>
                </a:lnTo>
                <a:lnTo>
                  <a:pt x="5234086" y="2863733"/>
                </a:lnTo>
                <a:lnTo>
                  <a:pt x="5240506" y="2866756"/>
                </a:lnTo>
                <a:lnTo>
                  <a:pt x="5241498" y="2872107"/>
                </a:lnTo>
                <a:lnTo>
                  <a:pt x="5238808" y="2875465"/>
                </a:lnTo>
                <a:lnTo>
                  <a:pt x="5231076" y="2876029"/>
                </a:lnTo>
                <a:lnTo>
                  <a:pt x="5214057" y="2879255"/>
                </a:lnTo>
                <a:lnTo>
                  <a:pt x="5212104" y="2882658"/>
                </a:lnTo>
                <a:lnTo>
                  <a:pt x="5211560" y="2885937"/>
                </a:lnTo>
                <a:lnTo>
                  <a:pt x="5217291" y="2895421"/>
                </a:lnTo>
                <a:lnTo>
                  <a:pt x="5223759" y="2901459"/>
                </a:lnTo>
                <a:lnTo>
                  <a:pt x="5224560" y="2905046"/>
                </a:lnTo>
                <a:lnTo>
                  <a:pt x="5221854" y="2908026"/>
                </a:lnTo>
                <a:lnTo>
                  <a:pt x="5218604" y="2909224"/>
                </a:lnTo>
                <a:lnTo>
                  <a:pt x="5212905" y="2904747"/>
                </a:lnTo>
                <a:lnTo>
                  <a:pt x="5209655" y="2905637"/>
                </a:lnTo>
                <a:lnTo>
                  <a:pt x="5208038" y="2909674"/>
                </a:lnTo>
                <a:lnTo>
                  <a:pt x="5206437" y="2914416"/>
                </a:lnTo>
                <a:lnTo>
                  <a:pt x="5202674" y="2917907"/>
                </a:lnTo>
                <a:lnTo>
                  <a:pt x="5194750" y="2916091"/>
                </a:lnTo>
                <a:lnTo>
                  <a:pt x="5186889" y="2917431"/>
                </a:lnTo>
                <a:lnTo>
                  <a:pt x="5182198" y="2934690"/>
                </a:lnTo>
                <a:lnTo>
                  <a:pt x="5178228" y="2954240"/>
                </a:lnTo>
                <a:lnTo>
                  <a:pt x="5165244" y="2967268"/>
                </a:lnTo>
                <a:lnTo>
                  <a:pt x="5158087" y="2971975"/>
                </a:lnTo>
                <a:lnTo>
                  <a:pt x="5147553" y="2973394"/>
                </a:lnTo>
                <a:lnTo>
                  <a:pt x="5131815" y="2971799"/>
                </a:lnTo>
                <a:lnTo>
                  <a:pt x="5122290" y="2969886"/>
                </a:lnTo>
                <a:lnTo>
                  <a:pt x="5094785" y="2967021"/>
                </a:lnTo>
                <a:lnTo>
                  <a:pt x="5067152" y="2961671"/>
                </a:lnTo>
                <a:lnTo>
                  <a:pt x="5036077" y="2956691"/>
                </a:lnTo>
                <a:lnTo>
                  <a:pt x="5007131" y="2968202"/>
                </a:lnTo>
                <a:lnTo>
                  <a:pt x="4998806" y="2975219"/>
                </a:lnTo>
                <a:lnTo>
                  <a:pt x="4993539" y="2981777"/>
                </a:lnTo>
                <a:lnTo>
                  <a:pt x="4988064" y="2984818"/>
                </a:lnTo>
                <a:lnTo>
                  <a:pt x="4975512" y="3025162"/>
                </a:lnTo>
                <a:lnTo>
                  <a:pt x="4976825" y="3029745"/>
                </a:lnTo>
                <a:lnTo>
                  <a:pt x="4983837" y="3033359"/>
                </a:lnTo>
                <a:lnTo>
                  <a:pt x="5019267" y="3041733"/>
                </a:lnTo>
                <a:lnTo>
                  <a:pt x="5024486" y="3045206"/>
                </a:lnTo>
                <a:lnTo>
                  <a:pt x="5027592" y="3049155"/>
                </a:lnTo>
                <a:lnTo>
                  <a:pt x="5029113" y="3067331"/>
                </a:lnTo>
                <a:lnTo>
                  <a:pt x="5032043" y="3069834"/>
                </a:lnTo>
                <a:lnTo>
                  <a:pt x="5044194" y="3072073"/>
                </a:lnTo>
                <a:lnTo>
                  <a:pt x="5061757" y="3071932"/>
                </a:lnTo>
                <a:lnTo>
                  <a:pt x="5075509" y="3070142"/>
                </a:lnTo>
                <a:lnTo>
                  <a:pt x="5089405" y="3071826"/>
                </a:lnTo>
                <a:lnTo>
                  <a:pt x="5099107" y="3075722"/>
                </a:lnTo>
                <a:lnTo>
                  <a:pt x="5103862" y="3081927"/>
                </a:lnTo>
                <a:lnTo>
                  <a:pt x="5106488" y="3088609"/>
                </a:lnTo>
                <a:lnTo>
                  <a:pt x="5089982" y="3128565"/>
                </a:lnTo>
                <a:lnTo>
                  <a:pt x="5091311" y="3143074"/>
                </a:lnTo>
                <a:lnTo>
                  <a:pt x="5096434" y="3163902"/>
                </a:lnTo>
                <a:lnTo>
                  <a:pt x="5105767" y="3180227"/>
                </a:lnTo>
                <a:lnTo>
                  <a:pt x="5123346" y="3196217"/>
                </a:lnTo>
                <a:lnTo>
                  <a:pt x="5136746" y="3206459"/>
                </a:lnTo>
                <a:lnTo>
                  <a:pt x="5139564" y="3211289"/>
                </a:lnTo>
                <a:lnTo>
                  <a:pt x="5140252" y="3218782"/>
                </a:lnTo>
                <a:lnTo>
                  <a:pt x="5138075" y="3228301"/>
                </a:lnTo>
                <a:lnTo>
                  <a:pt x="5130342" y="3243445"/>
                </a:lnTo>
                <a:lnTo>
                  <a:pt x="5120913" y="3256667"/>
                </a:lnTo>
                <a:lnTo>
                  <a:pt x="5110666" y="3262308"/>
                </a:lnTo>
                <a:lnTo>
                  <a:pt x="5096498" y="3279091"/>
                </a:lnTo>
                <a:lnTo>
                  <a:pt x="5083930" y="3299761"/>
                </a:lnTo>
                <a:lnTo>
                  <a:pt x="5059771" y="3326883"/>
                </a:lnTo>
                <a:lnTo>
                  <a:pt x="5051702" y="3341991"/>
                </a:lnTo>
                <a:lnTo>
                  <a:pt x="5049029" y="3385685"/>
                </a:lnTo>
                <a:lnTo>
                  <a:pt x="5042625" y="3398818"/>
                </a:lnTo>
                <a:lnTo>
                  <a:pt x="5041632" y="3393838"/>
                </a:lnTo>
                <a:lnTo>
                  <a:pt x="5032955" y="3388884"/>
                </a:lnTo>
                <a:lnTo>
                  <a:pt x="5017778" y="3389739"/>
                </a:lnTo>
                <a:lnTo>
                  <a:pt x="5007788" y="3387368"/>
                </a:lnTo>
                <a:lnTo>
                  <a:pt x="5003001" y="3381771"/>
                </a:lnTo>
                <a:lnTo>
                  <a:pt x="4990609" y="3383331"/>
                </a:lnTo>
                <a:lnTo>
                  <a:pt x="4970613" y="3392075"/>
                </a:lnTo>
                <a:lnTo>
                  <a:pt x="4950249" y="3387448"/>
                </a:lnTo>
                <a:lnTo>
                  <a:pt x="4929484" y="3369466"/>
                </a:lnTo>
                <a:lnTo>
                  <a:pt x="4889956" y="3362882"/>
                </a:lnTo>
                <a:lnTo>
                  <a:pt x="4839877" y="3366998"/>
                </a:lnTo>
                <a:lnTo>
                  <a:pt x="4837972" y="3347104"/>
                </a:lnTo>
                <a:lnTo>
                  <a:pt x="4838084" y="3321744"/>
                </a:lnTo>
                <a:lnTo>
                  <a:pt x="4840422" y="3288064"/>
                </a:lnTo>
                <a:lnTo>
                  <a:pt x="4857424" y="3261656"/>
                </a:lnTo>
                <a:lnTo>
                  <a:pt x="4856944" y="3256631"/>
                </a:lnTo>
                <a:lnTo>
                  <a:pt x="4853646" y="3251783"/>
                </a:lnTo>
                <a:lnTo>
                  <a:pt x="4848443" y="3247438"/>
                </a:lnTo>
                <a:lnTo>
                  <a:pt x="4818152" y="3240192"/>
                </a:lnTo>
                <a:lnTo>
                  <a:pt x="4809235" y="3236358"/>
                </a:lnTo>
                <a:lnTo>
                  <a:pt x="4797484" y="3228072"/>
                </a:lnTo>
                <a:lnTo>
                  <a:pt x="4782643" y="3219293"/>
                </a:lnTo>
                <a:lnTo>
                  <a:pt x="4769803" y="3213255"/>
                </a:lnTo>
                <a:lnTo>
                  <a:pt x="4749534" y="3205296"/>
                </a:lnTo>
                <a:lnTo>
                  <a:pt x="4730835" y="3200871"/>
                </a:lnTo>
                <a:lnTo>
                  <a:pt x="4719868" y="3204247"/>
                </a:lnTo>
                <a:lnTo>
                  <a:pt x="4709750" y="3208522"/>
                </a:lnTo>
                <a:lnTo>
                  <a:pt x="4700304" y="3208636"/>
                </a:lnTo>
                <a:lnTo>
                  <a:pt x="4690795" y="3206318"/>
                </a:lnTo>
                <a:lnTo>
                  <a:pt x="4655829" y="3186415"/>
                </a:lnTo>
                <a:lnTo>
                  <a:pt x="4602885" y="3152003"/>
                </a:lnTo>
                <a:lnTo>
                  <a:pt x="4560923" y="3127992"/>
                </a:lnTo>
                <a:lnTo>
                  <a:pt x="4534571" y="3116516"/>
                </a:lnTo>
                <a:lnTo>
                  <a:pt x="4528328" y="3112831"/>
                </a:lnTo>
                <a:lnTo>
                  <a:pt x="4513535" y="3102042"/>
                </a:lnTo>
                <a:lnTo>
                  <a:pt x="4477192" y="3072963"/>
                </a:lnTo>
                <a:lnTo>
                  <a:pt x="4453066" y="3077238"/>
                </a:lnTo>
                <a:lnTo>
                  <a:pt x="4418597" y="3058331"/>
                </a:lnTo>
                <a:lnTo>
                  <a:pt x="4387634" y="3039882"/>
                </a:lnTo>
                <a:lnTo>
                  <a:pt x="4380606" y="3034902"/>
                </a:lnTo>
                <a:lnTo>
                  <a:pt x="4345400" y="3000790"/>
                </a:lnTo>
                <a:lnTo>
                  <a:pt x="4310291" y="2978692"/>
                </a:lnTo>
                <a:lnTo>
                  <a:pt x="4271963" y="2954566"/>
                </a:lnTo>
                <a:lnTo>
                  <a:pt x="4247164" y="2939467"/>
                </a:lnTo>
                <a:lnTo>
                  <a:pt x="4205171" y="2913887"/>
                </a:lnTo>
                <a:lnTo>
                  <a:pt x="4184646" y="2898435"/>
                </a:lnTo>
                <a:lnTo>
                  <a:pt x="4177714" y="2892741"/>
                </a:lnTo>
                <a:lnTo>
                  <a:pt x="4170894" y="2881803"/>
                </a:lnTo>
                <a:lnTo>
                  <a:pt x="4159975" y="2828395"/>
                </a:lnTo>
                <a:lnTo>
                  <a:pt x="4147359" y="2803953"/>
                </a:lnTo>
                <a:lnTo>
                  <a:pt x="4129396" y="2790643"/>
                </a:lnTo>
                <a:lnTo>
                  <a:pt x="4114075" y="2764992"/>
                </a:lnTo>
                <a:lnTo>
                  <a:pt x="4101379" y="2726993"/>
                </a:lnTo>
                <a:lnTo>
                  <a:pt x="4090877" y="2702295"/>
                </a:lnTo>
                <a:lnTo>
                  <a:pt x="4082568" y="2690906"/>
                </a:lnTo>
                <a:lnTo>
                  <a:pt x="4065694" y="2678319"/>
                </a:lnTo>
                <a:lnTo>
                  <a:pt x="4040222" y="2664524"/>
                </a:lnTo>
                <a:lnTo>
                  <a:pt x="4016031" y="2657984"/>
                </a:lnTo>
                <a:lnTo>
                  <a:pt x="4007290" y="2658249"/>
                </a:lnTo>
                <a:lnTo>
                  <a:pt x="4002983" y="2659959"/>
                </a:lnTo>
                <a:lnTo>
                  <a:pt x="3998084" y="2662303"/>
                </a:lnTo>
                <a:lnTo>
                  <a:pt x="3988479" y="2672599"/>
                </a:lnTo>
                <a:lnTo>
                  <a:pt x="3974294" y="2673665"/>
                </a:lnTo>
                <a:lnTo>
                  <a:pt x="3963952" y="2673418"/>
                </a:lnTo>
                <a:lnTo>
                  <a:pt x="3954218" y="2669751"/>
                </a:lnTo>
                <a:lnTo>
                  <a:pt x="3923607" y="2666481"/>
                </a:lnTo>
                <a:lnTo>
                  <a:pt x="3912785" y="2662929"/>
                </a:lnTo>
                <a:lnTo>
                  <a:pt x="3894373" y="2663458"/>
                </a:lnTo>
                <a:lnTo>
                  <a:pt x="3854813" y="2668800"/>
                </a:lnTo>
                <a:lnTo>
                  <a:pt x="3845207" y="2667812"/>
                </a:lnTo>
                <a:lnTo>
                  <a:pt x="3803406" y="2644824"/>
                </a:lnTo>
                <a:lnTo>
                  <a:pt x="3785315" y="2635719"/>
                </a:lnTo>
                <a:lnTo>
                  <a:pt x="3781665" y="2630677"/>
                </a:lnTo>
                <a:lnTo>
                  <a:pt x="3781889" y="2621853"/>
                </a:lnTo>
                <a:lnTo>
                  <a:pt x="3788004" y="2609398"/>
                </a:lnTo>
                <a:lnTo>
                  <a:pt x="3793240" y="2600566"/>
                </a:lnTo>
                <a:lnTo>
                  <a:pt x="3790950" y="2591390"/>
                </a:lnTo>
                <a:lnTo>
                  <a:pt x="3783009" y="2581359"/>
                </a:lnTo>
                <a:lnTo>
                  <a:pt x="3783009" y="2570685"/>
                </a:lnTo>
                <a:lnTo>
                  <a:pt x="3788421" y="2564726"/>
                </a:lnTo>
                <a:lnTo>
                  <a:pt x="3799531" y="2566604"/>
                </a:lnTo>
                <a:lnTo>
                  <a:pt x="3803534" y="2562840"/>
                </a:lnTo>
                <a:lnTo>
                  <a:pt x="3802109" y="2557190"/>
                </a:lnTo>
                <a:lnTo>
                  <a:pt x="3796121" y="2553109"/>
                </a:lnTo>
                <a:lnTo>
                  <a:pt x="3788149" y="2544012"/>
                </a:lnTo>
                <a:lnTo>
                  <a:pt x="3764486" y="2535533"/>
                </a:lnTo>
                <a:lnTo>
                  <a:pt x="3761076" y="2532077"/>
                </a:lnTo>
                <a:lnTo>
                  <a:pt x="3762309" y="2528129"/>
                </a:lnTo>
                <a:lnTo>
                  <a:pt x="3766375" y="2523906"/>
                </a:lnTo>
                <a:lnTo>
                  <a:pt x="3767208" y="2515013"/>
                </a:lnTo>
                <a:lnTo>
                  <a:pt x="3767608" y="2503518"/>
                </a:lnTo>
                <a:lnTo>
                  <a:pt x="3770746" y="2497560"/>
                </a:lnTo>
                <a:lnTo>
                  <a:pt x="3771610" y="2492853"/>
                </a:lnTo>
                <a:lnTo>
                  <a:pt x="3768184" y="2489080"/>
                </a:lnTo>
                <a:lnTo>
                  <a:pt x="3760211" y="2484691"/>
                </a:lnTo>
                <a:lnTo>
                  <a:pt x="3747388" y="2474016"/>
                </a:lnTo>
                <a:lnTo>
                  <a:pt x="3731698" y="2472862"/>
                </a:lnTo>
                <a:lnTo>
                  <a:pt x="3680627" y="2473232"/>
                </a:lnTo>
                <a:lnTo>
                  <a:pt x="3664761" y="2468939"/>
                </a:lnTo>
                <a:lnTo>
                  <a:pt x="3652018" y="2463007"/>
                </a:lnTo>
                <a:lnTo>
                  <a:pt x="3639322" y="2440345"/>
                </a:lnTo>
                <a:lnTo>
                  <a:pt x="3632838" y="2434977"/>
                </a:lnTo>
                <a:lnTo>
                  <a:pt x="3626866" y="2432747"/>
                </a:lnTo>
                <a:lnTo>
                  <a:pt x="3612553" y="2431962"/>
                </a:lnTo>
                <a:lnTo>
                  <a:pt x="3595343" y="2429767"/>
                </a:lnTo>
                <a:lnTo>
                  <a:pt x="3586506" y="2425942"/>
                </a:lnTo>
                <a:lnTo>
                  <a:pt x="3562411" y="2405236"/>
                </a:lnTo>
                <a:lnTo>
                  <a:pt x="3539309" y="2386770"/>
                </a:lnTo>
                <a:lnTo>
                  <a:pt x="3530007" y="2404196"/>
                </a:lnTo>
                <a:lnTo>
                  <a:pt x="3520962" y="2407643"/>
                </a:lnTo>
                <a:lnTo>
                  <a:pt x="3500629" y="2406039"/>
                </a:lnTo>
                <a:lnTo>
                  <a:pt x="3485308" y="2403086"/>
                </a:lnTo>
                <a:lnTo>
                  <a:pt x="3476583" y="2407017"/>
                </a:lnTo>
                <a:lnTo>
                  <a:pt x="3467585" y="2413919"/>
                </a:lnTo>
                <a:lnTo>
                  <a:pt x="3469298" y="2418449"/>
                </a:lnTo>
                <a:lnTo>
                  <a:pt x="3476198" y="2423253"/>
                </a:lnTo>
                <a:lnTo>
                  <a:pt x="3490063" y="2432112"/>
                </a:lnTo>
                <a:lnTo>
                  <a:pt x="3511292" y="2453884"/>
                </a:lnTo>
                <a:lnTo>
                  <a:pt x="3520930" y="2465898"/>
                </a:lnTo>
                <a:lnTo>
                  <a:pt x="3522387" y="2470103"/>
                </a:lnTo>
                <a:lnTo>
                  <a:pt x="3520513" y="2473258"/>
                </a:lnTo>
                <a:lnTo>
                  <a:pt x="3517664" y="2474624"/>
                </a:lnTo>
                <a:lnTo>
                  <a:pt x="3513469" y="2474571"/>
                </a:lnTo>
                <a:lnTo>
                  <a:pt x="3507834" y="2474501"/>
                </a:lnTo>
                <a:lnTo>
                  <a:pt x="3504568" y="2470896"/>
                </a:lnTo>
                <a:lnTo>
                  <a:pt x="3503479" y="2464699"/>
                </a:lnTo>
                <a:lnTo>
                  <a:pt x="3496387" y="2455285"/>
                </a:lnTo>
                <a:lnTo>
                  <a:pt x="3489118" y="2449882"/>
                </a:lnTo>
                <a:lnTo>
                  <a:pt x="3481113" y="2446480"/>
                </a:lnTo>
                <a:lnTo>
                  <a:pt x="3469891" y="2443976"/>
                </a:lnTo>
                <a:lnTo>
                  <a:pt x="3455113" y="2439472"/>
                </a:lnTo>
                <a:lnTo>
                  <a:pt x="3447477" y="2439269"/>
                </a:lnTo>
                <a:lnTo>
                  <a:pt x="3440032" y="2444479"/>
                </a:lnTo>
                <a:lnTo>
                  <a:pt x="3433837" y="2451477"/>
                </a:lnTo>
                <a:lnTo>
                  <a:pt x="3430186" y="2466788"/>
                </a:lnTo>
                <a:lnTo>
                  <a:pt x="3419124" y="2485590"/>
                </a:lnTo>
                <a:lnTo>
                  <a:pt x="3412287" y="2493029"/>
                </a:lnTo>
                <a:lnTo>
                  <a:pt x="3391283" y="2497551"/>
                </a:lnTo>
                <a:lnTo>
                  <a:pt x="3341380" y="2499085"/>
                </a:lnTo>
                <a:lnTo>
                  <a:pt x="3326443" y="2504955"/>
                </a:lnTo>
                <a:lnTo>
                  <a:pt x="3316309" y="2512051"/>
                </a:lnTo>
                <a:lnTo>
                  <a:pt x="3297417" y="2535039"/>
                </a:lnTo>
                <a:lnTo>
                  <a:pt x="3284321" y="2542672"/>
                </a:lnTo>
                <a:lnTo>
                  <a:pt x="3272907" y="2553197"/>
                </a:lnTo>
                <a:lnTo>
                  <a:pt x="3276317" y="2586992"/>
                </a:lnTo>
                <a:lnTo>
                  <a:pt x="3281776" y="2626481"/>
                </a:lnTo>
                <a:lnTo>
                  <a:pt x="3291366" y="2637420"/>
                </a:lnTo>
                <a:lnTo>
                  <a:pt x="3297465" y="2640708"/>
                </a:lnTo>
                <a:lnTo>
                  <a:pt x="3298282" y="2644586"/>
                </a:lnTo>
                <a:lnTo>
                  <a:pt x="3294344" y="2648015"/>
                </a:lnTo>
                <a:lnTo>
                  <a:pt x="3289333" y="2652352"/>
                </a:lnTo>
                <a:lnTo>
                  <a:pt x="3281744" y="2660258"/>
                </a:lnTo>
                <a:lnTo>
                  <a:pt x="3273195" y="2659959"/>
                </a:lnTo>
                <a:lnTo>
                  <a:pt x="3255984" y="2657975"/>
                </a:lnTo>
                <a:lnTo>
                  <a:pt x="3241687" y="2655833"/>
                </a:lnTo>
                <a:lnTo>
                  <a:pt x="3193530" y="2653550"/>
                </a:lnTo>
                <a:lnTo>
                  <a:pt x="3154530" y="2651708"/>
                </a:lnTo>
                <a:lnTo>
                  <a:pt x="3111160" y="2649654"/>
                </a:lnTo>
                <a:lnTo>
                  <a:pt x="3111144" y="2608217"/>
                </a:lnTo>
                <a:lnTo>
                  <a:pt x="3111112" y="2566771"/>
                </a:lnTo>
                <a:lnTo>
                  <a:pt x="3111096" y="2525334"/>
                </a:lnTo>
                <a:lnTo>
                  <a:pt x="3111080" y="2483897"/>
                </a:lnTo>
                <a:lnTo>
                  <a:pt x="3111064" y="2442460"/>
                </a:lnTo>
                <a:lnTo>
                  <a:pt x="3111048" y="2401023"/>
                </a:lnTo>
                <a:lnTo>
                  <a:pt x="3111032" y="2359586"/>
                </a:lnTo>
                <a:lnTo>
                  <a:pt x="3111016" y="2318149"/>
                </a:lnTo>
                <a:lnTo>
                  <a:pt x="3111000" y="2276721"/>
                </a:lnTo>
                <a:lnTo>
                  <a:pt x="3110984" y="2235284"/>
                </a:lnTo>
                <a:lnTo>
                  <a:pt x="3110968" y="2193838"/>
                </a:lnTo>
                <a:lnTo>
                  <a:pt x="3110952" y="2152401"/>
                </a:lnTo>
                <a:lnTo>
                  <a:pt x="3110936" y="2110964"/>
                </a:lnTo>
                <a:lnTo>
                  <a:pt x="3110920" y="2069527"/>
                </a:lnTo>
                <a:lnTo>
                  <a:pt x="3110888" y="2028089"/>
                </a:lnTo>
                <a:lnTo>
                  <a:pt x="3110872" y="1986652"/>
                </a:lnTo>
                <a:lnTo>
                  <a:pt x="3131332" y="1981513"/>
                </a:lnTo>
                <a:lnTo>
                  <a:pt x="3157140" y="1975026"/>
                </a:lnTo>
                <a:lnTo>
                  <a:pt x="3181939" y="1968803"/>
                </a:lnTo>
                <a:lnTo>
                  <a:pt x="3211381" y="1961408"/>
                </a:lnTo>
                <a:lnTo>
                  <a:pt x="3244681" y="1953051"/>
                </a:lnTo>
                <a:lnTo>
                  <a:pt x="3273067" y="1945912"/>
                </a:lnTo>
                <a:lnTo>
                  <a:pt x="3306943" y="1937406"/>
                </a:lnTo>
                <a:lnTo>
                  <a:pt x="3332783" y="1930918"/>
                </a:lnTo>
                <a:lnTo>
                  <a:pt x="3357054" y="1924819"/>
                </a:lnTo>
                <a:lnTo>
                  <a:pt x="3388097" y="1917600"/>
                </a:lnTo>
                <a:lnTo>
                  <a:pt x="3436350" y="1906361"/>
                </a:lnTo>
                <a:lnTo>
                  <a:pt x="3463262" y="1900103"/>
                </a:lnTo>
                <a:lnTo>
                  <a:pt x="3490463" y="1893774"/>
                </a:lnTo>
                <a:lnTo>
                  <a:pt x="3516415" y="1887727"/>
                </a:lnTo>
                <a:lnTo>
                  <a:pt x="3533769" y="1885479"/>
                </a:lnTo>
                <a:lnTo>
                  <a:pt x="3552405" y="1894109"/>
                </a:lnTo>
                <a:lnTo>
                  <a:pt x="3575043" y="1905982"/>
                </a:lnTo>
                <a:lnTo>
                  <a:pt x="3597680" y="1917864"/>
                </a:lnTo>
                <a:lnTo>
                  <a:pt x="3620350" y="1929737"/>
                </a:lnTo>
                <a:lnTo>
                  <a:pt x="3642988" y="1941610"/>
                </a:lnTo>
                <a:lnTo>
                  <a:pt x="3665626" y="1953492"/>
                </a:lnTo>
                <a:lnTo>
                  <a:pt x="3688296" y="1965365"/>
                </a:lnTo>
                <a:lnTo>
                  <a:pt x="3710933" y="1977239"/>
                </a:lnTo>
                <a:lnTo>
                  <a:pt x="3733571" y="1989112"/>
                </a:lnTo>
                <a:lnTo>
                  <a:pt x="3756225" y="2000976"/>
                </a:lnTo>
                <a:lnTo>
                  <a:pt x="3778863" y="2012858"/>
                </a:lnTo>
                <a:lnTo>
                  <a:pt x="3801517" y="2024731"/>
                </a:lnTo>
                <a:lnTo>
                  <a:pt x="3824170" y="2036604"/>
                </a:lnTo>
                <a:lnTo>
                  <a:pt x="3846808" y="2048478"/>
                </a:lnTo>
                <a:lnTo>
                  <a:pt x="3869462" y="2060359"/>
                </a:lnTo>
                <a:lnTo>
                  <a:pt x="3892116" y="2072233"/>
                </a:lnTo>
                <a:lnTo>
                  <a:pt x="3914754" y="2084106"/>
                </a:lnTo>
                <a:lnTo>
                  <a:pt x="3935854" y="2095168"/>
                </a:lnTo>
                <a:lnTo>
                  <a:pt x="3945268" y="2103365"/>
                </a:lnTo>
                <a:lnTo>
                  <a:pt x="3950471" y="2121444"/>
                </a:lnTo>
                <a:lnTo>
                  <a:pt x="3960910" y="2135821"/>
                </a:lnTo>
                <a:lnTo>
                  <a:pt x="3979065" y="2151405"/>
                </a:lnTo>
                <a:lnTo>
                  <a:pt x="3997684" y="2167350"/>
                </a:lnTo>
                <a:lnTo>
                  <a:pt x="4020770" y="2188426"/>
                </a:lnTo>
                <a:lnTo>
                  <a:pt x="4036796" y="2203049"/>
                </a:lnTo>
                <a:lnTo>
                  <a:pt x="4053126" y="2217963"/>
                </a:lnTo>
                <a:lnTo>
                  <a:pt x="4080070" y="2242573"/>
                </a:lnTo>
                <a:lnTo>
                  <a:pt x="4096897" y="2257937"/>
                </a:lnTo>
                <a:lnTo>
                  <a:pt x="4110297" y="2258440"/>
                </a:lnTo>
                <a:lnTo>
                  <a:pt x="4137497" y="2254790"/>
                </a:lnTo>
                <a:lnTo>
                  <a:pt x="4173807" y="2249907"/>
                </a:lnTo>
                <a:lnTo>
                  <a:pt x="4202513" y="2246046"/>
                </a:lnTo>
                <a:lnTo>
                  <a:pt x="4237222" y="2241374"/>
                </a:lnTo>
                <a:lnTo>
                  <a:pt x="4270250" y="2236932"/>
                </a:lnTo>
                <a:lnTo>
                  <a:pt x="4296378" y="2233415"/>
                </a:lnTo>
                <a:lnTo>
                  <a:pt x="4335362" y="2236077"/>
                </a:lnTo>
                <a:lnTo>
                  <a:pt x="4373865" y="2238712"/>
                </a:lnTo>
                <a:lnTo>
                  <a:pt x="4401482" y="2240608"/>
                </a:lnTo>
                <a:lnTo>
                  <a:pt x="4428555" y="2242468"/>
                </a:lnTo>
                <a:lnTo>
                  <a:pt x="4460606" y="2244653"/>
                </a:lnTo>
                <a:lnTo>
                  <a:pt x="4478537" y="2245879"/>
                </a:lnTo>
                <a:lnTo>
                  <a:pt x="4499030" y="2247280"/>
                </a:lnTo>
                <a:lnTo>
                  <a:pt x="4507707" y="2243587"/>
                </a:lnTo>
                <a:lnTo>
                  <a:pt x="4525414" y="2236033"/>
                </a:lnTo>
                <a:lnTo>
                  <a:pt x="4542128" y="2228902"/>
                </a:lnTo>
                <a:lnTo>
                  <a:pt x="4559466" y="2221507"/>
                </a:lnTo>
                <a:lnTo>
                  <a:pt x="4574820" y="2217760"/>
                </a:lnTo>
                <a:lnTo>
                  <a:pt x="4590830" y="2229607"/>
                </a:lnTo>
                <a:lnTo>
                  <a:pt x="4604230" y="2243217"/>
                </a:lnTo>
                <a:lnTo>
                  <a:pt x="4618334" y="2257567"/>
                </a:lnTo>
                <a:lnTo>
                  <a:pt x="4634664" y="2271406"/>
                </a:lnTo>
                <a:lnTo>
                  <a:pt x="4650402" y="2279621"/>
                </a:lnTo>
                <a:lnTo>
                  <a:pt x="4671663" y="2290718"/>
                </a:lnTo>
                <a:lnTo>
                  <a:pt x="4683878" y="2309740"/>
                </a:lnTo>
                <a:lnTo>
                  <a:pt x="4700192" y="2335117"/>
                </a:lnTo>
                <a:lnTo>
                  <a:pt x="4710919" y="2351812"/>
                </a:lnTo>
                <a:lnTo>
                  <a:pt x="4721965" y="2368991"/>
                </a:lnTo>
                <a:lnTo>
                  <a:pt x="4738039" y="2362213"/>
                </a:lnTo>
                <a:lnTo>
                  <a:pt x="4755186" y="2354976"/>
                </a:lnTo>
                <a:lnTo>
                  <a:pt x="4770699" y="2348436"/>
                </a:lnTo>
                <a:lnTo>
                  <a:pt x="4768826" y="2369635"/>
                </a:lnTo>
                <a:lnTo>
                  <a:pt x="4767129" y="2388903"/>
                </a:lnTo>
                <a:lnTo>
                  <a:pt x="4764535" y="2418053"/>
                </a:lnTo>
                <a:lnTo>
                  <a:pt x="4762422" y="2441958"/>
                </a:lnTo>
                <a:lnTo>
                  <a:pt x="4756803" y="2470473"/>
                </a:lnTo>
                <a:lnTo>
                  <a:pt x="4756419" y="2492192"/>
                </a:lnTo>
                <a:lnTo>
                  <a:pt x="4756098" y="2511275"/>
                </a:lnTo>
                <a:lnTo>
                  <a:pt x="4755826" y="2526419"/>
                </a:lnTo>
                <a:lnTo>
                  <a:pt x="4785924" y="2527097"/>
                </a:lnTo>
                <a:lnTo>
                  <a:pt x="4808162" y="2527600"/>
                </a:lnTo>
                <a:lnTo>
                  <a:pt x="4836003" y="2528226"/>
                </a:lnTo>
                <a:lnTo>
                  <a:pt x="4838693" y="2547265"/>
                </a:lnTo>
                <a:lnTo>
                  <a:pt x="4842439" y="2574008"/>
                </a:lnTo>
                <a:lnTo>
                  <a:pt x="4848122" y="2598248"/>
                </a:lnTo>
                <a:lnTo>
                  <a:pt x="4852893" y="2618583"/>
                </a:lnTo>
                <a:lnTo>
                  <a:pt x="4860050" y="2644886"/>
                </a:lnTo>
                <a:lnTo>
                  <a:pt x="4863876" y="2658945"/>
                </a:lnTo>
                <a:lnTo>
                  <a:pt x="4870600" y="2675481"/>
                </a:lnTo>
                <a:lnTo>
                  <a:pt x="4877180" y="2679465"/>
                </a:lnTo>
                <a:lnTo>
                  <a:pt x="4887747" y="2682118"/>
                </a:lnTo>
                <a:lnTo>
                  <a:pt x="4924537" y="2680144"/>
                </a:lnTo>
                <a:lnTo>
                  <a:pt x="4955084" y="2678513"/>
                </a:lnTo>
                <a:lnTo>
                  <a:pt x="4979114" y="2677217"/>
                </a:lnTo>
                <a:lnTo>
                  <a:pt x="5004762" y="2675842"/>
                </a:lnTo>
                <a:lnTo>
                  <a:pt x="5038703" y="2674018"/>
                </a:lnTo>
                <a:lnTo>
                  <a:pt x="5050182" y="2678231"/>
                </a:lnTo>
                <a:lnTo>
                  <a:pt x="5060124" y="2675278"/>
                </a:lnTo>
                <a:lnTo>
                  <a:pt x="5071603" y="2672334"/>
                </a:lnTo>
                <a:lnTo>
                  <a:pt x="5080728" y="2684348"/>
                </a:lnTo>
                <a:lnTo>
                  <a:pt x="5085371" y="2690448"/>
                </a:lnTo>
                <a:lnTo>
                  <a:pt x="5091871" y="2696759"/>
                </a:lnTo>
                <a:lnTo>
                  <a:pt x="5100676" y="2702656"/>
                </a:lnTo>
                <a:lnTo>
                  <a:pt x="5096946" y="2714996"/>
                </a:lnTo>
                <a:lnTo>
                  <a:pt x="5091487" y="2732987"/>
                </a:lnTo>
                <a:lnTo>
                  <a:pt x="5089950" y="2742251"/>
                </a:lnTo>
                <a:lnTo>
                  <a:pt x="5100548" y="2752220"/>
                </a:lnTo>
                <a:lnTo>
                  <a:pt x="5108409" y="2758047"/>
                </a:lnTo>
                <a:lnTo>
                  <a:pt x="5129990" y="2769902"/>
                </a:lnTo>
                <a:lnTo>
                  <a:pt x="5150178" y="2776522"/>
                </a:lnTo>
                <a:lnTo>
                  <a:pt x="5163403" y="2778470"/>
                </a:lnTo>
                <a:lnTo>
                  <a:pt x="5176018" y="2775940"/>
                </a:lnTo>
                <a:lnTo>
                  <a:pt x="5180613" y="2769206"/>
                </a:lnTo>
                <a:lnTo>
                  <a:pt x="5179460" y="2759942"/>
                </a:lnTo>
                <a:lnTo>
                  <a:pt x="5173377" y="2750219"/>
                </a:lnTo>
                <a:lnTo>
                  <a:pt x="5173825" y="2738637"/>
                </a:lnTo>
                <a:lnTo>
                  <a:pt x="5177891" y="2730157"/>
                </a:lnTo>
                <a:lnTo>
                  <a:pt x="5190795" y="2714767"/>
                </a:lnTo>
                <a:lnTo>
                  <a:pt x="5202979" y="2700258"/>
                </a:lnTo>
                <a:lnTo>
                  <a:pt x="5221678" y="2685468"/>
                </a:lnTo>
                <a:lnTo>
                  <a:pt x="5243932" y="2670809"/>
                </a:lnTo>
                <a:lnTo>
                  <a:pt x="5253201" y="2660144"/>
                </a:lnTo>
                <a:lnTo>
                  <a:pt x="5256723" y="2641580"/>
                </a:lnTo>
                <a:lnTo>
                  <a:pt x="5271260" y="2631056"/>
                </a:lnTo>
                <a:lnTo>
                  <a:pt x="5286950" y="2624736"/>
                </a:lnTo>
                <a:lnTo>
                  <a:pt x="5306466" y="2619262"/>
                </a:lnTo>
                <a:lnTo>
                  <a:pt x="5311813" y="2609998"/>
                </a:lnTo>
                <a:lnTo>
                  <a:pt x="5338725" y="2594264"/>
                </a:lnTo>
                <a:lnTo>
                  <a:pt x="5354911" y="2586490"/>
                </a:lnTo>
                <a:lnTo>
                  <a:pt x="5375276" y="2581941"/>
                </a:lnTo>
                <a:lnTo>
                  <a:pt x="5403453" y="2571699"/>
                </a:lnTo>
                <a:lnTo>
                  <a:pt x="5425690" y="2559702"/>
                </a:lnTo>
                <a:lnTo>
                  <a:pt x="5447047" y="2537049"/>
                </a:lnTo>
                <a:lnTo>
                  <a:pt x="5463938" y="2522249"/>
                </a:lnTo>
                <a:lnTo>
                  <a:pt x="5478218" y="2513118"/>
                </a:lnTo>
                <a:lnTo>
                  <a:pt x="5490194" y="2512809"/>
                </a:lnTo>
                <a:lnTo>
                  <a:pt x="5498567" y="2520178"/>
                </a:lnTo>
                <a:lnTo>
                  <a:pt x="5505803" y="2520795"/>
                </a:lnTo>
                <a:lnTo>
                  <a:pt x="5510558" y="2517419"/>
                </a:lnTo>
                <a:lnTo>
                  <a:pt x="5518627" y="2507899"/>
                </a:lnTo>
                <a:lnTo>
                  <a:pt x="5527272" y="2496855"/>
                </a:lnTo>
                <a:lnTo>
                  <a:pt x="5535357" y="2492245"/>
                </a:lnTo>
                <a:lnTo>
                  <a:pt x="5551063" y="2489891"/>
                </a:lnTo>
                <a:lnTo>
                  <a:pt x="5565231" y="2482408"/>
                </a:lnTo>
                <a:close/>
                <a:moveTo>
                  <a:pt x="5607753" y="2907735"/>
                </a:moveTo>
                <a:lnTo>
                  <a:pt x="5599572" y="2909383"/>
                </a:lnTo>
                <a:lnTo>
                  <a:pt x="5584491" y="2909119"/>
                </a:lnTo>
                <a:lnTo>
                  <a:pt x="5575878" y="2907276"/>
                </a:lnTo>
                <a:lnTo>
                  <a:pt x="5581113" y="2892618"/>
                </a:lnTo>
                <a:lnTo>
                  <a:pt x="5581305" y="2889692"/>
                </a:lnTo>
                <a:lnTo>
                  <a:pt x="5580681" y="2889260"/>
                </a:lnTo>
                <a:lnTo>
                  <a:pt x="5576326" y="2887303"/>
                </a:lnTo>
                <a:lnTo>
                  <a:pt x="5569762" y="2881327"/>
                </a:lnTo>
                <a:lnTo>
                  <a:pt x="5567505" y="2872459"/>
                </a:lnTo>
                <a:lnTo>
                  <a:pt x="5570066" y="2864288"/>
                </a:lnTo>
                <a:lnTo>
                  <a:pt x="5574853" y="2860850"/>
                </a:lnTo>
                <a:lnTo>
                  <a:pt x="5577911" y="2861414"/>
                </a:lnTo>
                <a:lnTo>
                  <a:pt x="5587133" y="2873922"/>
                </a:lnTo>
                <a:lnTo>
                  <a:pt x="5595314" y="2877572"/>
                </a:lnTo>
                <a:lnTo>
                  <a:pt x="5611452" y="2879652"/>
                </a:lnTo>
                <a:lnTo>
                  <a:pt x="5603351" y="2891983"/>
                </a:lnTo>
                <a:lnTo>
                  <a:pt x="5609306" y="2905170"/>
                </a:lnTo>
                <a:lnTo>
                  <a:pt x="5607753" y="2907735"/>
                </a:lnTo>
                <a:close/>
                <a:moveTo>
                  <a:pt x="5701779" y="2897325"/>
                </a:moveTo>
                <a:lnTo>
                  <a:pt x="5697392" y="2905108"/>
                </a:lnTo>
                <a:lnTo>
                  <a:pt x="5689675" y="2903248"/>
                </a:lnTo>
                <a:lnTo>
                  <a:pt x="5683624" y="2898074"/>
                </a:lnTo>
                <a:lnTo>
                  <a:pt x="5685641" y="2894002"/>
                </a:lnTo>
                <a:lnTo>
                  <a:pt x="5694702" y="2891781"/>
                </a:lnTo>
                <a:lnTo>
                  <a:pt x="5699425" y="2889559"/>
                </a:lnTo>
                <a:lnTo>
                  <a:pt x="5703460" y="2889189"/>
                </a:lnTo>
                <a:lnTo>
                  <a:pt x="5701779" y="2897325"/>
                </a:lnTo>
                <a:close/>
              </a:path>
            </a:pathLst>
          </a:custGeom>
          <a:solidFill>
            <a:srgbClr val="218466"/>
          </a:solidFill>
          <a:ln w="11430">
            <a:solidFill>
              <a:srgbClr val="FAFBF7"/>
            </a:solidFill>
          </a:ln>
        </p:spPr>
      </p:sp>
      <p:sp>
        <p:nvSpPr>
          <p:cNvPr id="4" name="Country Ukraine">
            <a:extLst>
              <a:ext uri="{FF2B5EF4-FFF2-40B4-BE49-F238E27FC236}">
                <a16:creationId xmlns:a16="http://schemas.microsoft.com/office/drawing/2014/main" id="{596C7DA0-E933-44F5-90F5-8046E31A4109}"/>
              </a:ext>
            </a:extLst>
          </p:cNvPr>
          <p:cNvSpPr>
            <a:spLocks noGrp="1"/>
          </p:cNvSpPr>
          <p:nvPr/>
        </p:nvSpPr>
        <p:spPr>
          <a:xfrm>
            <a:off x="428625" y="2238375"/>
            <a:ext cx="8524875" cy="3790950"/>
          </a:xfrm>
          <a:custGeom>
            <a:avLst/>
            <a:gdLst/>
            <a:ahLst/>
            <a:cxnLst/>
            <a:rect l="0" t="0" r="0" b="0"/>
            <a:pathLst>
              <a:path w="8524875" h="3790950">
                <a:moveTo>
                  <a:pt x="199081" y="1608183"/>
                </a:moveTo>
                <a:lnTo>
                  <a:pt x="193174" y="1610211"/>
                </a:lnTo>
                <a:lnTo>
                  <a:pt x="135859" y="1607390"/>
                </a:lnTo>
                <a:lnTo>
                  <a:pt x="124782" y="1608300"/>
                </a:lnTo>
                <a:lnTo>
                  <a:pt x="89078" y="1611233"/>
                </a:lnTo>
                <a:lnTo>
                  <a:pt x="55714" y="1639695"/>
                </a:lnTo>
                <a:lnTo>
                  <a:pt x="35830" y="1639616"/>
                </a:lnTo>
                <a:lnTo>
                  <a:pt x="7797" y="1647038"/>
                </a:lnTo>
                <a:lnTo>
                  <a:pt x="0" y="1650833"/>
                </a:lnTo>
                <a:lnTo>
                  <a:pt x="0" y="1021658"/>
                </a:lnTo>
                <a:lnTo>
                  <a:pt x="21517" y="1019673"/>
                </a:lnTo>
                <a:lnTo>
                  <a:pt x="28049" y="1017980"/>
                </a:lnTo>
                <a:lnTo>
                  <a:pt x="41785" y="1011828"/>
                </a:lnTo>
                <a:lnTo>
                  <a:pt x="56258" y="1007738"/>
                </a:lnTo>
                <a:lnTo>
                  <a:pt x="69322" y="1008849"/>
                </a:lnTo>
                <a:lnTo>
                  <a:pt x="82194" y="1021621"/>
                </a:lnTo>
                <a:lnTo>
                  <a:pt x="95466" y="1030444"/>
                </a:lnTo>
                <a:lnTo>
                  <a:pt x="99196" y="1044327"/>
                </a:lnTo>
                <a:lnTo>
                  <a:pt x="115446" y="1063437"/>
                </a:lnTo>
                <a:lnTo>
                  <a:pt x="155791" y="1089590"/>
                </a:lnTo>
                <a:lnTo>
                  <a:pt x="171625" y="1097567"/>
                </a:lnTo>
                <a:lnTo>
                  <a:pt x="182383" y="1096156"/>
                </a:lnTo>
                <a:lnTo>
                  <a:pt x="188003" y="1094067"/>
                </a:lnTo>
                <a:lnTo>
                  <a:pt x="190612" y="1091335"/>
                </a:lnTo>
                <a:lnTo>
                  <a:pt x="193046" y="1078545"/>
                </a:lnTo>
                <a:lnTo>
                  <a:pt x="198153" y="1073838"/>
                </a:lnTo>
                <a:lnTo>
                  <a:pt x="206334" y="1073679"/>
                </a:lnTo>
                <a:lnTo>
                  <a:pt x="237905" y="1089616"/>
                </a:lnTo>
                <a:lnTo>
                  <a:pt x="254427" y="1091326"/>
                </a:lnTo>
                <a:lnTo>
                  <a:pt x="270133" y="1091635"/>
                </a:lnTo>
                <a:lnTo>
                  <a:pt x="291265" y="1104010"/>
                </a:lnTo>
                <a:lnTo>
                  <a:pt x="314496" y="1114773"/>
                </a:lnTo>
                <a:lnTo>
                  <a:pt x="332427" y="1115910"/>
                </a:lnTo>
                <a:lnTo>
                  <a:pt x="346723" y="1111696"/>
                </a:lnTo>
                <a:lnTo>
                  <a:pt x="356537" y="1109131"/>
                </a:lnTo>
                <a:lnTo>
                  <a:pt x="362605" y="1113239"/>
                </a:lnTo>
                <a:lnTo>
                  <a:pt x="368208" y="1122494"/>
                </a:lnTo>
                <a:lnTo>
                  <a:pt x="377542" y="1129696"/>
                </a:lnTo>
                <a:lnTo>
                  <a:pt x="388285" y="1131749"/>
                </a:lnTo>
                <a:lnTo>
                  <a:pt x="403750" y="1132226"/>
                </a:lnTo>
                <a:lnTo>
                  <a:pt x="430598" y="1146188"/>
                </a:lnTo>
                <a:lnTo>
                  <a:pt x="455846" y="1160388"/>
                </a:lnTo>
                <a:lnTo>
                  <a:pt x="471631" y="1161172"/>
                </a:lnTo>
                <a:lnTo>
                  <a:pt x="485016" y="1157003"/>
                </a:lnTo>
                <a:lnTo>
                  <a:pt x="496847" y="1155928"/>
                </a:lnTo>
                <a:lnTo>
                  <a:pt x="505044" y="1159515"/>
                </a:lnTo>
                <a:lnTo>
                  <a:pt x="507381" y="1165685"/>
                </a:lnTo>
                <a:lnTo>
                  <a:pt x="501298" y="1173918"/>
                </a:lnTo>
                <a:lnTo>
                  <a:pt x="501298" y="1185747"/>
                </a:lnTo>
                <a:lnTo>
                  <a:pt x="512504" y="1197065"/>
                </a:lnTo>
                <a:lnTo>
                  <a:pt x="512856" y="1208189"/>
                </a:lnTo>
                <a:lnTo>
                  <a:pt x="509655" y="1218238"/>
                </a:lnTo>
                <a:lnTo>
                  <a:pt x="503299" y="1227493"/>
                </a:lnTo>
                <a:lnTo>
                  <a:pt x="487945" y="1240212"/>
                </a:lnTo>
                <a:lnTo>
                  <a:pt x="473745" y="1252085"/>
                </a:lnTo>
                <a:lnTo>
                  <a:pt x="452388" y="1257048"/>
                </a:lnTo>
                <a:lnTo>
                  <a:pt x="440428" y="1262222"/>
                </a:lnTo>
                <a:lnTo>
                  <a:pt x="443566" y="1270948"/>
                </a:lnTo>
                <a:lnTo>
                  <a:pt x="451379" y="1279093"/>
                </a:lnTo>
                <a:lnTo>
                  <a:pt x="469486" y="1285677"/>
                </a:lnTo>
                <a:lnTo>
                  <a:pt x="490043" y="1290473"/>
                </a:lnTo>
                <a:lnTo>
                  <a:pt x="492412" y="1295770"/>
                </a:lnTo>
                <a:lnTo>
                  <a:pt x="489274" y="1298423"/>
                </a:lnTo>
                <a:lnTo>
                  <a:pt x="476098" y="1300883"/>
                </a:lnTo>
                <a:lnTo>
                  <a:pt x="457863" y="1298362"/>
                </a:lnTo>
                <a:lnTo>
                  <a:pt x="451795" y="1302989"/>
                </a:lnTo>
                <a:lnTo>
                  <a:pt x="443390" y="1310702"/>
                </a:lnTo>
                <a:lnTo>
                  <a:pt x="437787" y="1324585"/>
                </a:lnTo>
                <a:lnTo>
                  <a:pt x="433576" y="1337445"/>
                </a:lnTo>
                <a:lnTo>
                  <a:pt x="453364" y="1340936"/>
                </a:lnTo>
                <a:lnTo>
                  <a:pt x="464875" y="1346189"/>
                </a:lnTo>
                <a:lnTo>
                  <a:pt x="468462" y="1356758"/>
                </a:lnTo>
                <a:lnTo>
                  <a:pt x="472576" y="1368516"/>
                </a:lnTo>
                <a:lnTo>
                  <a:pt x="473761" y="1379103"/>
                </a:lnTo>
                <a:lnTo>
                  <a:pt x="467213" y="1384250"/>
                </a:lnTo>
                <a:lnTo>
                  <a:pt x="466812" y="1389513"/>
                </a:lnTo>
                <a:lnTo>
                  <a:pt x="469902" y="1392104"/>
                </a:lnTo>
                <a:lnTo>
                  <a:pt x="478404" y="1393276"/>
                </a:lnTo>
                <a:lnTo>
                  <a:pt x="484919" y="1395630"/>
                </a:lnTo>
                <a:lnTo>
                  <a:pt x="485432" y="1401218"/>
                </a:lnTo>
                <a:lnTo>
                  <a:pt x="472976" y="1413779"/>
                </a:lnTo>
                <a:lnTo>
                  <a:pt x="461321" y="1437798"/>
                </a:lnTo>
                <a:lnTo>
                  <a:pt x="455061" y="1450588"/>
                </a:lnTo>
                <a:lnTo>
                  <a:pt x="455542" y="1464471"/>
                </a:lnTo>
                <a:lnTo>
                  <a:pt x="448529" y="1472184"/>
                </a:lnTo>
                <a:lnTo>
                  <a:pt x="435834" y="1472836"/>
                </a:lnTo>
                <a:lnTo>
                  <a:pt x="391983" y="1474185"/>
                </a:lnTo>
                <a:lnTo>
                  <a:pt x="353864" y="1473524"/>
                </a:lnTo>
                <a:lnTo>
                  <a:pt x="337358" y="1471523"/>
                </a:lnTo>
                <a:lnTo>
                  <a:pt x="311534" y="1470324"/>
                </a:lnTo>
                <a:lnTo>
                  <a:pt x="298742" y="1473594"/>
                </a:lnTo>
                <a:lnTo>
                  <a:pt x="281804" y="1495781"/>
                </a:lnTo>
                <a:lnTo>
                  <a:pt x="268964" y="1504480"/>
                </a:lnTo>
                <a:lnTo>
                  <a:pt x="247703" y="1512334"/>
                </a:lnTo>
                <a:lnTo>
                  <a:pt x="224409" y="1514582"/>
                </a:lnTo>
                <a:lnTo>
                  <a:pt x="211057" y="1523749"/>
                </a:lnTo>
                <a:lnTo>
                  <a:pt x="206366" y="1538125"/>
                </a:lnTo>
                <a:lnTo>
                  <a:pt x="205998" y="1550871"/>
                </a:lnTo>
                <a:lnTo>
                  <a:pt x="203820" y="1557235"/>
                </a:lnTo>
                <a:lnTo>
                  <a:pt x="198761" y="1562815"/>
                </a:lnTo>
                <a:lnTo>
                  <a:pt x="196952" y="1566781"/>
                </a:lnTo>
                <a:lnTo>
                  <a:pt x="198041" y="1571162"/>
                </a:lnTo>
                <a:lnTo>
                  <a:pt x="203452" y="1572758"/>
                </a:lnTo>
                <a:lnTo>
                  <a:pt x="209968" y="1574750"/>
                </a:lnTo>
                <a:lnTo>
                  <a:pt x="209968" y="1577932"/>
                </a:lnTo>
                <a:lnTo>
                  <a:pt x="207438" y="1581916"/>
                </a:lnTo>
                <a:lnTo>
                  <a:pt x="200202" y="1586288"/>
                </a:lnTo>
                <a:lnTo>
                  <a:pt x="196952" y="1593058"/>
                </a:lnTo>
                <a:lnTo>
                  <a:pt x="197688" y="1600215"/>
                </a:lnTo>
                <a:lnTo>
                  <a:pt x="199081" y="1608183"/>
                </a:lnTo>
                <a:close/>
              </a:path>
            </a:pathLst>
          </a:custGeom>
          <a:solidFill>
            <a:srgbClr val="E2E6DF"/>
          </a:solidFill>
          <a:ln w="11430">
            <a:solidFill>
              <a:srgbClr val="FAFBF7"/>
            </a:solidFill>
          </a:ln>
        </p:spPr>
      </p:sp>
      <p:sp>
        <p:nvSpPr>
          <p:cNvPr id="5" name="Country Turkmenistan">
            <a:extLst>
              <a:ext uri="{FF2B5EF4-FFF2-40B4-BE49-F238E27FC236}">
                <a16:creationId xmlns:a16="http://schemas.microsoft.com/office/drawing/2014/main" id="{D85D85EC-90F9-4F41-AFE4-09489221C9A0}"/>
              </a:ext>
            </a:extLst>
          </p:cNvPr>
          <p:cNvSpPr>
            <a:spLocks noGrp="1"/>
          </p:cNvSpPr>
          <p:nvPr/>
        </p:nvSpPr>
        <p:spPr>
          <a:xfrm>
            <a:off x="428625" y="2238375"/>
            <a:ext cx="8524875" cy="3790950"/>
          </a:xfrm>
          <a:custGeom>
            <a:avLst/>
            <a:gdLst/>
            <a:ahLst/>
            <a:cxnLst/>
            <a:rect l="0" t="0" r="0" b="0"/>
            <a:pathLst>
              <a:path w="8524875" h="3790950">
                <a:moveTo>
                  <a:pt x="2641001" y="3104413"/>
                </a:moveTo>
                <a:lnTo>
                  <a:pt x="2639464" y="3112884"/>
                </a:lnTo>
                <a:lnTo>
                  <a:pt x="2630563" y="3087419"/>
                </a:lnTo>
                <a:lnTo>
                  <a:pt x="2626080" y="3059345"/>
                </a:lnTo>
                <a:lnTo>
                  <a:pt x="2631780" y="3051429"/>
                </a:lnTo>
                <a:lnTo>
                  <a:pt x="2638152" y="3051879"/>
                </a:lnTo>
                <a:lnTo>
                  <a:pt x="2632084" y="3062015"/>
                </a:lnTo>
                <a:lnTo>
                  <a:pt x="2641001" y="3104413"/>
                </a:lnTo>
                <a:close/>
                <a:moveTo>
                  <a:pt x="3111160" y="2649654"/>
                </a:moveTo>
                <a:lnTo>
                  <a:pt x="3154530" y="2651708"/>
                </a:lnTo>
                <a:lnTo>
                  <a:pt x="3193530" y="2653550"/>
                </a:lnTo>
                <a:lnTo>
                  <a:pt x="3241687" y="2655833"/>
                </a:lnTo>
                <a:lnTo>
                  <a:pt x="3255984" y="2657975"/>
                </a:lnTo>
                <a:lnTo>
                  <a:pt x="3273195" y="2659959"/>
                </a:lnTo>
                <a:lnTo>
                  <a:pt x="3281744" y="2660258"/>
                </a:lnTo>
                <a:lnTo>
                  <a:pt x="3289333" y="2652352"/>
                </a:lnTo>
                <a:lnTo>
                  <a:pt x="3294344" y="2648015"/>
                </a:lnTo>
                <a:lnTo>
                  <a:pt x="3298282" y="2644586"/>
                </a:lnTo>
                <a:lnTo>
                  <a:pt x="3297465" y="2640708"/>
                </a:lnTo>
                <a:lnTo>
                  <a:pt x="3291366" y="2637420"/>
                </a:lnTo>
                <a:lnTo>
                  <a:pt x="3281776" y="2626481"/>
                </a:lnTo>
                <a:lnTo>
                  <a:pt x="3276317" y="2586992"/>
                </a:lnTo>
                <a:lnTo>
                  <a:pt x="3272907" y="2553197"/>
                </a:lnTo>
                <a:lnTo>
                  <a:pt x="3284321" y="2542672"/>
                </a:lnTo>
                <a:lnTo>
                  <a:pt x="3297417" y="2535039"/>
                </a:lnTo>
                <a:lnTo>
                  <a:pt x="3316309" y="2512051"/>
                </a:lnTo>
                <a:lnTo>
                  <a:pt x="3326443" y="2504955"/>
                </a:lnTo>
                <a:lnTo>
                  <a:pt x="3341380" y="2499085"/>
                </a:lnTo>
                <a:lnTo>
                  <a:pt x="3391283" y="2497551"/>
                </a:lnTo>
                <a:lnTo>
                  <a:pt x="3412287" y="2493029"/>
                </a:lnTo>
                <a:lnTo>
                  <a:pt x="3419124" y="2485590"/>
                </a:lnTo>
                <a:lnTo>
                  <a:pt x="3430186" y="2466788"/>
                </a:lnTo>
                <a:lnTo>
                  <a:pt x="3433837" y="2451477"/>
                </a:lnTo>
                <a:lnTo>
                  <a:pt x="3440032" y="2444479"/>
                </a:lnTo>
                <a:lnTo>
                  <a:pt x="3447477" y="2439269"/>
                </a:lnTo>
                <a:lnTo>
                  <a:pt x="3455113" y="2439472"/>
                </a:lnTo>
                <a:lnTo>
                  <a:pt x="3469891" y="2443976"/>
                </a:lnTo>
                <a:lnTo>
                  <a:pt x="3481113" y="2446480"/>
                </a:lnTo>
                <a:lnTo>
                  <a:pt x="3489118" y="2449882"/>
                </a:lnTo>
                <a:lnTo>
                  <a:pt x="3496387" y="2455285"/>
                </a:lnTo>
                <a:lnTo>
                  <a:pt x="3503479" y="2464699"/>
                </a:lnTo>
                <a:lnTo>
                  <a:pt x="3504568" y="2470896"/>
                </a:lnTo>
                <a:lnTo>
                  <a:pt x="3507834" y="2474501"/>
                </a:lnTo>
                <a:lnTo>
                  <a:pt x="3513469" y="2474571"/>
                </a:lnTo>
                <a:lnTo>
                  <a:pt x="3517664" y="2474624"/>
                </a:lnTo>
                <a:lnTo>
                  <a:pt x="3520513" y="2473258"/>
                </a:lnTo>
                <a:lnTo>
                  <a:pt x="3522387" y="2470103"/>
                </a:lnTo>
                <a:lnTo>
                  <a:pt x="3520930" y="2465898"/>
                </a:lnTo>
                <a:lnTo>
                  <a:pt x="3511292" y="2453884"/>
                </a:lnTo>
                <a:lnTo>
                  <a:pt x="3490063" y="2432112"/>
                </a:lnTo>
                <a:lnTo>
                  <a:pt x="3476198" y="2423253"/>
                </a:lnTo>
                <a:lnTo>
                  <a:pt x="3469298" y="2418449"/>
                </a:lnTo>
                <a:lnTo>
                  <a:pt x="3467585" y="2413919"/>
                </a:lnTo>
                <a:lnTo>
                  <a:pt x="3476583" y="2407017"/>
                </a:lnTo>
                <a:lnTo>
                  <a:pt x="3485308" y="2403086"/>
                </a:lnTo>
                <a:lnTo>
                  <a:pt x="3500629" y="2406039"/>
                </a:lnTo>
                <a:lnTo>
                  <a:pt x="3520962" y="2407643"/>
                </a:lnTo>
                <a:lnTo>
                  <a:pt x="3530007" y="2404196"/>
                </a:lnTo>
                <a:lnTo>
                  <a:pt x="3539309" y="2386770"/>
                </a:lnTo>
                <a:lnTo>
                  <a:pt x="3562411" y="2405236"/>
                </a:lnTo>
                <a:lnTo>
                  <a:pt x="3586506" y="2425942"/>
                </a:lnTo>
                <a:lnTo>
                  <a:pt x="3595343" y="2429767"/>
                </a:lnTo>
                <a:lnTo>
                  <a:pt x="3612553" y="2431962"/>
                </a:lnTo>
                <a:lnTo>
                  <a:pt x="3626866" y="2432747"/>
                </a:lnTo>
                <a:lnTo>
                  <a:pt x="3632838" y="2434977"/>
                </a:lnTo>
                <a:lnTo>
                  <a:pt x="3639322" y="2440345"/>
                </a:lnTo>
                <a:lnTo>
                  <a:pt x="3652018" y="2463007"/>
                </a:lnTo>
                <a:lnTo>
                  <a:pt x="3664761" y="2468939"/>
                </a:lnTo>
                <a:lnTo>
                  <a:pt x="3680627" y="2473232"/>
                </a:lnTo>
                <a:lnTo>
                  <a:pt x="3731698" y="2472862"/>
                </a:lnTo>
                <a:lnTo>
                  <a:pt x="3747388" y="2474016"/>
                </a:lnTo>
                <a:lnTo>
                  <a:pt x="3760211" y="2484691"/>
                </a:lnTo>
                <a:lnTo>
                  <a:pt x="3768184" y="2489080"/>
                </a:lnTo>
                <a:lnTo>
                  <a:pt x="3771610" y="2492853"/>
                </a:lnTo>
                <a:lnTo>
                  <a:pt x="3770746" y="2497560"/>
                </a:lnTo>
                <a:lnTo>
                  <a:pt x="3767608" y="2503518"/>
                </a:lnTo>
                <a:lnTo>
                  <a:pt x="3767208" y="2515013"/>
                </a:lnTo>
                <a:lnTo>
                  <a:pt x="3766375" y="2523906"/>
                </a:lnTo>
                <a:lnTo>
                  <a:pt x="3762309" y="2528129"/>
                </a:lnTo>
                <a:lnTo>
                  <a:pt x="3761076" y="2532077"/>
                </a:lnTo>
                <a:lnTo>
                  <a:pt x="3764486" y="2535533"/>
                </a:lnTo>
                <a:lnTo>
                  <a:pt x="3788149" y="2544012"/>
                </a:lnTo>
                <a:lnTo>
                  <a:pt x="3796121" y="2553109"/>
                </a:lnTo>
                <a:lnTo>
                  <a:pt x="3802109" y="2557190"/>
                </a:lnTo>
                <a:lnTo>
                  <a:pt x="3803534" y="2562840"/>
                </a:lnTo>
                <a:lnTo>
                  <a:pt x="3799531" y="2566604"/>
                </a:lnTo>
                <a:lnTo>
                  <a:pt x="3788421" y="2564726"/>
                </a:lnTo>
                <a:lnTo>
                  <a:pt x="3783009" y="2570685"/>
                </a:lnTo>
                <a:lnTo>
                  <a:pt x="3783009" y="2581359"/>
                </a:lnTo>
                <a:lnTo>
                  <a:pt x="3790950" y="2591390"/>
                </a:lnTo>
                <a:lnTo>
                  <a:pt x="3793240" y="2600566"/>
                </a:lnTo>
                <a:lnTo>
                  <a:pt x="3788004" y="2609398"/>
                </a:lnTo>
                <a:lnTo>
                  <a:pt x="3781889" y="2621853"/>
                </a:lnTo>
                <a:lnTo>
                  <a:pt x="3781665" y="2630677"/>
                </a:lnTo>
                <a:lnTo>
                  <a:pt x="3785315" y="2635719"/>
                </a:lnTo>
                <a:lnTo>
                  <a:pt x="3803406" y="2644824"/>
                </a:lnTo>
                <a:lnTo>
                  <a:pt x="3845207" y="2667812"/>
                </a:lnTo>
                <a:lnTo>
                  <a:pt x="3854813" y="2668800"/>
                </a:lnTo>
                <a:lnTo>
                  <a:pt x="3894373" y="2663458"/>
                </a:lnTo>
                <a:lnTo>
                  <a:pt x="3912785" y="2662929"/>
                </a:lnTo>
                <a:lnTo>
                  <a:pt x="3923607" y="2666481"/>
                </a:lnTo>
                <a:lnTo>
                  <a:pt x="3954218" y="2669751"/>
                </a:lnTo>
                <a:lnTo>
                  <a:pt x="3963952" y="2673418"/>
                </a:lnTo>
                <a:lnTo>
                  <a:pt x="3974294" y="2673665"/>
                </a:lnTo>
                <a:lnTo>
                  <a:pt x="3988479" y="2672599"/>
                </a:lnTo>
                <a:lnTo>
                  <a:pt x="3998084" y="2662303"/>
                </a:lnTo>
                <a:lnTo>
                  <a:pt x="4002983" y="2659959"/>
                </a:lnTo>
                <a:lnTo>
                  <a:pt x="4007290" y="2658249"/>
                </a:lnTo>
                <a:lnTo>
                  <a:pt x="4016031" y="2657984"/>
                </a:lnTo>
                <a:lnTo>
                  <a:pt x="4040222" y="2664524"/>
                </a:lnTo>
                <a:lnTo>
                  <a:pt x="4065694" y="2678319"/>
                </a:lnTo>
                <a:lnTo>
                  <a:pt x="4082568" y="2690906"/>
                </a:lnTo>
                <a:lnTo>
                  <a:pt x="4090877" y="2702295"/>
                </a:lnTo>
                <a:lnTo>
                  <a:pt x="4101379" y="2726993"/>
                </a:lnTo>
                <a:lnTo>
                  <a:pt x="4114075" y="2764992"/>
                </a:lnTo>
                <a:lnTo>
                  <a:pt x="4129396" y="2790643"/>
                </a:lnTo>
                <a:lnTo>
                  <a:pt x="4147359" y="2803953"/>
                </a:lnTo>
                <a:lnTo>
                  <a:pt x="4159975" y="2828395"/>
                </a:lnTo>
                <a:lnTo>
                  <a:pt x="4170894" y="2881803"/>
                </a:lnTo>
                <a:lnTo>
                  <a:pt x="4177714" y="2892741"/>
                </a:lnTo>
                <a:lnTo>
                  <a:pt x="4184646" y="2898435"/>
                </a:lnTo>
                <a:lnTo>
                  <a:pt x="4205171" y="2913887"/>
                </a:lnTo>
                <a:lnTo>
                  <a:pt x="4247164" y="2939467"/>
                </a:lnTo>
                <a:lnTo>
                  <a:pt x="4271963" y="2954566"/>
                </a:lnTo>
                <a:lnTo>
                  <a:pt x="4310291" y="2978692"/>
                </a:lnTo>
                <a:lnTo>
                  <a:pt x="4345400" y="3000790"/>
                </a:lnTo>
                <a:lnTo>
                  <a:pt x="4380606" y="3034902"/>
                </a:lnTo>
                <a:lnTo>
                  <a:pt x="4387634" y="3039882"/>
                </a:lnTo>
                <a:lnTo>
                  <a:pt x="4418597" y="3058331"/>
                </a:lnTo>
                <a:lnTo>
                  <a:pt x="4453066" y="3077238"/>
                </a:lnTo>
                <a:lnTo>
                  <a:pt x="4477192" y="3072963"/>
                </a:lnTo>
                <a:lnTo>
                  <a:pt x="4513535" y="3102042"/>
                </a:lnTo>
                <a:lnTo>
                  <a:pt x="4528328" y="3112831"/>
                </a:lnTo>
                <a:lnTo>
                  <a:pt x="4534571" y="3116516"/>
                </a:lnTo>
                <a:lnTo>
                  <a:pt x="4560923" y="3127992"/>
                </a:lnTo>
                <a:lnTo>
                  <a:pt x="4602885" y="3152003"/>
                </a:lnTo>
                <a:lnTo>
                  <a:pt x="4655829" y="3186415"/>
                </a:lnTo>
                <a:lnTo>
                  <a:pt x="4690795" y="3206318"/>
                </a:lnTo>
                <a:lnTo>
                  <a:pt x="4700304" y="3208636"/>
                </a:lnTo>
                <a:lnTo>
                  <a:pt x="4709750" y="3208522"/>
                </a:lnTo>
                <a:lnTo>
                  <a:pt x="4719868" y="3204247"/>
                </a:lnTo>
                <a:lnTo>
                  <a:pt x="4730835" y="3200871"/>
                </a:lnTo>
                <a:lnTo>
                  <a:pt x="4749534" y="3205296"/>
                </a:lnTo>
                <a:lnTo>
                  <a:pt x="4769803" y="3213255"/>
                </a:lnTo>
                <a:lnTo>
                  <a:pt x="4782643" y="3219293"/>
                </a:lnTo>
                <a:lnTo>
                  <a:pt x="4797484" y="3228072"/>
                </a:lnTo>
                <a:lnTo>
                  <a:pt x="4809235" y="3236358"/>
                </a:lnTo>
                <a:lnTo>
                  <a:pt x="4818152" y="3240192"/>
                </a:lnTo>
                <a:lnTo>
                  <a:pt x="4848443" y="3247438"/>
                </a:lnTo>
                <a:lnTo>
                  <a:pt x="4853646" y="3251783"/>
                </a:lnTo>
                <a:lnTo>
                  <a:pt x="4856944" y="3256631"/>
                </a:lnTo>
                <a:lnTo>
                  <a:pt x="4857424" y="3261656"/>
                </a:lnTo>
                <a:lnTo>
                  <a:pt x="4840422" y="3288064"/>
                </a:lnTo>
                <a:lnTo>
                  <a:pt x="4838084" y="3321744"/>
                </a:lnTo>
                <a:lnTo>
                  <a:pt x="4837972" y="3347104"/>
                </a:lnTo>
                <a:lnTo>
                  <a:pt x="4839877" y="3366998"/>
                </a:lnTo>
                <a:lnTo>
                  <a:pt x="4831616" y="3367677"/>
                </a:lnTo>
                <a:lnTo>
                  <a:pt x="4811684" y="3363446"/>
                </a:lnTo>
                <a:lnTo>
                  <a:pt x="4772028" y="3355037"/>
                </a:lnTo>
                <a:lnTo>
                  <a:pt x="4737975" y="3338183"/>
                </a:lnTo>
                <a:lnTo>
                  <a:pt x="4715738" y="3327165"/>
                </a:lnTo>
                <a:lnTo>
                  <a:pt x="4712264" y="3328664"/>
                </a:lnTo>
                <a:lnTo>
                  <a:pt x="4702290" y="3336191"/>
                </a:lnTo>
                <a:lnTo>
                  <a:pt x="4695437" y="3345455"/>
                </a:lnTo>
                <a:lnTo>
                  <a:pt x="4689994" y="3363402"/>
                </a:lnTo>
                <a:lnTo>
                  <a:pt x="4681301" y="3384565"/>
                </a:lnTo>
                <a:lnTo>
                  <a:pt x="4640092" y="3385359"/>
                </a:lnTo>
                <a:lnTo>
                  <a:pt x="4605014" y="3386954"/>
                </a:lnTo>
                <a:lnTo>
                  <a:pt x="4582377" y="3394966"/>
                </a:lnTo>
                <a:lnTo>
                  <a:pt x="4560203" y="3406064"/>
                </a:lnTo>
                <a:lnTo>
                  <a:pt x="4554648" y="3419206"/>
                </a:lnTo>
                <a:lnTo>
                  <a:pt x="4549845" y="3436262"/>
                </a:lnTo>
                <a:lnTo>
                  <a:pt x="4536925" y="3475002"/>
                </a:lnTo>
                <a:lnTo>
                  <a:pt x="4525158" y="3510322"/>
                </a:lnTo>
                <a:lnTo>
                  <a:pt x="4519138" y="3533240"/>
                </a:lnTo>
                <a:lnTo>
                  <a:pt x="4510156" y="3548930"/>
                </a:lnTo>
                <a:lnTo>
                  <a:pt x="4485069" y="3569617"/>
                </a:lnTo>
                <a:lnTo>
                  <a:pt x="4456604" y="3583544"/>
                </a:lnTo>
                <a:lnTo>
                  <a:pt x="4441491" y="3590085"/>
                </a:lnTo>
                <a:lnTo>
                  <a:pt x="4434799" y="3598220"/>
                </a:lnTo>
                <a:lnTo>
                  <a:pt x="4433326" y="3605898"/>
                </a:lnTo>
                <a:lnTo>
                  <a:pt x="4427962" y="3608243"/>
                </a:lnTo>
                <a:lnTo>
                  <a:pt x="4416227" y="3606867"/>
                </a:lnTo>
                <a:lnTo>
                  <a:pt x="4403836" y="3608198"/>
                </a:lnTo>
                <a:lnTo>
                  <a:pt x="4376635" y="3616237"/>
                </a:lnTo>
                <a:lnTo>
                  <a:pt x="4347193" y="3626110"/>
                </a:lnTo>
                <a:lnTo>
                  <a:pt x="4311892" y="3635991"/>
                </a:lnTo>
                <a:lnTo>
                  <a:pt x="4291767" y="3635982"/>
                </a:lnTo>
                <a:lnTo>
                  <a:pt x="4283746" y="3638194"/>
                </a:lnTo>
                <a:lnTo>
                  <a:pt x="4280240" y="3643157"/>
                </a:lnTo>
                <a:lnTo>
                  <a:pt x="4283746" y="3652536"/>
                </a:lnTo>
                <a:lnTo>
                  <a:pt x="4287157" y="3659481"/>
                </a:lnTo>
                <a:lnTo>
                  <a:pt x="4290263" y="3668534"/>
                </a:lnTo>
                <a:lnTo>
                  <a:pt x="4282001" y="3675859"/>
                </a:lnTo>
                <a:lnTo>
                  <a:pt x="4276238" y="3688402"/>
                </a:lnTo>
                <a:lnTo>
                  <a:pt x="4271723" y="3710473"/>
                </a:lnTo>
                <a:lnTo>
                  <a:pt x="4259203" y="3717084"/>
                </a:lnTo>
                <a:lnTo>
                  <a:pt x="4239159" y="3727829"/>
                </a:lnTo>
                <a:lnTo>
                  <a:pt x="4216970" y="3741968"/>
                </a:lnTo>
                <a:lnTo>
                  <a:pt x="4211302" y="3744859"/>
                </a:lnTo>
                <a:lnTo>
                  <a:pt x="4198591" y="3748861"/>
                </a:lnTo>
                <a:lnTo>
                  <a:pt x="4185895" y="3747644"/>
                </a:lnTo>
                <a:lnTo>
                  <a:pt x="4174384" y="3745573"/>
                </a:lnTo>
                <a:lnTo>
                  <a:pt x="4161880" y="3749204"/>
                </a:lnTo>
                <a:lnTo>
                  <a:pt x="4148960" y="3760117"/>
                </a:lnTo>
                <a:lnTo>
                  <a:pt x="4142957" y="3756811"/>
                </a:lnTo>
                <a:lnTo>
                  <a:pt x="4139947" y="3745776"/>
                </a:lnTo>
                <a:lnTo>
                  <a:pt x="4133431" y="3738609"/>
                </a:lnTo>
                <a:lnTo>
                  <a:pt x="4113194" y="3722408"/>
                </a:lnTo>
                <a:lnTo>
                  <a:pt x="4095856" y="3710852"/>
                </a:lnTo>
                <a:lnTo>
                  <a:pt x="4088347" y="3710094"/>
                </a:lnTo>
                <a:lnTo>
                  <a:pt x="4072434" y="3713056"/>
                </a:lnTo>
                <a:lnTo>
                  <a:pt x="4052550" y="3715233"/>
                </a:lnTo>
                <a:lnTo>
                  <a:pt x="4036364" y="3712906"/>
                </a:lnTo>
                <a:lnTo>
                  <a:pt x="4023540" y="3708296"/>
                </a:lnTo>
                <a:lnTo>
                  <a:pt x="4003704" y="3692421"/>
                </a:lnTo>
                <a:lnTo>
                  <a:pt x="3996483" y="3683880"/>
                </a:lnTo>
                <a:lnTo>
                  <a:pt x="3991072" y="3677313"/>
                </a:lnTo>
                <a:lnTo>
                  <a:pt x="3977512" y="3679103"/>
                </a:lnTo>
                <a:lnTo>
                  <a:pt x="3973718" y="3671936"/>
                </a:lnTo>
                <a:lnTo>
                  <a:pt x="3973173" y="3663580"/>
                </a:lnTo>
                <a:lnTo>
                  <a:pt x="3976967" y="3653426"/>
                </a:lnTo>
                <a:lnTo>
                  <a:pt x="3975895" y="3634325"/>
                </a:lnTo>
                <a:lnTo>
                  <a:pt x="3968306" y="3620592"/>
                </a:lnTo>
                <a:lnTo>
                  <a:pt x="3959629" y="3614624"/>
                </a:lnTo>
                <a:lnTo>
                  <a:pt x="3960702" y="3610446"/>
                </a:lnTo>
                <a:lnTo>
                  <a:pt x="3964496" y="3600891"/>
                </a:lnTo>
                <a:lnTo>
                  <a:pt x="3969379" y="3592535"/>
                </a:lnTo>
                <a:lnTo>
                  <a:pt x="3969315" y="3576034"/>
                </a:lnTo>
                <a:lnTo>
                  <a:pt x="3963263" y="3558132"/>
                </a:lnTo>
                <a:lnTo>
                  <a:pt x="3960846" y="3532314"/>
                </a:lnTo>
                <a:lnTo>
                  <a:pt x="3962415" y="3507122"/>
                </a:lnTo>
                <a:lnTo>
                  <a:pt x="3954170" y="3494429"/>
                </a:lnTo>
                <a:lnTo>
                  <a:pt x="3886672" y="3494359"/>
                </a:lnTo>
                <a:lnTo>
                  <a:pt x="3826572" y="3495320"/>
                </a:lnTo>
                <a:lnTo>
                  <a:pt x="3823194" y="3492446"/>
                </a:lnTo>
                <a:lnTo>
                  <a:pt x="3799852" y="3460696"/>
                </a:lnTo>
                <a:lnTo>
                  <a:pt x="3780912" y="3436606"/>
                </a:lnTo>
                <a:lnTo>
                  <a:pt x="3762197" y="3422397"/>
                </a:lnTo>
                <a:lnTo>
                  <a:pt x="3719339" y="3404909"/>
                </a:lnTo>
                <a:lnTo>
                  <a:pt x="3698846" y="3397611"/>
                </a:lnTo>
                <a:lnTo>
                  <a:pt x="3681267" y="3384266"/>
                </a:lnTo>
                <a:lnTo>
                  <a:pt x="3666907" y="3369660"/>
                </a:lnTo>
                <a:lnTo>
                  <a:pt x="3663192" y="3349624"/>
                </a:lnTo>
                <a:lnTo>
                  <a:pt x="3660279" y="3343049"/>
                </a:lnTo>
                <a:lnTo>
                  <a:pt x="3656148" y="3337725"/>
                </a:lnTo>
                <a:lnTo>
                  <a:pt x="3651617" y="3335363"/>
                </a:lnTo>
                <a:lnTo>
                  <a:pt x="3646158" y="3335900"/>
                </a:lnTo>
                <a:lnTo>
                  <a:pt x="3596384" y="3312630"/>
                </a:lnTo>
                <a:lnTo>
                  <a:pt x="3576419" y="3306521"/>
                </a:lnTo>
                <a:lnTo>
                  <a:pt x="3557624" y="3311440"/>
                </a:lnTo>
                <a:lnTo>
                  <a:pt x="3549331" y="3312286"/>
                </a:lnTo>
                <a:lnTo>
                  <a:pt x="3532985" y="3305675"/>
                </a:lnTo>
                <a:lnTo>
                  <a:pt x="3514173" y="3314640"/>
                </a:lnTo>
                <a:lnTo>
                  <a:pt x="3506137" y="3315212"/>
                </a:lnTo>
                <a:lnTo>
                  <a:pt x="3494898" y="3313071"/>
                </a:lnTo>
                <a:lnTo>
                  <a:pt x="3485628" y="3309712"/>
                </a:lnTo>
                <a:lnTo>
                  <a:pt x="3460573" y="3288549"/>
                </a:lnTo>
                <a:lnTo>
                  <a:pt x="3439552" y="3279990"/>
                </a:lnTo>
                <a:lnTo>
                  <a:pt x="3424407" y="3274507"/>
                </a:lnTo>
                <a:lnTo>
                  <a:pt x="3395285" y="3266486"/>
                </a:lnTo>
                <a:lnTo>
                  <a:pt x="3364210" y="3262299"/>
                </a:lnTo>
                <a:lnTo>
                  <a:pt x="3348280" y="3258826"/>
                </a:lnTo>
                <a:lnTo>
                  <a:pt x="3336785" y="3254198"/>
                </a:lnTo>
                <a:lnTo>
                  <a:pt x="3333840" y="3251202"/>
                </a:lnTo>
                <a:lnTo>
                  <a:pt x="3334000" y="3243445"/>
                </a:lnTo>
                <a:lnTo>
                  <a:pt x="3333135" y="3233264"/>
                </a:lnTo>
                <a:lnTo>
                  <a:pt x="3329309" y="3225851"/>
                </a:lnTo>
                <a:lnTo>
                  <a:pt x="3321448" y="3216966"/>
                </a:lnTo>
                <a:lnTo>
                  <a:pt x="3310529" y="3210320"/>
                </a:lnTo>
                <a:lnTo>
                  <a:pt x="3291750" y="3211483"/>
                </a:lnTo>
                <a:lnTo>
                  <a:pt x="3263493" y="3210928"/>
                </a:lnTo>
                <a:lnTo>
                  <a:pt x="3241847" y="3204247"/>
                </a:lnTo>
                <a:lnTo>
                  <a:pt x="3224685" y="3203057"/>
                </a:lnTo>
                <a:lnTo>
                  <a:pt x="3204049" y="3204326"/>
                </a:lnTo>
                <a:lnTo>
                  <a:pt x="3187094" y="3204361"/>
                </a:lnTo>
                <a:lnTo>
                  <a:pt x="3175007" y="3209218"/>
                </a:lnTo>
                <a:lnTo>
                  <a:pt x="3167995" y="3214886"/>
                </a:lnTo>
                <a:lnTo>
                  <a:pt x="3163544" y="3232268"/>
                </a:lnTo>
                <a:lnTo>
                  <a:pt x="3159461" y="3234868"/>
                </a:lnTo>
                <a:lnTo>
                  <a:pt x="3152369" y="3236137"/>
                </a:lnTo>
                <a:lnTo>
                  <a:pt x="3142923" y="3235238"/>
                </a:lnTo>
                <a:lnTo>
                  <a:pt x="3123103" y="3235388"/>
                </a:lnTo>
                <a:lnTo>
                  <a:pt x="3088842" y="3232303"/>
                </a:lnTo>
                <a:lnTo>
                  <a:pt x="3045744" y="3231378"/>
                </a:lnTo>
                <a:lnTo>
                  <a:pt x="3013356" y="3240157"/>
                </a:lnTo>
                <a:lnTo>
                  <a:pt x="2987757" y="3252753"/>
                </a:lnTo>
                <a:lnTo>
                  <a:pt x="2963310" y="3266988"/>
                </a:lnTo>
                <a:lnTo>
                  <a:pt x="2934540" y="3289474"/>
                </a:lnTo>
                <a:lnTo>
                  <a:pt x="2926103" y="3299452"/>
                </a:lnTo>
                <a:lnTo>
                  <a:pt x="2909149" y="3339303"/>
                </a:lnTo>
                <a:lnTo>
                  <a:pt x="2901640" y="3345032"/>
                </a:lnTo>
                <a:lnTo>
                  <a:pt x="2891842" y="3349624"/>
                </a:lnTo>
                <a:lnTo>
                  <a:pt x="2881884" y="3350435"/>
                </a:lnTo>
                <a:lnTo>
                  <a:pt x="2862176" y="3356332"/>
                </a:lnTo>
                <a:lnTo>
                  <a:pt x="2836128" y="3366072"/>
                </a:lnTo>
                <a:lnTo>
                  <a:pt x="2818390" y="3369889"/>
                </a:lnTo>
                <a:lnTo>
                  <a:pt x="2772906" y="3367888"/>
                </a:lnTo>
                <a:lnTo>
                  <a:pt x="2770232" y="3355248"/>
                </a:lnTo>
                <a:lnTo>
                  <a:pt x="2762035" y="3309034"/>
                </a:lnTo>
                <a:lnTo>
                  <a:pt x="2758049" y="3262396"/>
                </a:lnTo>
                <a:lnTo>
                  <a:pt x="2758321" y="3240915"/>
                </a:lnTo>
                <a:lnTo>
                  <a:pt x="2763060" y="3197821"/>
                </a:lnTo>
                <a:lnTo>
                  <a:pt x="2762691" y="3176111"/>
                </a:lnTo>
                <a:lnTo>
                  <a:pt x="2760754" y="3156428"/>
                </a:lnTo>
                <a:lnTo>
                  <a:pt x="2762643" y="3137142"/>
                </a:lnTo>
                <a:lnTo>
                  <a:pt x="2766278" y="3115449"/>
                </a:lnTo>
                <a:lnTo>
                  <a:pt x="2768183" y="3093404"/>
                </a:lnTo>
                <a:lnTo>
                  <a:pt x="2765445" y="3078022"/>
                </a:lnTo>
                <a:lnTo>
                  <a:pt x="2756640" y="3065612"/>
                </a:lnTo>
                <a:lnTo>
                  <a:pt x="2741751" y="3050257"/>
                </a:lnTo>
                <a:lnTo>
                  <a:pt x="2739397" y="3041169"/>
                </a:lnTo>
                <a:lnTo>
                  <a:pt x="2738549" y="3031032"/>
                </a:lnTo>
                <a:lnTo>
                  <a:pt x="2724284" y="3029878"/>
                </a:lnTo>
                <a:lnTo>
                  <a:pt x="2711476" y="3019388"/>
                </a:lnTo>
                <a:lnTo>
                  <a:pt x="2700910" y="3013677"/>
                </a:lnTo>
                <a:lnTo>
                  <a:pt x="2678176" y="3007339"/>
                </a:lnTo>
                <a:lnTo>
                  <a:pt x="2666777" y="3007013"/>
                </a:lnTo>
                <a:lnTo>
                  <a:pt x="2656371" y="3011676"/>
                </a:lnTo>
                <a:lnTo>
                  <a:pt x="2648718" y="3021028"/>
                </a:lnTo>
                <a:lnTo>
                  <a:pt x="2643371" y="3006281"/>
                </a:lnTo>
                <a:lnTo>
                  <a:pt x="2643499" y="2990865"/>
                </a:lnTo>
                <a:lnTo>
                  <a:pt x="2661670" y="2959009"/>
                </a:lnTo>
                <a:lnTo>
                  <a:pt x="2673037" y="2968299"/>
                </a:lnTo>
                <a:lnTo>
                  <a:pt x="2686917" y="2972028"/>
                </a:lnTo>
                <a:lnTo>
                  <a:pt x="2704576" y="2972592"/>
                </a:lnTo>
                <a:lnTo>
                  <a:pt x="2721915" y="2970124"/>
                </a:lnTo>
                <a:lnTo>
                  <a:pt x="2718521" y="2959212"/>
                </a:lnTo>
                <a:lnTo>
                  <a:pt x="2710468" y="2953015"/>
                </a:lnTo>
                <a:lnTo>
                  <a:pt x="2700462" y="2948132"/>
                </a:lnTo>
                <a:lnTo>
                  <a:pt x="2696891" y="2933738"/>
                </a:lnTo>
                <a:lnTo>
                  <a:pt x="2698172" y="2918815"/>
                </a:lnTo>
                <a:lnTo>
                  <a:pt x="2702927" y="2904703"/>
                </a:lnTo>
                <a:lnTo>
                  <a:pt x="2697516" y="2899017"/>
                </a:lnTo>
                <a:lnTo>
                  <a:pt x="2689303" y="2895500"/>
                </a:lnTo>
                <a:lnTo>
                  <a:pt x="2670347" y="2895923"/>
                </a:lnTo>
                <a:lnTo>
                  <a:pt x="2645756" y="2892195"/>
                </a:lnTo>
                <a:lnTo>
                  <a:pt x="2620989" y="2890582"/>
                </a:lnTo>
                <a:lnTo>
                  <a:pt x="2615194" y="2907215"/>
                </a:lnTo>
                <a:lnTo>
                  <a:pt x="2628866" y="2929066"/>
                </a:lnTo>
                <a:lnTo>
                  <a:pt x="2617275" y="2918330"/>
                </a:lnTo>
                <a:lnTo>
                  <a:pt x="2606356" y="2904138"/>
                </a:lnTo>
                <a:lnTo>
                  <a:pt x="2591019" y="2878594"/>
                </a:lnTo>
                <a:lnTo>
                  <a:pt x="2581141" y="2848669"/>
                </a:lnTo>
                <a:lnTo>
                  <a:pt x="2579380" y="2816364"/>
                </a:lnTo>
                <a:lnTo>
                  <a:pt x="2587753" y="2789647"/>
                </a:lnTo>
                <a:lnTo>
                  <a:pt x="2598431" y="2764569"/>
                </a:lnTo>
                <a:lnTo>
                  <a:pt x="2604883" y="2732467"/>
                </a:lnTo>
                <a:lnTo>
                  <a:pt x="2613769" y="2700946"/>
                </a:lnTo>
                <a:lnTo>
                  <a:pt x="2622654" y="2715067"/>
                </a:lnTo>
                <a:lnTo>
                  <a:pt x="2632804" y="2727725"/>
                </a:lnTo>
                <a:lnTo>
                  <a:pt x="2646845" y="2739422"/>
                </a:lnTo>
                <a:lnTo>
                  <a:pt x="2654514" y="2742216"/>
                </a:lnTo>
                <a:lnTo>
                  <a:pt x="2677616" y="2747046"/>
                </a:lnTo>
                <a:lnTo>
                  <a:pt x="2692489" y="2745230"/>
                </a:lnTo>
                <a:lnTo>
                  <a:pt x="2708339" y="2738320"/>
                </a:lnTo>
                <a:lnTo>
                  <a:pt x="2723900" y="2740585"/>
                </a:lnTo>
                <a:lnTo>
                  <a:pt x="2736772" y="2753595"/>
                </a:lnTo>
                <a:lnTo>
                  <a:pt x="2748251" y="2768174"/>
                </a:lnTo>
                <a:lnTo>
                  <a:pt x="2765669" y="2771242"/>
                </a:lnTo>
                <a:lnTo>
                  <a:pt x="2801547" y="2760700"/>
                </a:lnTo>
                <a:lnTo>
                  <a:pt x="2818614" y="2758293"/>
                </a:lnTo>
                <a:lnTo>
                  <a:pt x="2833423" y="2763115"/>
                </a:lnTo>
                <a:lnTo>
                  <a:pt x="2841059" y="2764005"/>
                </a:lnTo>
                <a:lnTo>
                  <a:pt x="2848840" y="2763194"/>
                </a:lnTo>
                <a:lnTo>
                  <a:pt x="2842100" y="2750255"/>
                </a:lnTo>
                <a:lnTo>
                  <a:pt x="2839346" y="2737685"/>
                </a:lnTo>
                <a:lnTo>
                  <a:pt x="2848360" y="2731039"/>
                </a:lnTo>
                <a:lnTo>
                  <a:pt x="2876665" y="2738099"/>
                </a:lnTo>
                <a:lnTo>
                  <a:pt x="2894692" y="2733392"/>
                </a:lnTo>
                <a:lnTo>
                  <a:pt x="2899287" y="2730739"/>
                </a:lnTo>
                <a:lnTo>
                  <a:pt x="2903385" y="2727478"/>
                </a:lnTo>
                <a:lnTo>
                  <a:pt x="2905547" y="2716618"/>
                </a:lnTo>
                <a:lnTo>
                  <a:pt x="2904682" y="2705477"/>
                </a:lnTo>
                <a:lnTo>
                  <a:pt x="2902345" y="2694979"/>
                </a:lnTo>
                <a:lnTo>
                  <a:pt x="2897061" y="2685767"/>
                </a:lnTo>
                <a:lnTo>
                  <a:pt x="2884062" y="2672881"/>
                </a:lnTo>
                <a:lnTo>
                  <a:pt x="2833631" y="2642162"/>
                </a:lnTo>
                <a:lnTo>
                  <a:pt x="2816661" y="2629910"/>
                </a:lnTo>
                <a:lnTo>
                  <a:pt x="2802524" y="2614061"/>
                </a:lnTo>
                <a:lnTo>
                  <a:pt x="2793510" y="2591681"/>
                </a:lnTo>
                <a:lnTo>
                  <a:pt x="2786194" y="2568358"/>
                </a:lnTo>
                <a:lnTo>
                  <a:pt x="2779406" y="2551046"/>
                </a:lnTo>
                <a:lnTo>
                  <a:pt x="2761811" y="2510843"/>
                </a:lnTo>
                <a:lnTo>
                  <a:pt x="2754959" y="2506066"/>
                </a:lnTo>
                <a:lnTo>
                  <a:pt x="2746378" y="2503941"/>
                </a:lnTo>
                <a:lnTo>
                  <a:pt x="2725485" y="2502681"/>
                </a:lnTo>
                <a:lnTo>
                  <a:pt x="2704336" y="2505607"/>
                </a:lnTo>
                <a:lnTo>
                  <a:pt x="2669755" y="2512527"/>
                </a:lnTo>
                <a:lnTo>
                  <a:pt x="2649951" y="2510367"/>
                </a:lnTo>
                <a:lnTo>
                  <a:pt x="2640793" y="2514651"/>
                </a:lnTo>
                <a:lnTo>
                  <a:pt x="2618124" y="2531593"/>
                </a:lnTo>
                <a:lnTo>
                  <a:pt x="2607509" y="2546119"/>
                </a:lnTo>
                <a:lnTo>
                  <a:pt x="2592684" y="2579323"/>
                </a:lnTo>
                <a:lnTo>
                  <a:pt x="2603939" y="2590024"/>
                </a:lnTo>
                <a:lnTo>
                  <a:pt x="2603731" y="2597040"/>
                </a:lnTo>
                <a:lnTo>
                  <a:pt x="2595198" y="2646102"/>
                </a:lnTo>
                <a:lnTo>
                  <a:pt x="2600385" y="2669901"/>
                </a:lnTo>
                <a:lnTo>
                  <a:pt x="2598512" y="2671664"/>
                </a:lnTo>
                <a:lnTo>
                  <a:pt x="2594445" y="2666146"/>
                </a:lnTo>
                <a:lnTo>
                  <a:pt x="2581605" y="2641853"/>
                </a:lnTo>
                <a:lnTo>
                  <a:pt x="2558999" y="2612246"/>
                </a:lnTo>
                <a:lnTo>
                  <a:pt x="2540060" y="2566948"/>
                </a:lnTo>
                <a:lnTo>
                  <a:pt x="2573344" y="2537340"/>
                </a:lnTo>
                <a:lnTo>
                  <a:pt x="2601810" y="2516361"/>
                </a:lnTo>
                <a:lnTo>
                  <a:pt x="2625088" y="2503704"/>
                </a:lnTo>
                <a:lnTo>
                  <a:pt x="2632196" y="2500627"/>
                </a:lnTo>
                <a:lnTo>
                  <a:pt x="2664040" y="2490138"/>
                </a:lnTo>
                <a:lnTo>
                  <a:pt x="2705136" y="2480680"/>
                </a:lnTo>
                <a:lnTo>
                  <a:pt x="2735395" y="2473708"/>
                </a:lnTo>
                <a:lnTo>
                  <a:pt x="2774907" y="2467767"/>
                </a:lnTo>
                <a:lnTo>
                  <a:pt x="2787827" y="2466665"/>
                </a:lnTo>
                <a:lnTo>
                  <a:pt x="2806814" y="2466788"/>
                </a:lnTo>
                <a:lnTo>
                  <a:pt x="2822216" y="2472386"/>
                </a:lnTo>
                <a:lnTo>
                  <a:pt x="2831550" y="2476758"/>
                </a:lnTo>
                <a:lnTo>
                  <a:pt x="2864498" y="2494774"/>
                </a:lnTo>
                <a:lnTo>
                  <a:pt x="2898118" y="2513179"/>
                </a:lnTo>
                <a:lnTo>
                  <a:pt x="2926952" y="2533585"/>
                </a:lnTo>
                <a:lnTo>
                  <a:pt x="2935133" y="2541906"/>
                </a:lnTo>
                <a:lnTo>
                  <a:pt x="2939712" y="2551848"/>
                </a:lnTo>
                <a:lnTo>
                  <a:pt x="2943106" y="2561597"/>
                </a:lnTo>
                <a:lnTo>
                  <a:pt x="2967616" y="2592519"/>
                </a:lnTo>
                <a:lnTo>
                  <a:pt x="2977527" y="2606684"/>
                </a:lnTo>
                <a:lnTo>
                  <a:pt x="2991839" y="2625124"/>
                </a:lnTo>
                <a:lnTo>
                  <a:pt x="3003334" y="2634097"/>
                </a:lnTo>
                <a:lnTo>
                  <a:pt x="3014589" y="2645194"/>
                </a:lnTo>
                <a:lnTo>
                  <a:pt x="3022130" y="2654335"/>
                </a:lnTo>
                <a:lnTo>
                  <a:pt x="3030759" y="2658672"/>
                </a:lnTo>
                <a:lnTo>
                  <a:pt x="3040301" y="2660391"/>
                </a:lnTo>
                <a:lnTo>
                  <a:pt x="3062170" y="2657490"/>
                </a:lnTo>
                <a:lnTo>
                  <a:pt x="3088474" y="2651717"/>
                </a:lnTo>
                <a:lnTo>
                  <a:pt x="3104196" y="2649311"/>
                </a:lnTo>
                <a:lnTo>
                  <a:pt x="3111160" y="2649654"/>
                </a:lnTo>
                <a:close/>
              </a:path>
            </a:pathLst>
          </a:custGeom>
          <a:solidFill>
            <a:srgbClr val="218466"/>
          </a:solidFill>
          <a:ln w="11430">
            <a:solidFill>
              <a:srgbClr val="FAFBF7"/>
            </a:solidFill>
          </a:ln>
        </p:spPr>
      </p:sp>
      <p:sp>
        <p:nvSpPr>
          <p:cNvPr id="6" name="Country Turkey">
            <a:extLst>
              <a:ext uri="{FF2B5EF4-FFF2-40B4-BE49-F238E27FC236}">
                <a16:creationId xmlns:a16="http://schemas.microsoft.com/office/drawing/2014/main" id="{34664F1A-23FB-4EAE-B531-DC99A92A03FF}"/>
              </a:ext>
            </a:extLst>
          </p:cNvPr>
          <p:cNvSpPr>
            <a:spLocks noGrp="1"/>
          </p:cNvSpPr>
          <p:nvPr/>
        </p:nvSpPr>
        <p:spPr>
          <a:xfrm>
            <a:off x="428625" y="2238375"/>
            <a:ext cx="8524875" cy="3790950"/>
          </a:xfrm>
          <a:custGeom>
            <a:avLst/>
            <a:gdLst/>
            <a:ahLst/>
            <a:cxnLst/>
            <a:rect l="0" t="0" r="0" b="0"/>
            <a:pathLst>
              <a:path w="8524875" h="3790950">
                <a:moveTo>
                  <a:pt x="739379" y="2614405"/>
                </a:moveTo>
                <a:lnTo>
                  <a:pt x="750281" y="2618046"/>
                </a:lnTo>
                <a:lnTo>
                  <a:pt x="770806" y="2622691"/>
                </a:lnTo>
                <a:lnTo>
                  <a:pt x="783534" y="2628297"/>
                </a:lnTo>
                <a:lnTo>
                  <a:pt x="790770" y="2629769"/>
                </a:lnTo>
                <a:lnTo>
                  <a:pt x="807532" y="2618345"/>
                </a:lnTo>
                <a:lnTo>
                  <a:pt x="832443" y="2618627"/>
                </a:lnTo>
                <a:lnTo>
                  <a:pt x="854313" y="2619958"/>
                </a:lnTo>
                <a:lnTo>
                  <a:pt x="865599" y="2622074"/>
                </a:lnTo>
                <a:lnTo>
                  <a:pt x="879432" y="2625864"/>
                </a:lnTo>
                <a:lnTo>
                  <a:pt x="896162" y="2628420"/>
                </a:lnTo>
                <a:lnTo>
                  <a:pt x="902966" y="2622964"/>
                </a:lnTo>
                <a:lnTo>
                  <a:pt x="912716" y="2606860"/>
                </a:lnTo>
                <a:lnTo>
                  <a:pt x="916495" y="2604797"/>
                </a:lnTo>
                <a:lnTo>
                  <a:pt x="919184" y="2603334"/>
                </a:lnTo>
                <a:lnTo>
                  <a:pt x="931576" y="2602082"/>
                </a:lnTo>
                <a:lnTo>
                  <a:pt x="943327" y="2603316"/>
                </a:lnTo>
                <a:lnTo>
                  <a:pt x="948866" y="2606058"/>
                </a:lnTo>
                <a:lnTo>
                  <a:pt x="954406" y="2618936"/>
                </a:lnTo>
                <a:lnTo>
                  <a:pt x="968350" y="2623546"/>
                </a:lnTo>
                <a:lnTo>
                  <a:pt x="993005" y="2644128"/>
                </a:lnTo>
                <a:lnTo>
                  <a:pt x="1008070" y="2652378"/>
                </a:lnTo>
                <a:lnTo>
                  <a:pt x="1011721" y="2655842"/>
                </a:lnTo>
                <a:lnTo>
                  <a:pt x="1006758" y="2660011"/>
                </a:lnTo>
                <a:lnTo>
                  <a:pt x="1008695" y="2665141"/>
                </a:lnTo>
                <a:lnTo>
                  <a:pt x="1017324" y="2671867"/>
                </a:lnTo>
                <a:lnTo>
                  <a:pt x="1029427" y="2674388"/>
                </a:lnTo>
                <a:lnTo>
                  <a:pt x="1042491" y="2673498"/>
                </a:lnTo>
                <a:lnTo>
                  <a:pt x="1049600" y="2675948"/>
                </a:lnTo>
                <a:lnTo>
                  <a:pt x="1054691" y="2679747"/>
                </a:lnTo>
                <a:lnTo>
                  <a:pt x="1056036" y="2685080"/>
                </a:lnTo>
                <a:lnTo>
                  <a:pt x="1055683" y="2688482"/>
                </a:lnTo>
                <a:lnTo>
                  <a:pt x="1058277" y="2696142"/>
                </a:lnTo>
                <a:lnTo>
                  <a:pt x="1068475" y="2706949"/>
                </a:lnTo>
                <a:lnTo>
                  <a:pt x="1080643" y="2713560"/>
                </a:lnTo>
                <a:lnTo>
                  <a:pt x="1087191" y="2720638"/>
                </a:lnTo>
                <a:lnTo>
                  <a:pt x="1097821" y="2744983"/>
                </a:lnTo>
                <a:lnTo>
                  <a:pt x="1102112" y="2758452"/>
                </a:lnTo>
                <a:lnTo>
                  <a:pt x="1100511" y="2771409"/>
                </a:lnTo>
                <a:lnTo>
                  <a:pt x="1093130" y="2784711"/>
                </a:lnTo>
                <a:lnTo>
                  <a:pt x="1076976" y="2801264"/>
                </a:lnTo>
                <a:lnTo>
                  <a:pt x="1080979" y="2808184"/>
                </a:lnTo>
                <a:lnTo>
                  <a:pt x="1084597" y="2817342"/>
                </a:lnTo>
                <a:lnTo>
                  <a:pt x="1083380" y="2823970"/>
                </a:lnTo>
                <a:lnTo>
                  <a:pt x="1094811" y="2845143"/>
                </a:lnTo>
                <a:lnTo>
                  <a:pt x="1100014" y="2858285"/>
                </a:lnTo>
                <a:lnTo>
                  <a:pt x="1095660" y="2861326"/>
                </a:lnTo>
                <a:lnTo>
                  <a:pt x="1092858" y="2865531"/>
                </a:lnTo>
                <a:lnTo>
                  <a:pt x="1113430" y="2875659"/>
                </a:lnTo>
                <a:lnTo>
                  <a:pt x="1138070" y="2884165"/>
                </a:lnTo>
                <a:lnTo>
                  <a:pt x="1148460" y="2885796"/>
                </a:lnTo>
                <a:lnTo>
                  <a:pt x="1176765" y="2881891"/>
                </a:lnTo>
                <a:lnTo>
                  <a:pt x="1195000" y="2881053"/>
                </a:lnTo>
                <a:lnTo>
                  <a:pt x="1213091" y="2889110"/>
                </a:lnTo>
                <a:lnTo>
                  <a:pt x="1239459" y="2908634"/>
                </a:lnTo>
                <a:lnTo>
                  <a:pt x="1267877" y="2934108"/>
                </a:lnTo>
                <a:lnTo>
                  <a:pt x="1273528" y="2941865"/>
                </a:lnTo>
                <a:lnTo>
                  <a:pt x="1276010" y="2945267"/>
                </a:lnTo>
                <a:lnTo>
                  <a:pt x="1281549" y="2951446"/>
                </a:lnTo>
                <a:lnTo>
                  <a:pt x="1275801" y="2951331"/>
                </a:lnTo>
                <a:lnTo>
                  <a:pt x="1266436" y="2945796"/>
                </a:lnTo>
                <a:lnTo>
                  <a:pt x="1243830" y="2930124"/>
                </a:lnTo>
                <a:lnTo>
                  <a:pt x="1232287" y="2936858"/>
                </a:lnTo>
                <a:lnTo>
                  <a:pt x="1222329" y="2948502"/>
                </a:lnTo>
                <a:lnTo>
                  <a:pt x="1211410" y="2992663"/>
                </a:lnTo>
                <a:lnTo>
                  <a:pt x="1202573" y="2997370"/>
                </a:lnTo>
                <a:lnTo>
                  <a:pt x="1186995" y="2997238"/>
                </a:lnTo>
                <a:lnTo>
                  <a:pt x="1167912" y="2995712"/>
                </a:lnTo>
                <a:lnTo>
                  <a:pt x="1154784" y="2997925"/>
                </a:lnTo>
                <a:lnTo>
                  <a:pt x="1151390" y="3000728"/>
                </a:lnTo>
                <a:lnTo>
                  <a:pt x="1153119" y="3005497"/>
                </a:lnTo>
                <a:lnTo>
                  <a:pt x="1157009" y="3012751"/>
                </a:lnTo>
                <a:lnTo>
                  <a:pt x="1159763" y="3021936"/>
                </a:lnTo>
                <a:lnTo>
                  <a:pt x="1160547" y="3029454"/>
                </a:lnTo>
                <a:lnTo>
                  <a:pt x="1167463" y="3036259"/>
                </a:lnTo>
                <a:lnTo>
                  <a:pt x="1176765" y="3042720"/>
                </a:lnTo>
                <a:lnTo>
                  <a:pt x="1177181" y="3049358"/>
                </a:lnTo>
                <a:lnTo>
                  <a:pt x="1175756" y="3058710"/>
                </a:lnTo>
                <a:lnTo>
                  <a:pt x="1173611" y="3065841"/>
                </a:lnTo>
                <a:lnTo>
                  <a:pt x="1171274" y="3069878"/>
                </a:lnTo>
                <a:lnTo>
                  <a:pt x="1175580" y="3080711"/>
                </a:lnTo>
                <a:lnTo>
                  <a:pt x="1185683" y="3093554"/>
                </a:lnTo>
                <a:lnTo>
                  <a:pt x="1192119" y="3098463"/>
                </a:lnTo>
                <a:lnTo>
                  <a:pt x="1189717" y="3122906"/>
                </a:lnTo>
                <a:lnTo>
                  <a:pt x="1193511" y="3133730"/>
                </a:lnTo>
                <a:lnTo>
                  <a:pt x="1196409" y="3148689"/>
                </a:lnTo>
                <a:lnTo>
                  <a:pt x="1195256" y="3173546"/>
                </a:lnTo>
                <a:lnTo>
                  <a:pt x="1196521" y="3179654"/>
                </a:lnTo>
                <a:lnTo>
                  <a:pt x="1199979" y="3181743"/>
                </a:lnTo>
                <a:lnTo>
                  <a:pt x="1209185" y="3182669"/>
                </a:lnTo>
                <a:lnTo>
                  <a:pt x="1218214" y="3184978"/>
                </a:lnTo>
                <a:lnTo>
                  <a:pt x="1221336" y="3189050"/>
                </a:lnTo>
                <a:lnTo>
                  <a:pt x="1221288" y="3192021"/>
                </a:lnTo>
                <a:lnTo>
                  <a:pt x="1210017" y="3203427"/>
                </a:lnTo>
                <a:lnTo>
                  <a:pt x="1208689" y="3211527"/>
                </a:lnTo>
                <a:lnTo>
                  <a:pt x="1204782" y="3222942"/>
                </a:lnTo>
                <a:lnTo>
                  <a:pt x="1201580" y="3229659"/>
                </a:lnTo>
                <a:lnTo>
                  <a:pt x="1191510" y="3242378"/>
                </a:lnTo>
                <a:lnTo>
                  <a:pt x="1185106" y="3255309"/>
                </a:lnTo>
                <a:lnTo>
                  <a:pt x="1182224" y="3265983"/>
                </a:lnTo>
                <a:lnTo>
                  <a:pt x="1184130" y="3271017"/>
                </a:lnTo>
                <a:lnTo>
                  <a:pt x="1202701" y="3272533"/>
                </a:lnTo>
                <a:lnTo>
                  <a:pt x="1212787" y="3280210"/>
                </a:lnTo>
                <a:lnTo>
                  <a:pt x="1239587" y="3295486"/>
                </a:lnTo>
                <a:lnTo>
                  <a:pt x="1244294" y="3301673"/>
                </a:lnTo>
                <a:lnTo>
                  <a:pt x="1236978" y="3311096"/>
                </a:lnTo>
                <a:lnTo>
                  <a:pt x="1237106" y="3315036"/>
                </a:lnTo>
                <a:lnTo>
                  <a:pt x="1240564" y="3320034"/>
                </a:lnTo>
                <a:lnTo>
                  <a:pt x="1242197" y="3328778"/>
                </a:lnTo>
                <a:lnTo>
                  <a:pt x="1241541" y="3338492"/>
                </a:lnTo>
                <a:lnTo>
                  <a:pt x="1241685" y="3351308"/>
                </a:lnTo>
                <a:lnTo>
                  <a:pt x="1246616" y="3353415"/>
                </a:lnTo>
                <a:lnTo>
                  <a:pt x="1264819" y="3365438"/>
                </a:lnTo>
                <a:lnTo>
                  <a:pt x="1277771" y="3377487"/>
                </a:lnTo>
                <a:lnTo>
                  <a:pt x="1278203" y="3381207"/>
                </a:lnTo>
                <a:lnTo>
                  <a:pt x="1271895" y="3390718"/>
                </a:lnTo>
                <a:lnTo>
                  <a:pt x="1273272" y="3401683"/>
                </a:lnTo>
                <a:lnTo>
                  <a:pt x="1273016" y="3404195"/>
                </a:lnTo>
                <a:lnTo>
                  <a:pt x="1267412" y="3400070"/>
                </a:lnTo>
                <a:lnTo>
                  <a:pt x="1257310" y="3398572"/>
                </a:lnTo>
                <a:lnTo>
                  <a:pt x="1246920" y="3398131"/>
                </a:lnTo>
                <a:lnTo>
                  <a:pt x="1240372" y="3401339"/>
                </a:lnTo>
                <a:lnTo>
                  <a:pt x="1228893" y="3409951"/>
                </a:lnTo>
                <a:lnTo>
                  <a:pt x="1213475" y="3419347"/>
                </a:lnTo>
                <a:lnTo>
                  <a:pt x="1200956" y="3427968"/>
                </a:lnTo>
                <a:lnTo>
                  <a:pt x="1193783" y="3433874"/>
                </a:lnTo>
                <a:lnTo>
                  <a:pt x="1187860" y="3432922"/>
                </a:lnTo>
                <a:lnTo>
                  <a:pt x="1183233" y="3427765"/>
                </a:lnTo>
                <a:lnTo>
                  <a:pt x="1180639" y="3420555"/>
                </a:lnTo>
                <a:lnTo>
                  <a:pt x="1181744" y="3393327"/>
                </a:lnTo>
                <a:lnTo>
                  <a:pt x="1179023" y="3384803"/>
                </a:lnTo>
                <a:lnTo>
                  <a:pt x="1173195" y="3378827"/>
                </a:lnTo>
                <a:lnTo>
                  <a:pt x="1166343" y="3375416"/>
                </a:lnTo>
                <a:lnTo>
                  <a:pt x="1158178" y="3373503"/>
                </a:lnTo>
                <a:lnTo>
                  <a:pt x="1149741" y="3373309"/>
                </a:lnTo>
                <a:lnTo>
                  <a:pt x="1137749" y="3381295"/>
                </a:lnTo>
                <a:lnTo>
                  <a:pt x="1120763" y="3389554"/>
                </a:lnTo>
                <a:lnTo>
                  <a:pt x="1094427" y="3388884"/>
                </a:lnTo>
                <a:lnTo>
                  <a:pt x="1076752" y="3387333"/>
                </a:lnTo>
                <a:lnTo>
                  <a:pt x="1068203" y="3385764"/>
                </a:lnTo>
                <a:lnTo>
                  <a:pt x="1033926" y="3373106"/>
                </a:lnTo>
                <a:lnTo>
                  <a:pt x="1026770" y="3372771"/>
                </a:lnTo>
                <a:lnTo>
                  <a:pt x="1013994" y="3367650"/>
                </a:lnTo>
                <a:lnTo>
                  <a:pt x="998801" y="3363587"/>
                </a:lnTo>
                <a:lnTo>
                  <a:pt x="973249" y="3371282"/>
                </a:lnTo>
                <a:lnTo>
                  <a:pt x="962186" y="3369448"/>
                </a:lnTo>
                <a:lnTo>
                  <a:pt x="946689" y="3362776"/>
                </a:lnTo>
                <a:lnTo>
                  <a:pt x="941198" y="3364574"/>
                </a:lnTo>
                <a:lnTo>
                  <a:pt x="923875" y="3384909"/>
                </a:lnTo>
                <a:lnTo>
                  <a:pt x="894433" y="3406672"/>
                </a:lnTo>
                <a:lnTo>
                  <a:pt x="878551" y="3410304"/>
                </a:lnTo>
                <a:lnTo>
                  <a:pt x="870995" y="3388461"/>
                </a:lnTo>
                <a:lnTo>
                  <a:pt x="863726" y="3379982"/>
                </a:lnTo>
                <a:lnTo>
                  <a:pt x="860284" y="3378959"/>
                </a:lnTo>
                <a:lnTo>
                  <a:pt x="852936" y="3376244"/>
                </a:lnTo>
                <a:lnTo>
                  <a:pt x="847220" y="3377805"/>
                </a:lnTo>
                <a:lnTo>
                  <a:pt x="829513" y="3392710"/>
                </a:lnTo>
                <a:lnTo>
                  <a:pt x="801144" y="3401674"/>
                </a:lnTo>
                <a:lnTo>
                  <a:pt x="777658" y="3407139"/>
                </a:lnTo>
                <a:lnTo>
                  <a:pt x="740275" y="3413812"/>
                </a:lnTo>
                <a:lnTo>
                  <a:pt x="711426" y="3417126"/>
                </a:lnTo>
                <a:lnTo>
                  <a:pt x="699146" y="3417391"/>
                </a:lnTo>
                <a:lnTo>
                  <a:pt x="672506" y="3414402"/>
                </a:lnTo>
                <a:lnTo>
                  <a:pt x="649020" y="3410198"/>
                </a:lnTo>
                <a:lnTo>
                  <a:pt x="625533" y="3410383"/>
                </a:lnTo>
                <a:lnTo>
                  <a:pt x="607506" y="3412269"/>
                </a:lnTo>
                <a:lnTo>
                  <a:pt x="565657" y="3428303"/>
                </a:lnTo>
                <a:lnTo>
                  <a:pt x="494509" y="3461305"/>
                </a:lnTo>
                <a:lnTo>
                  <a:pt x="440428" y="3477091"/>
                </a:lnTo>
                <a:lnTo>
                  <a:pt x="410090" y="3483658"/>
                </a:lnTo>
                <a:lnTo>
                  <a:pt x="386347" y="3487387"/>
                </a:lnTo>
                <a:lnTo>
                  <a:pt x="345651" y="3487572"/>
                </a:lnTo>
                <a:lnTo>
                  <a:pt x="312542" y="3485024"/>
                </a:lnTo>
                <a:lnTo>
                  <a:pt x="289617" y="3485306"/>
                </a:lnTo>
                <a:lnTo>
                  <a:pt x="276873" y="3481340"/>
                </a:lnTo>
                <a:lnTo>
                  <a:pt x="258702" y="3467977"/>
                </a:lnTo>
                <a:lnTo>
                  <a:pt x="236688" y="3454773"/>
                </a:lnTo>
                <a:lnTo>
                  <a:pt x="226890" y="3451705"/>
                </a:lnTo>
                <a:lnTo>
                  <a:pt x="214082" y="3449158"/>
                </a:lnTo>
                <a:lnTo>
                  <a:pt x="195367" y="3447677"/>
                </a:lnTo>
                <a:lnTo>
                  <a:pt x="148635" y="3466981"/>
                </a:lnTo>
                <a:lnTo>
                  <a:pt x="134098" y="3472226"/>
                </a:lnTo>
                <a:lnTo>
                  <a:pt x="118088" y="3476175"/>
                </a:lnTo>
                <a:lnTo>
                  <a:pt x="85828" y="3487977"/>
                </a:lnTo>
                <a:lnTo>
                  <a:pt x="71532" y="3494297"/>
                </a:lnTo>
                <a:lnTo>
                  <a:pt x="53617" y="3493707"/>
                </a:lnTo>
                <a:lnTo>
                  <a:pt x="30723" y="3492023"/>
                </a:lnTo>
                <a:lnTo>
                  <a:pt x="10855" y="3492614"/>
                </a:lnTo>
                <a:lnTo>
                  <a:pt x="0" y="3485259"/>
                </a:lnTo>
                <a:lnTo>
                  <a:pt x="0" y="2659879"/>
                </a:lnTo>
                <a:lnTo>
                  <a:pt x="10855" y="2674529"/>
                </a:lnTo>
                <a:lnTo>
                  <a:pt x="70651" y="2687222"/>
                </a:lnTo>
                <a:lnTo>
                  <a:pt x="125516" y="2693577"/>
                </a:lnTo>
                <a:lnTo>
                  <a:pt x="149195" y="2707478"/>
                </a:lnTo>
                <a:lnTo>
                  <a:pt x="226410" y="2721449"/>
                </a:lnTo>
                <a:lnTo>
                  <a:pt x="255244" y="2719280"/>
                </a:lnTo>
                <a:lnTo>
                  <a:pt x="303641" y="2704631"/>
                </a:lnTo>
                <a:lnTo>
                  <a:pt x="397778" y="2688606"/>
                </a:lnTo>
                <a:lnTo>
                  <a:pt x="460328" y="2710977"/>
                </a:lnTo>
                <a:lnTo>
                  <a:pt x="477251" y="2713877"/>
                </a:lnTo>
                <a:lnTo>
                  <a:pt x="491852" y="2711947"/>
                </a:lnTo>
                <a:lnTo>
                  <a:pt x="512873" y="2718108"/>
                </a:lnTo>
                <a:lnTo>
                  <a:pt x="535302" y="2714803"/>
                </a:lnTo>
                <a:lnTo>
                  <a:pt x="604528" y="2688429"/>
                </a:lnTo>
                <a:lnTo>
                  <a:pt x="626174" y="2673480"/>
                </a:lnTo>
                <a:lnTo>
                  <a:pt x="649116" y="2669619"/>
                </a:lnTo>
                <a:lnTo>
                  <a:pt x="669464" y="2660672"/>
                </a:lnTo>
                <a:lnTo>
                  <a:pt x="723689" y="2631347"/>
                </a:lnTo>
                <a:lnTo>
                  <a:pt x="739379" y="2614405"/>
                </a:lnTo>
                <a:close/>
              </a:path>
            </a:pathLst>
          </a:custGeom>
          <a:solidFill>
            <a:srgbClr val="E2E6DF"/>
          </a:solidFill>
          <a:ln w="11430">
            <a:solidFill>
              <a:srgbClr val="FAFBF7"/>
            </a:solidFill>
          </a:ln>
        </p:spPr>
      </p:sp>
      <p:sp>
        <p:nvSpPr>
          <p:cNvPr id="7" name="Country Tajikistan">
            <a:extLst>
              <a:ext uri="{FF2B5EF4-FFF2-40B4-BE49-F238E27FC236}">
                <a16:creationId xmlns:a16="http://schemas.microsoft.com/office/drawing/2014/main" id="{EB6EE863-F063-47F1-B454-EECA48CEB250}"/>
              </a:ext>
            </a:extLst>
          </p:cNvPr>
          <p:cNvSpPr>
            <a:spLocks noGrp="1"/>
          </p:cNvSpPr>
          <p:nvPr/>
        </p:nvSpPr>
        <p:spPr>
          <a:xfrm>
            <a:off x="428625" y="2238375"/>
            <a:ext cx="8524875" cy="3790950"/>
          </a:xfrm>
          <a:custGeom>
            <a:avLst/>
            <a:gdLst/>
            <a:ahLst/>
            <a:cxnLst/>
            <a:rect l="0" t="0" r="0" b="0"/>
            <a:pathLst>
              <a:path w="8524875" h="3790950">
                <a:moveTo>
                  <a:pt x="5042625" y="3398818"/>
                </a:moveTo>
                <a:lnTo>
                  <a:pt x="5049029" y="3385685"/>
                </a:lnTo>
                <a:lnTo>
                  <a:pt x="5051702" y="3341991"/>
                </a:lnTo>
                <a:lnTo>
                  <a:pt x="5059771" y="3326883"/>
                </a:lnTo>
                <a:lnTo>
                  <a:pt x="5083930" y="3299761"/>
                </a:lnTo>
                <a:lnTo>
                  <a:pt x="5096498" y="3279091"/>
                </a:lnTo>
                <a:lnTo>
                  <a:pt x="5110666" y="3262308"/>
                </a:lnTo>
                <a:lnTo>
                  <a:pt x="5120913" y="3256667"/>
                </a:lnTo>
                <a:lnTo>
                  <a:pt x="5130342" y="3243445"/>
                </a:lnTo>
                <a:lnTo>
                  <a:pt x="5138075" y="3228301"/>
                </a:lnTo>
                <a:lnTo>
                  <a:pt x="5140252" y="3218782"/>
                </a:lnTo>
                <a:lnTo>
                  <a:pt x="5139564" y="3211289"/>
                </a:lnTo>
                <a:lnTo>
                  <a:pt x="5136746" y="3206459"/>
                </a:lnTo>
                <a:lnTo>
                  <a:pt x="5123346" y="3196217"/>
                </a:lnTo>
                <a:lnTo>
                  <a:pt x="5105767" y="3180227"/>
                </a:lnTo>
                <a:lnTo>
                  <a:pt x="5096434" y="3163902"/>
                </a:lnTo>
                <a:lnTo>
                  <a:pt x="5091311" y="3143074"/>
                </a:lnTo>
                <a:lnTo>
                  <a:pt x="5089982" y="3128565"/>
                </a:lnTo>
                <a:lnTo>
                  <a:pt x="5106488" y="3088609"/>
                </a:lnTo>
                <a:lnTo>
                  <a:pt x="5103862" y="3081927"/>
                </a:lnTo>
                <a:lnTo>
                  <a:pt x="5099107" y="3075722"/>
                </a:lnTo>
                <a:lnTo>
                  <a:pt x="5089405" y="3071826"/>
                </a:lnTo>
                <a:lnTo>
                  <a:pt x="5075509" y="3070142"/>
                </a:lnTo>
                <a:lnTo>
                  <a:pt x="5061757" y="3071932"/>
                </a:lnTo>
                <a:lnTo>
                  <a:pt x="5044194" y="3072073"/>
                </a:lnTo>
                <a:lnTo>
                  <a:pt x="5032043" y="3069834"/>
                </a:lnTo>
                <a:lnTo>
                  <a:pt x="5029113" y="3067331"/>
                </a:lnTo>
                <a:lnTo>
                  <a:pt x="5027592" y="3049155"/>
                </a:lnTo>
                <a:lnTo>
                  <a:pt x="5024486" y="3045206"/>
                </a:lnTo>
                <a:lnTo>
                  <a:pt x="5019267" y="3041733"/>
                </a:lnTo>
                <a:lnTo>
                  <a:pt x="4983837" y="3033359"/>
                </a:lnTo>
                <a:lnTo>
                  <a:pt x="4976825" y="3029745"/>
                </a:lnTo>
                <a:lnTo>
                  <a:pt x="4975512" y="3025162"/>
                </a:lnTo>
                <a:lnTo>
                  <a:pt x="4988064" y="2984818"/>
                </a:lnTo>
                <a:lnTo>
                  <a:pt x="4993539" y="2981777"/>
                </a:lnTo>
                <a:lnTo>
                  <a:pt x="4998806" y="2975219"/>
                </a:lnTo>
                <a:lnTo>
                  <a:pt x="5007131" y="2968202"/>
                </a:lnTo>
                <a:lnTo>
                  <a:pt x="5036077" y="2956691"/>
                </a:lnTo>
                <a:lnTo>
                  <a:pt x="5067152" y="2961671"/>
                </a:lnTo>
                <a:lnTo>
                  <a:pt x="5094785" y="2967021"/>
                </a:lnTo>
                <a:lnTo>
                  <a:pt x="5122290" y="2969886"/>
                </a:lnTo>
                <a:lnTo>
                  <a:pt x="5131815" y="2971799"/>
                </a:lnTo>
                <a:lnTo>
                  <a:pt x="5147553" y="2973394"/>
                </a:lnTo>
                <a:lnTo>
                  <a:pt x="5158087" y="2971975"/>
                </a:lnTo>
                <a:lnTo>
                  <a:pt x="5165244" y="2967268"/>
                </a:lnTo>
                <a:lnTo>
                  <a:pt x="5178228" y="2954240"/>
                </a:lnTo>
                <a:lnTo>
                  <a:pt x="5182198" y="2934690"/>
                </a:lnTo>
                <a:lnTo>
                  <a:pt x="5186889" y="2917431"/>
                </a:lnTo>
                <a:lnTo>
                  <a:pt x="5194750" y="2916091"/>
                </a:lnTo>
                <a:lnTo>
                  <a:pt x="5202674" y="2917907"/>
                </a:lnTo>
                <a:lnTo>
                  <a:pt x="5206437" y="2914416"/>
                </a:lnTo>
                <a:lnTo>
                  <a:pt x="5208038" y="2909674"/>
                </a:lnTo>
                <a:lnTo>
                  <a:pt x="5209655" y="2905637"/>
                </a:lnTo>
                <a:lnTo>
                  <a:pt x="5212905" y="2904747"/>
                </a:lnTo>
                <a:lnTo>
                  <a:pt x="5218604" y="2909224"/>
                </a:lnTo>
                <a:lnTo>
                  <a:pt x="5221854" y="2908026"/>
                </a:lnTo>
                <a:lnTo>
                  <a:pt x="5224560" y="2905046"/>
                </a:lnTo>
                <a:lnTo>
                  <a:pt x="5223759" y="2901459"/>
                </a:lnTo>
                <a:lnTo>
                  <a:pt x="5217291" y="2895421"/>
                </a:lnTo>
                <a:lnTo>
                  <a:pt x="5211560" y="2885937"/>
                </a:lnTo>
                <a:lnTo>
                  <a:pt x="5212104" y="2882658"/>
                </a:lnTo>
                <a:lnTo>
                  <a:pt x="5214057" y="2879255"/>
                </a:lnTo>
                <a:lnTo>
                  <a:pt x="5231076" y="2876029"/>
                </a:lnTo>
                <a:lnTo>
                  <a:pt x="5238808" y="2875465"/>
                </a:lnTo>
                <a:lnTo>
                  <a:pt x="5241498" y="2872107"/>
                </a:lnTo>
                <a:lnTo>
                  <a:pt x="5240506" y="2866756"/>
                </a:lnTo>
                <a:lnTo>
                  <a:pt x="5234086" y="2863733"/>
                </a:lnTo>
                <a:lnTo>
                  <a:pt x="5210759" y="2865399"/>
                </a:lnTo>
                <a:lnTo>
                  <a:pt x="5187017" y="2865020"/>
                </a:lnTo>
                <a:lnTo>
                  <a:pt x="5184183" y="2861758"/>
                </a:lnTo>
                <a:lnTo>
                  <a:pt x="5185528" y="2858180"/>
                </a:lnTo>
                <a:lnTo>
                  <a:pt x="5189114" y="2855368"/>
                </a:lnTo>
                <a:lnTo>
                  <a:pt x="5238168" y="2848158"/>
                </a:lnTo>
                <a:lnTo>
                  <a:pt x="5264168" y="2850661"/>
                </a:lnTo>
                <a:lnTo>
                  <a:pt x="5283508" y="2854477"/>
                </a:lnTo>
                <a:lnTo>
                  <a:pt x="5291144" y="2852582"/>
                </a:lnTo>
                <a:lnTo>
                  <a:pt x="5282067" y="2836328"/>
                </a:lnTo>
                <a:lnTo>
                  <a:pt x="5294346" y="2834803"/>
                </a:lnTo>
                <a:lnTo>
                  <a:pt x="5295947" y="2829241"/>
                </a:lnTo>
                <a:lnTo>
                  <a:pt x="5279890" y="2786068"/>
                </a:lnTo>
                <a:lnTo>
                  <a:pt x="5288695" y="2782260"/>
                </a:lnTo>
                <a:lnTo>
                  <a:pt x="5297548" y="2773754"/>
                </a:lnTo>
                <a:lnTo>
                  <a:pt x="5296796" y="2757659"/>
                </a:lnTo>
                <a:lnTo>
                  <a:pt x="5304641" y="2749814"/>
                </a:lnTo>
                <a:lnTo>
                  <a:pt x="5313926" y="2744437"/>
                </a:lnTo>
                <a:lnTo>
                  <a:pt x="5327759" y="2749867"/>
                </a:lnTo>
                <a:lnTo>
                  <a:pt x="5349100" y="2765759"/>
                </a:lnTo>
                <a:lnTo>
                  <a:pt x="5356048" y="2768844"/>
                </a:lnTo>
                <a:lnTo>
                  <a:pt x="5362948" y="2769744"/>
                </a:lnTo>
                <a:lnTo>
                  <a:pt x="5372842" y="2764816"/>
                </a:lnTo>
                <a:lnTo>
                  <a:pt x="5410945" y="2749082"/>
                </a:lnTo>
                <a:lnTo>
                  <a:pt x="5432366" y="2740241"/>
                </a:lnTo>
                <a:lnTo>
                  <a:pt x="5457902" y="2727372"/>
                </a:lnTo>
                <a:lnTo>
                  <a:pt x="5462305" y="2722401"/>
                </a:lnTo>
                <a:lnTo>
                  <a:pt x="5471110" y="2702832"/>
                </a:lnTo>
                <a:lnTo>
                  <a:pt x="5475913" y="2701484"/>
                </a:lnTo>
                <a:lnTo>
                  <a:pt x="5482397" y="2703590"/>
                </a:lnTo>
                <a:lnTo>
                  <a:pt x="5504811" y="2723802"/>
                </a:lnTo>
                <a:lnTo>
                  <a:pt x="5517778" y="2736768"/>
                </a:lnTo>
                <a:lnTo>
                  <a:pt x="5517778" y="2741202"/>
                </a:lnTo>
                <a:lnTo>
                  <a:pt x="5514080" y="2744543"/>
                </a:lnTo>
                <a:lnTo>
                  <a:pt x="5514801" y="2747795"/>
                </a:lnTo>
                <a:lnTo>
                  <a:pt x="5533132" y="2754829"/>
                </a:lnTo>
                <a:lnTo>
                  <a:pt x="5533148" y="2758047"/>
                </a:lnTo>
                <a:lnTo>
                  <a:pt x="5528969" y="2764181"/>
                </a:lnTo>
                <a:lnTo>
                  <a:pt x="5526744" y="2767557"/>
                </a:lnTo>
                <a:lnTo>
                  <a:pt x="5524503" y="2768985"/>
                </a:lnTo>
                <a:lnTo>
                  <a:pt x="5499992" y="2786747"/>
                </a:lnTo>
                <a:lnTo>
                  <a:pt x="5472743" y="2806474"/>
                </a:lnTo>
                <a:lnTo>
                  <a:pt x="5471846" y="2809047"/>
                </a:lnTo>
                <a:lnTo>
                  <a:pt x="5470630" y="2813966"/>
                </a:lnTo>
                <a:lnTo>
                  <a:pt x="5470934" y="2818999"/>
                </a:lnTo>
                <a:lnTo>
                  <a:pt x="5475305" y="2823107"/>
                </a:lnTo>
                <a:lnTo>
                  <a:pt x="5487056" y="2825998"/>
                </a:lnTo>
                <a:lnTo>
                  <a:pt x="5497494" y="2829761"/>
                </a:lnTo>
                <a:lnTo>
                  <a:pt x="5502777" y="2840119"/>
                </a:lnTo>
                <a:lnTo>
                  <a:pt x="5508829" y="2849682"/>
                </a:lnTo>
                <a:lnTo>
                  <a:pt x="5517090" y="2852027"/>
                </a:lnTo>
                <a:lnTo>
                  <a:pt x="5557467" y="2845998"/>
                </a:lnTo>
                <a:lnTo>
                  <a:pt x="5567073" y="2845222"/>
                </a:lnTo>
                <a:lnTo>
                  <a:pt x="5567553" y="2848510"/>
                </a:lnTo>
                <a:lnTo>
                  <a:pt x="5565167" y="2854477"/>
                </a:lnTo>
                <a:lnTo>
                  <a:pt x="5531099" y="2864667"/>
                </a:lnTo>
                <a:lnTo>
                  <a:pt x="5515649" y="2873279"/>
                </a:lnTo>
                <a:lnTo>
                  <a:pt x="5512335" y="2888528"/>
                </a:lnTo>
                <a:lnTo>
                  <a:pt x="5508253" y="2892944"/>
                </a:lnTo>
                <a:lnTo>
                  <a:pt x="5501304" y="2896558"/>
                </a:lnTo>
                <a:lnTo>
                  <a:pt x="5494468" y="2897387"/>
                </a:lnTo>
                <a:lnTo>
                  <a:pt x="5484014" y="2879458"/>
                </a:lnTo>
                <a:lnTo>
                  <a:pt x="5472135" y="2875729"/>
                </a:lnTo>
                <a:lnTo>
                  <a:pt x="5455004" y="2869418"/>
                </a:lnTo>
                <a:lnTo>
                  <a:pt x="5421736" y="2857157"/>
                </a:lnTo>
                <a:lnTo>
                  <a:pt x="5404574" y="2851833"/>
                </a:lnTo>
                <a:lnTo>
                  <a:pt x="5371529" y="2859819"/>
                </a:lnTo>
                <a:lnTo>
                  <a:pt x="5333010" y="2870776"/>
                </a:lnTo>
                <a:lnTo>
                  <a:pt x="5327006" y="2877448"/>
                </a:lnTo>
                <a:lnTo>
                  <a:pt x="5322924" y="2884597"/>
                </a:lnTo>
                <a:lnTo>
                  <a:pt x="5323292" y="2890035"/>
                </a:lnTo>
                <a:lnTo>
                  <a:pt x="5326062" y="2897290"/>
                </a:lnTo>
                <a:lnTo>
                  <a:pt x="5324157" y="2902834"/>
                </a:lnTo>
                <a:lnTo>
                  <a:pt x="5316888" y="2904632"/>
                </a:lnTo>
                <a:lnTo>
                  <a:pt x="5305985" y="2897898"/>
                </a:lnTo>
                <a:lnTo>
                  <a:pt x="5296444" y="2894019"/>
                </a:lnTo>
                <a:lnTo>
                  <a:pt x="5291785" y="2903187"/>
                </a:lnTo>
                <a:lnTo>
                  <a:pt x="5286197" y="2919555"/>
                </a:lnTo>
                <a:lnTo>
                  <a:pt x="5283636" y="2931472"/>
                </a:lnTo>
                <a:lnTo>
                  <a:pt x="5292025" y="2948661"/>
                </a:lnTo>
                <a:lnTo>
                  <a:pt x="5294875" y="2974126"/>
                </a:lnTo>
                <a:lnTo>
                  <a:pt x="5310260" y="2972742"/>
                </a:lnTo>
                <a:lnTo>
                  <a:pt x="5322027" y="2972812"/>
                </a:lnTo>
                <a:lnTo>
                  <a:pt x="5344249" y="2965285"/>
                </a:lnTo>
                <a:lnTo>
                  <a:pt x="5355424" y="2965082"/>
                </a:lnTo>
                <a:lnTo>
                  <a:pt x="5372650" y="2968361"/>
                </a:lnTo>
                <a:lnTo>
                  <a:pt x="5402796" y="2969022"/>
                </a:lnTo>
                <a:lnTo>
                  <a:pt x="5426683" y="2967665"/>
                </a:lnTo>
                <a:lnTo>
                  <a:pt x="5432446" y="2968211"/>
                </a:lnTo>
                <a:lnTo>
                  <a:pt x="5438066" y="2963407"/>
                </a:lnTo>
                <a:lnTo>
                  <a:pt x="5444326" y="2965064"/>
                </a:lnTo>
                <a:lnTo>
                  <a:pt x="5450153" y="2970908"/>
                </a:lnTo>
                <a:lnTo>
                  <a:pt x="5474296" y="2963822"/>
                </a:lnTo>
                <a:lnTo>
                  <a:pt x="5492179" y="2962834"/>
                </a:lnTo>
                <a:lnTo>
                  <a:pt x="5503130" y="2964906"/>
                </a:lnTo>
                <a:lnTo>
                  <a:pt x="5509662" y="2966977"/>
                </a:lnTo>
                <a:lnTo>
                  <a:pt x="5521269" y="2983787"/>
                </a:lnTo>
                <a:lnTo>
                  <a:pt x="5530202" y="2994258"/>
                </a:lnTo>
                <a:lnTo>
                  <a:pt x="5541057" y="2997608"/>
                </a:lnTo>
                <a:lnTo>
                  <a:pt x="5574757" y="2994514"/>
                </a:lnTo>
                <a:lnTo>
                  <a:pt x="5584619" y="2979794"/>
                </a:lnTo>
                <a:lnTo>
                  <a:pt x="5593312" y="2976153"/>
                </a:lnTo>
                <a:lnTo>
                  <a:pt x="5607193" y="2975025"/>
                </a:lnTo>
                <a:lnTo>
                  <a:pt x="5618688" y="2972231"/>
                </a:lnTo>
                <a:lnTo>
                  <a:pt x="5627814" y="2966202"/>
                </a:lnTo>
                <a:lnTo>
                  <a:pt x="5640237" y="2960939"/>
                </a:lnTo>
                <a:lnTo>
                  <a:pt x="5651060" y="2959890"/>
                </a:lnTo>
                <a:lnTo>
                  <a:pt x="5656423" y="2963769"/>
                </a:lnTo>
                <a:lnTo>
                  <a:pt x="5658776" y="2968881"/>
                </a:lnTo>
                <a:lnTo>
                  <a:pt x="5656887" y="2975518"/>
                </a:lnTo>
                <a:lnTo>
                  <a:pt x="5656471" y="2982429"/>
                </a:lnTo>
                <a:lnTo>
                  <a:pt x="5663515" y="2987074"/>
                </a:lnTo>
                <a:lnTo>
                  <a:pt x="5684232" y="2988159"/>
                </a:lnTo>
                <a:lnTo>
                  <a:pt x="5693998" y="2992504"/>
                </a:lnTo>
                <a:lnTo>
                  <a:pt x="5694510" y="3000675"/>
                </a:lnTo>
                <a:lnTo>
                  <a:pt x="5692925" y="3013518"/>
                </a:lnTo>
                <a:lnTo>
                  <a:pt x="5701602" y="3018683"/>
                </a:lnTo>
                <a:lnTo>
                  <a:pt x="5706085" y="3019115"/>
                </a:lnTo>
                <a:lnTo>
                  <a:pt x="5736424" y="3005514"/>
                </a:lnTo>
                <a:lnTo>
                  <a:pt x="5744909" y="3005294"/>
                </a:lnTo>
                <a:lnTo>
                  <a:pt x="5751697" y="3012786"/>
                </a:lnTo>
                <a:lnTo>
                  <a:pt x="5762055" y="3021795"/>
                </a:lnTo>
                <a:lnTo>
                  <a:pt x="5775600" y="3031402"/>
                </a:lnTo>
                <a:lnTo>
                  <a:pt x="5778850" y="3029931"/>
                </a:lnTo>
                <a:lnTo>
                  <a:pt x="5784981" y="3019450"/>
                </a:lnTo>
                <a:lnTo>
                  <a:pt x="5796540" y="3008053"/>
                </a:lnTo>
                <a:lnTo>
                  <a:pt x="5818266" y="3004351"/>
                </a:lnTo>
                <a:lnTo>
                  <a:pt x="5830257" y="3000772"/>
                </a:lnTo>
                <a:lnTo>
                  <a:pt x="5842809" y="2999186"/>
                </a:lnTo>
                <a:lnTo>
                  <a:pt x="5880928" y="3003804"/>
                </a:lnTo>
                <a:lnTo>
                  <a:pt x="5893543" y="3004404"/>
                </a:lnTo>
                <a:lnTo>
                  <a:pt x="5919751" y="3003531"/>
                </a:lnTo>
                <a:lnTo>
                  <a:pt x="5940356" y="3001248"/>
                </a:lnTo>
                <a:lnTo>
                  <a:pt x="5956942" y="2994426"/>
                </a:lnTo>
                <a:lnTo>
                  <a:pt x="5965347" y="2988943"/>
                </a:lnTo>
                <a:lnTo>
                  <a:pt x="5978956" y="2985717"/>
                </a:lnTo>
                <a:lnTo>
                  <a:pt x="5996198" y="2986255"/>
                </a:lnTo>
                <a:lnTo>
                  <a:pt x="6005388" y="2987832"/>
                </a:lnTo>
                <a:lnTo>
                  <a:pt x="6006156" y="2997255"/>
                </a:lnTo>
                <a:lnTo>
                  <a:pt x="6003995" y="3015096"/>
                </a:lnTo>
                <a:lnTo>
                  <a:pt x="6001401" y="3027489"/>
                </a:lnTo>
                <a:lnTo>
                  <a:pt x="6015026" y="3049992"/>
                </a:lnTo>
                <a:lnTo>
                  <a:pt x="6023767" y="3060825"/>
                </a:lnTo>
                <a:lnTo>
                  <a:pt x="6032268" y="3068477"/>
                </a:lnTo>
                <a:lnTo>
                  <a:pt x="6033853" y="3074523"/>
                </a:lnTo>
                <a:lnTo>
                  <a:pt x="6032092" y="3079459"/>
                </a:lnTo>
                <a:lnTo>
                  <a:pt x="6021509" y="3084263"/>
                </a:lnTo>
                <a:lnTo>
                  <a:pt x="6017715" y="3089402"/>
                </a:lnTo>
                <a:lnTo>
                  <a:pt x="6015954" y="3095167"/>
                </a:lnTo>
                <a:lnTo>
                  <a:pt x="6019348" y="3101857"/>
                </a:lnTo>
                <a:lnTo>
                  <a:pt x="6025464" y="3123215"/>
                </a:lnTo>
                <a:lnTo>
                  <a:pt x="6033261" y="3139830"/>
                </a:lnTo>
                <a:lnTo>
                  <a:pt x="6044323" y="3147772"/>
                </a:lnTo>
                <a:lnTo>
                  <a:pt x="6060862" y="3153043"/>
                </a:lnTo>
                <a:lnTo>
                  <a:pt x="6069971" y="3151932"/>
                </a:lnTo>
                <a:lnTo>
                  <a:pt x="6076487" y="3139539"/>
                </a:lnTo>
                <a:lnTo>
                  <a:pt x="6087310" y="3130028"/>
                </a:lnTo>
                <a:lnTo>
                  <a:pt x="6096483" y="3130689"/>
                </a:lnTo>
                <a:lnTo>
                  <a:pt x="6111260" y="3130284"/>
                </a:lnTo>
                <a:lnTo>
                  <a:pt x="6150052" y="3141073"/>
                </a:lnTo>
                <a:lnTo>
                  <a:pt x="6187915" y="3157318"/>
                </a:lnTo>
                <a:lnTo>
                  <a:pt x="6198946" y="3166291"/>
                </a:lnTo>
                <a:lnTo>
                  <a:pt x="6202820" y="3176401"/>
                </a:lnTo>
                <a:lnTo>
                  <a:pt x="6192350" y="3199786"/>
                </a:lnTo>
                <a:lnTo>
                  <a:pt x="6192846" y="3214745"/>
                </a:lnTo>
                <a:lnTo>
                  <a:pt x="6195231" y="3230681"/>
                </a:lnTo>
                <a:lnTo>
                  <a:pt x="6203893" y="3242510"/>
                </a:lnTo>
                <a:lnTo>
                  <a:pt x="6211817" y="3262784"/>
                </a:lnTo>
                <a:lnTo>
                  <a:pt x="6213370" y="3279584"/>
                </a:lnTo>
                <a:lnTo>
                  <a:pt x="6216812" y="3284591"/>
                </a:lnTo>
                <a:lnTo>
                  <a:pt x="6219598" y="3290453"/>
                </a:lnTo>
                <a:lnTo>
                  <a:pt x="6215340" y="3305834"/>
                </a:lnTo>
                <a:lnTo>
                  <a:pt x="6212378" y="3321339"/>
                </a:lnTo>
                <a:lnTo>
                  <a:pt x="6215916" y="3326504"/>
                </a:lnTo>
                <a:lnTo>
                  <a:pt x="6227491" y="3334164"/>
                </a:lnTo>
                <a:lnTo>
                  <a:pt x="6245694" y="3348443"/>
                </a:lnTo>
                <a:lnTo>
                  <a:pt x="6249184" y="3360281"/>
                </a:lnTo>
                <a:lnTo>
                  <a:pt x="6242668" y="3367800"/>
                </a:lnTo>
                <a:lnTo>
                  <a:pt x="6231093" y="3376914"/>
                </a:lnTo>
                <a:lnTo>
                  <a:pt x="6216300" y="3384777"/>
                </a:lnTo>
                <a:lnTo>
                  <a:pt x="6211898" y="3388091"/>
                </a:lnTo>
                <a:lnTo>
                  <a:pt x="6209288" y="3386222"/>
                </a:lnTo>
                <a:lnTo>
                  <a:pt x="6201923" y="3378289"/>
                </a:lnTo>
                <a:lnTo>
                  <a:pt x="6185545" y="3365455"/>
                </a:lnTo>
                <a:lnTo>
                  <a:pt x="6173874" y="3358695"/>
                </a:lnTo>
                <a:lnTo>
                  <a:pt x="6151717" y="3360881"/>
                </a:lnTo>
                <a:lnTo>
                  <a:pt x="6138717" y="3358492"/>
                </a:lnTo>
                <a:lnTo>
                  <a:pt x="6122995" y="3354314"/>
                </a:lnTo>
                <a:lnTo>
                  <a:pt x="6108346" y="3354913"/>
                </a:lnTo>
                <a:lnTo>
                  <a:pt x="6099141" y="3362670"/>
                </a:lnTo>
                <a:lnTo>
                  <a:pt x="6093169" y="3370436"/>
                </a:lnTo>
                <a:lnTo>
                  <a:pt x="6078520" y="3372824"/>
                </a:lnTo>
                <a:lnTo>
                  <a:pt x="6057387" y="3378792"/>
                </a:lnTo>
                <a:lnTo>
                  <a:pt x="6024727" y="3388065"/>
                </a:lnTo>
                <a:lnTo>
                  <a:pt x="6008974" y="3386698"/>
                </a:lnTo>
                <a:lnTo>
                  <a:pt x="6004715" y="3382688"/>
                </a:lnTo>
                <a:lnTo>
                  <a:pt x="6008205" y="3377337"/>
                </a:lnTo>
                <a:lnTo>
                  <a:pt x="6019428" y="3370436"/>
                </a:lnTo>
                <a:lnTo>
                  <a:pt x="6022134" y="3362071"/>
                </a:lnTo>
                <a:lnTo>
                  <a:pt x="6019972" y="3354314"/>
                </a:lnTo>
                <a:lnTo>
                  <a:pt x="6009566" y="3352198"/>
                </a:lnTo>
                <a:lnTo>
                  <a:pt x="6005548" y="3350982"/>
                </a:lnTo>
                <a:lnTo>
                  <a:pt x="6000969" y="3349386"/>
                </a:lnTo>
                <a:lnTo>
                  <a:pt x="5980749" y="3344759"/>
                </a:lnTo>
                <a:lnTo>
                  <a:pt x="5964611" y="3346460"/>
                </a:lnTo>
                <a:lnTo>
                  <a:pt x="5936450" y="3356165"/>
                </a:lnTo>
                <a:lnTo>
                  <a:pt x="5884706" y="3381612"/>
                </a:lnTo>
                <a:lnTo>
                  <a:pt x="5862004" y="3398730"/>
                </a:lnTo>
                <a:lnTo>
                  <a:pt x="5845674" y="3424662"/>
                </a:lnTo>
                <a:lnTo>
                  <a:pt x="5796716" y="3432992"/>
                </a:lnTo>
                <a:lnTo>
                  <a:pt x="5763064" y="3447862"/>
                </a:lnTo>
                <a:lnTo>
                  <a:pt x="5728387" y="3472067"/>
                </a:lnTo>
                <a:lnTo>
                  <a:pt x="5705445" y="3485095"/>
                </a:lnTo>
                <a:lnTo>
                  <a:pt x="5694254" y="3486946"/>
                </a:lnTo>
                <a:lnTo>
                  <a:pt x="5683079" y="3484619"/>
                </a:lnTo>
                <a:lnTo>
                  <a:pt x="5671904" y="3478123"/>
                </a:lnTo>
                <a:lnTo>
                  <a:pt x="5660986" y="3457867"/>
                </a:lnTo>
                <a:lnTo>
                  <a:pt x="5651316" y="3427183"/>
                </a:lnTo>
                <a:lnTo>
                  <a:pt x="5644928" y="3406884"/>
                </a:lnTo>
                <a:lnTo>
                  <a:pt x="5648514" y="3380837"/>
                </a:lnTo>
                <a:lnTo>
                  <a:pt x="5652597" y="3351193"/>
                </a:lnTo>
                <a:lnTo>
                  <a:pt x="5656759" y="3321065"/>
                </a:lnTo>
                <a:lnTo>
                  <a:pt x="5663499" y="3286275"/>
                </a:lnTo>
                <a:lnTo>
                  <a:pt x="5669103" y="3273890"/>
                </a:lnTo>
                <a:lnTo>
                  <a:pt x="5669407" y="3265613"/>
                </a:lnTo>
                <a:lnTo>
                  <a:pt x="5664444" y="3261453"/>
                </a:lnTo>
                <a:lnTo>
                  <a:pt x="5653925" y="3261682"/>
                </a:lnTo>
                <a:lnTo>
                  <a:pt x="5637836" y="3266301"/>
                </a:lnTo>
                <a:lnTo>
                  <a:pt x="5626405" y="3267103"/>
                </a:lnTo>
                <a:lnTo>
                  <a:pt x="5619617" y="3264115"/>
                </a:lnTo>
                <a:lnTo>
                  <a:pt x="5620321" y="3247958"/>
                </a:lnTo>
                <a:lnTo>
                  <a:pt x="5628502" y="3218649"/>
                </a:lnTo>
                <a:lnTo>
                  <a:pt x="5615902" y="3193969"/>
                </a:lnTo>
                <a:lnTo>
                  <a:pt x="5582506" y="3173951"/>
                </a:lnTo>
                <a:lnTo>
                  <a:pt x="5554105" y="3166996"/>
                </a:lnTo>
                <a:lnTo>
                  <a:pt x="5530666" y="3173105"/>
                </a:lnTo>
                <a:lnTo>
                  <a:pt x="5510974" y="3189015"/>
                </a:lnTo>
                <a:lnTo>
                  <a:pt x="5495029" y="3214727"/>
                </a:lnTo>
                <a:lnTo>
                  <a:pt x="5478506" y="3235767"/>
                </a:lnTo>
                <a:lnTo>
                  <a:pt x="5461376" y="3252127"/>
                </a:lnTo>
                <a:lnTo>
                  <a:pt x="5449161" y="3259998"/>
                </a:lnTo>
                <a:lnTo>
                  <a:pt x="5445206" y="3263031"/>
                </a:lnTo>
                <a:lnTo>
                  <a:pt x="5442709" y="3269959"/>
                </a:lnTo>
                <a:lnTo>
                  <a:pt x="5451818" y="3291739"/>
                </a:lnTo>
                <a:lnTo>
                  <a:pt x="5451242" y="3310012"/>
                </a:lnTo>
                <a:lnTo>
                  <a:pt x="5440948" y="3324759"/>
                </a:lnTo>
                <a:lnTo>
                  <a:pt x="5429661" y="3331793"/>
                </a:lnTo>
                <a:lnTo>
                  <a:pt x="5417349" y="3331123"/>
                </a:lnTo>
                <a:lnTo>
                  <a:pt x="5407551" y="3327703"/>
                </a:lnTo>
                <a:lnTo>
                  <a:pt x="5400283" y="3321541"/>
                </a:lnTo>
                <a:lnTo>
                  <a:pt x="5380655" y="3319867"/>
                </a:lnTo>
                <a:lnTo>
                  <a:pt x="5348667" y="3322670"/>
                </a:lnTo>
                <a:lnTo>
                  <a:pt x="5326750" y="3330065"/>
                </a:lnTo>
                <a:lnTo>
                  <a:pt x="5314951" y="3342044"/>
                </a:lnTo>
                <a:lnTo>
                  <a:pt x="5311525" y="3357822"/>
                </a:lnTo>
                <a:lnTo>
                  <a:pt x="5316520" y="3377399"/>
                </a:lnTo>
                <a:lnTo>
                  <a:pt x="5314022" y="3392401"/>
                </a:lnTo>
                <a:lnTo>
                  <a:pt x="5304080" y="3402820"/>
                </a:lnTo>
                <a:lnTo>
                  <a:pt x="5295899" y="3408796"/>
                </a:lnTo>
                <a:lnTo>
                  <a:pt x="5289495" y="3410339"/>
                </a:lnTo>
                <a:lnTo>
                  <a:pt x="5275615" y="3401330"/>
                </a:lnTo>
                <a:lnTo>
                  <a:pt x="5254274" y="3381797"/>
                </a:lnTo>
                <a:lnTo>
                  <a:pt x="5239593" y="3371229"/>
                </a:lnTo>
                <a:lnTo>
                  <a:pt x="5231620" y="3369625"/>
                </a:lnTo>
                <a:lnTo>
                  <a:pt x="5227265" y="3370682"/>
                </a:lnTo>
                <a:lnTo>
                  <a:pt x="5222366" y="3372710"/>
                </a:lnTo>
                <a:lnTo>
                  <a:pt x="5219597" y="3375239"/>
                </a:lnTo>
                <a:lnTo>
                  <a:pt x="5217179" y="3381039"/>
                </a:lnTo>
                <a:lnTo>
                  <a:pt x="5210343" y="3383331"/>
                </a:lnTo>
                <a:lnTo>
                  <a:pt x="5200705" y="3381524"/>
                </a:lnTo>
                <a:lnTo>
                  <a:pt x="5191836" y="3383261"/>
                </a:lnTo>
                <a:lnTo>
                  <a:pt x="5186569" y="3389387"/>
                </a:lnTo>
                <a:lnTo>
                  <a:pt x="5171728" y="3396791"/>
                </a:lnTo>
                <a:lnTo>
                  <a:pt x="5145568" y="3405085"/>
                </a:lnTo>
                <a:lnTo>
                  <a:pt x="5131239" y="3413944"/>
                </a:lnTo>
                <a:lnTo>
                  <a:pt x="5128822" y="3423349"/>
                </a:lnTo>
                <a:lnTo>
                  <a:pt x="5124915" y="3427545"/>
                </a:lnTo>
                <a:lnTo>
                  <a:pt x="5116910" y="3426020"/>
                </a:lnTo>
                <a:lnTo>
                  <a:pt x="5093248" y="3438968"/>
                </a:lnTo>
                <a:lnTo>
                  <a:pt x="5075253" y="3434958"/>
                </a:lnTo>
                <a:lnTo>
                  <a:pt x="5055001" y="3418316"/>
                </a:lnTo>
                <a:lnTo>
                  <a:pt x="5043778" y="3404609"/>
                </a:lnTo>
                <a:lnTo>
                  <a:pt x="5042625" y="3398818"/>
                </a:lnTo>
                <a:close/>
                <a:moveTo>
                  <a:pt x="5516994" y="2719263"/>
                </a:moveTo>
                <a:lnTo>
                  <a:pt x="5512111" y="2719659"/>
                </a:lnTo>
                <a:lnTo>
                  <a:pt x="5503258" y="2711100"/>
                </a:lnTo>
                <a:lnTo>
                  <a:pt x="5500184" y="2705133"/>
                </a:lnTo>
                <a:lnTo>
                  <a:pt x="5503802" y="2703344"/>
                </a:lnTo>
                <a:lnTo>
                  <a:pt x="5511391" y="2707522"/>
                </a:lnTo>
                <a:lnTo>
                  <a:pt x="5516450" y="2714891"/>
                </a:lnTo>
                <a:lnTo>
                  <a:pt x="5516994" y="2719263"/>
                </a:lnTo>
                <a:close/>
                <a:moveTo>
                  <a:pt x="5525047" y="2919881"/>
                </a:moveTo>
                <a:lnTo>
                  <a:pt x="5510366" y="2926836"/>
                </a:lnTo>
                <a:lnTo>
                  <a:pt x="5501753" y="2926087"/>
                </a:lnTo>
                <a:lnTo>
                  <a:pt x="5495045" y="2919361"/>
                </a:lnTo>
                <a:lnTo>
                  <a:pt x="5490226" y="2913068"/>
                </a:lnTo>
                <a:lnTo>
                  <a:pt x="5489169" y="2909515"/>
                </a:lnTo>
                <a:lnTo>
                  <a:pt x="5491619" y="2909568"/>
                </a:lnTo>
                <a:lnTo>
                  <a:pt x="5502986" y="2912424"/>
                </a:lnTo>
                <a:lnTo>
                  <a:pt x="5518899" y="2914434"/>
                </a:lnTo>
                <a:lnTo>
                  <a:pt x="5524487" y="2916170"/>
                </a:lnTo>
                <a:lnTo>
                  <a:pt x="5525047" y="2919881"/>
                </a:lnTo>
                <a:close/>
              </a:path>
            </a:pathLst>
          </a:custGeom>
          <a:solidFill>
            <a:srgbClr val="218466"/>
          </a:solidFill>
          <a:ln w="11430">
            <a:solidFill>
              <a:srgbClr val="FAFBF7"/>
            </a:solidFill>
          </a:ln>
        </p:spPr>
      </p:sp>
      <p:sp>
        <p:nvSpPr>
          <p:cNvPr id="8" name="Country Syria">
            <a:extLst>
              <a:ext uri="{FF2B5EF4-FFF2-40B4-BE49-F238E27FC236}">
                <a16:creationId xmlns:a16="http://schemas.microsoft.com/office/drawing/2014/main" id="{4C43D181-2C21-4C88-BDA1-B1DE0B290E54}"/>
              </a:ext>
            </a:extLst>
          </p:cNvPr>
          <p:cNvSpPr>
            <a:spLocks noGrp="1"/>
          </p:cNvSpPr>
          <p:nvPr/>
        </p:nvSpPr>
        <p:spPr>
          <a:xfrm>
            <a:off x="428625" y="2238375"/>
            <a:ext cx="8524875" cy="3790950"/>
          </a:xfrm>
          <a:custGeom>
            <a:avLst/>
            <a:gdLst/>
            <a:ahLst/>
            <a:cxnLst/>
            <a:rect l="0" t="0" r="0" b="0"/>
            <a:pathLst>
              <a:path w="8524875" h="3790950">
                <a:moveTo>
                  <a:pt x="0" y="3485259"/>
                </a:moveTo>
                <a:lnTo>
                  <a:pt x="10855" y="3492614"/>
                </a:lnTo>
                <a:lnTo>
                  <a:pt x="30723" y="3492023"/>
                </a:lnTo>
                <a:lnTo>
                  <a:pt x="53617" y="3493707"/>
                </a:lnTo>
                <a:lnTo>
                  <a:pt x="71532" y="3494297"/>
                </a:lnTo>
                <a:lnTo>
                  <a:pt x="85828" y="3487977"/>
                </a:lnTo>
                <a:lnTo>
                  <a:pt x="118088" y="3476175"/>
                </a:lnTo>
                <a:lnTo>
                  <a:pt x="134098" y="3472226"/>
                </a:lnTo>
                <a:lnTo>
                  <a:pt x="148635" y="3466981"/>
                </a:lnTo>
                <a:lnTo>
                  <a:pt x="195367" y="3447677"/>
                </a:lnTo>
                <a:lnTo>
                  <a:pt x="214082" y="3449158"/>
                </a:lnTo>
                <a:lnTo>
                  <a:pt x="226890" y="3451705"/>
                </a:lnTo>
                <a:lnTo>
                  <a:pt x="236688" y="3454773"/>
                </a:lnTo>
                <a:lnTo>
                  <a:pt x="258702" y="3467977"/>
                </a:lnTo>
                <a:lnTo>
                  <a:pt x="276873" y="3481340"/>
                </a:lnTo>
                <a:lnTo>
                  <a:pt x="289617" y="3485306"/>
                </a:lnTo>
                <a:lnTo>
                  <a:pt x="312542" y="3485024"/>
                </a:lnTo>
                <a:lnTo>
                  <a:pt x="345651" y="3487572"/>
                </a:lnTo>
                <a:lnTo>
                  <a:pt x="386347" y="3487387"/>
                </a:lnTo>
                <a:lnTo>
                  <a:pt x="410090" y="3483658"/>
                </a:lnTo>
                <a:lnTo>
                  <a:pt x="440428" y="3477091"/>
                </a:lnTo>
                <a:lnTo>
                  <a:pt x="494509" y="3461305"/>
                </a:lnTo>
                <a:lnTo>
                  <a:pt x="565657" y="3428303"/>
                </a:lnTo>
                <a:lnTo>
                  <a:pt x="607506" y="3412269"/>
                </a:lnTo>
                <a:lnTo>
                  <a:pt x="625533" y="3410383"/>
                </a:lnTo>
                <a:lnTo>
                  <a:pt x="649020" y="3410198"/>
                </a:lnTo>
                <a:lnTo>
                  <a:pt x="672506" y="3414402"/>
                </a:lnTo>
                <a:lnTo>
                  <a:pt x="699146" y="3417391"/>
                </a:lnTo>
                <a:lnTo>
                  <a:pt x="711426" y="3417126"/>
                </a:lnTo>
                <a:lnTo>
                  <a:pt x="740275" y="3413812"/>
                </a:lnTo>
                <a:lnTo>
                  <a:pt x="777658" y="3407139"/>
                </a:lnTo>
                <a:lnTo>
                  <a:pt x="801144" y="3401674"/>
                </a:lnTo>
                <a:lnTo>
                  <a:pt x="829513" y="3392710"/>
                </a:lnTo>
                <a:lnTo>
                  <a:pt x="847220" y="3377805"/>
                </a:lnTo>
                <a:lnTo>
                  <a:pt x="852936" y="3376244"/>
                </a:lnTo>
                <a:lnTo>
                  <a:pt x="860284" y="3378959"/>
                </a:lnTo>
                <a:lnTo>
                  <a:pt x="863726" y="3379982"/>
                </a:lnTo>
                <a:lnTo>
                  <a:pt x="870995" y="3388461"/>
                </a:lnTo>
                <a:lnTo>
                  <a:pt x="878551" y="3410304"/>
                </a:lnTo>
                <a:lnTo>
                  <a:pt x="878567" y="3412754"/>
                </a:lnTo>
                <a:lnTo>
                  <a:pt x="877095" y="3418968"/>
                </a:lnTo>
                <a:lnTo>
                  <a:pt x="858603" y="3436923"/>
                </a:lnTo>
                <a:lnTo>
                  <a:pt x="833468" y="3461313"/>
                </a:lnTo>
                <a:lnTo>
                  <a:pt x="815441" y="3476695"/>
                </a:lnTo>
                <a:lnTo>
                  <a:pt x="785038" y="3502627"/>
                </a:lnTo>
                <a:lnTo>
                  <a:pt x="762353" y="3508180"/>
                </a:lnTo>
                <a:lnTo>
                  <a:pt x="724089" y="3517524"/>
                </a:lnTo>
                <a:lnTo>
                  <a:pt x="713827" y="3526594"/>
                </a:lnTo>
                <a:lnTo>
                  <a:pt x="704285" y="3541226"/>
                </a:lnTo>
                <a:lnTo>
                  <a:pt x="698682" y="3561244"/>
                </a:lnTo>
                <a:lnTo>
                  <a:pt x="697033" y="3573778"/>
                </a:lnTo>
                <a:lnTo>
                  <a:pt x="696024" y="3597180"/>
                </a:lnTo>
                <a:lnTo>
                  <a:pt x="704974" y="3621447"/>
                </a:lnTo>
                <a:lnTo>
                  <a:pt x="713571" y="3644735"/>
                </a:lnTo>
                <a:lnTo>
                  <a:pt x="714676" y="3660143"/>
                </a:lnTo>
                <a:lnTo>
                  <a:pt x="713811" y="3675339"/>
                </a:lnTo>
                <a:lnTo>
                  <a:pt x="705486" y="3691549"/>
                </a:lnTo>
                <a:lnTo>
                  <a:pt x="696472" y="3713779"/>
                </a:lnTo>
                <a:lnTo>
                  <a:pt x="691237" y="3738927"/>
                </a:lnTo>
                <a:lnTo>
                  <a:pt x="688483" y="3786005"/>
                </a:lnTo>
                <a:lnTo>
                  <a:pt x="688476" y="3790950"/>
                </a:lnTo>
                <a:lnTo>
                  <a:pt x="0" y="3790950"/>
                </a:lnTo>
                <a:close/>
              </a:path>
            </a:pathLst>
          </a:custGeom>
          <a:solidFill>
            <a:srgbClr val="E2E6DF"/>
          </a:solidFill>
          <a:ln w="11430">
            <a:solidFill>
              <a:srgbClr val="FAFBF7"/>
            </a:solidFill>
          </a:ln>
        </p:spPr>
      </p:sp>
      <p:sp>
        <p:nvSpPr>
          <p:cNvPr id="9" name="Country Russia">
            <a:extLst>
              <a:ext uri="{FF2B5EF4-FFF2-40B4-BE49-F238E27FC236}">
                <a16:creationId xmlns:a16="http://schemas.microsoft.com/office/drawing/2014/main" id="{E7C0CD36-04E2-4CC0-A4D6-3936897C20DE}"/>
              </a:ext>
            </a:extLst>
          </p:cNvPr>
          <p:cNvSpPr>
            <a:spLocks noGrp="1"/>
          </p:cNvSpPr>
          <p:nvPr/>
        </p:nvSpPr>
        <p:spPr>
          <a:xfrm>
            <a:off x="428625" y="2238375"/>
            <a:ext cx="8524875" cy="3790950"/>
          </a:xfrm>
          <a:custGeom>
            <a:avLst/>
            <a:gdLst/>
            <a:ahLst/>
            <a:cxnLst/>
            <a:rect l="0" t="0" r="0" b="0"/>
            <a:pathLst>
              <a:path w="8524875" h="3790950">
                <a:moveTo>
                  <a:pt x="8524875" y="1177860"/>
                </a:moveTo>
                <a:lnTo>
                  <a:pt x="8520056" y="1176325"/>
                </a:lnTo>
                <a:lnTo>
                  <a:pt x="8515926" y="1172005"/>
                </a:lnTo>
                <a:lnTo>
                  <a:pt x="8508513" y="1166223"/>
                </a:lnTo>
                <a:lnTo>
                  <a:pt x="8502557" y="1168400"/>
                </a:lnTo>
                <a:lnTo>
                  <a:pt x="8501981" y="1176721"/>
                </a:lnTo>
                <a:lnTo>
                  <a:pt x="8497274" y="1182698"/>
                </a:lnTo>
                <a:lnTo>
                  <a:pt x="8483538" y="1183094"/>
                </a:lnTo>
                <a:lnTo>
                  <a:pt x="8472859" y="1179789"/>
                </a:lnTo>
                <a:lnTo>
                  <a:pt x="8464742" y="1175893"/>
                </a:lnTo>
                <a:lnTo>
                  <a:pt x="8450173" y="1176536"/>
                </a:lnTo>
                <a:lnTo>
                  <a:pt x="8435108" y="1178317"/>
                </a:lnTo>
                <a:lnTo>
                  <a:pt x="8425422" y="1176483"/>
                </a:lnTo>
                <a:lnTo>
                  <a:pt x="8416313" y="1178343"/>
                </a:lnTo>
                <a:lnTo>
                  <a:pt x="8392506" y="1182107"/>
                </a:lnTo>
                <a:lnTo>
                  <a:pt x="8383157" y="1194782"/>
                </a:lnTo>
                <a:lnTo>
                  <a:pt x="8382948" y="1209776"/>
                </a:lnTo>
                <a:lnTo>
                  <a:pt x="8379907" y="1217383"/>
                </a:lnTo>
                <a:lnTo>
                  <a:pt x="8365610" y="1223976"/>
                </a:lnTo>
                <a:lnTo>
                  <a:pt x="8358982" y="1229908"/>
                </a:lnTo>
                <a:lnTo>
                  <a:pt x="8350241" y="1233945"/>
                </a:lnTo>
                <a:lnTo>
                  <a:pt x="8331141" y="1234386"/>
                </a:lnTo>
                <a:lnTo>
                  <a:pt x="8330485" y="1234350"/>
                </a:lnTo>
                <a:lnTo>
                  <a:pt x="8321999" y="1233716"/>
                </a:lnTo>
                <a:lnTo>
                  <a:pt x="8306566" y="1237074"/>
                </a:lnTo>
                <a:lnTo>
                  <a:pt x="8291517" y="1239754"/>
                </a:lnTo>
                <a:lnTo>
                  <a:pt x="8281559" y="1241552"/>
                </a:lnTo>
                <a:lnTo>
                  <a:pt x="8275059" y="1247140"/>
                </a:lnTo>
                <a:lnTo>
                  <a:pt x="8265309" y="1249820"/>
                </a:lnTo>
                <a:lnTo>
                  <a:pt x="8249924" y="1248163"/>
                </a:lnTo>
                <a:lnTo>
                  <a:pt x="8245665" y="1236995"/>
                </a:lnTo>
                <a:lnTo>
                  <a:pt x="8235306" y="1224628"/>
                </a:lnTo>
                <a:lnTo>
                  <a:pt x="8221266" y="1220362"/>
                </a:lnTo>
                <a:lnTo>
                  <a:pt x="8208570" y="1217691"/>
                </a:lnTo>
                <a:lnTo>
                  <a:pt x="8197155" y="1211785"/>
                </a:lnTo>
                <a:lnTo>
                  <a:pt x="8189279" y="1205509"/>
                </a:lnTo>
                <a:lnTo>
                  <a:pt x="8166192" y="1175575"/>
                </a:lnTo>
                <a:lnTo>
                  <a:pt x="8150167" y="1162812"/>
                </a:lnTo>
                <a:lnTo>
                  <a:pt x="8135758" y="1162071"/>
                </a:lnTo>
                <a:lnTo>
                  <a:pt x="8133757" y="1153583"/>
                </a:lnTo>
                <a:lnTo>
                  <a:pt x="8142130" y="1145104"/>
                </a:lnTo>
                <a:lnTo>
                  <a:pt x="8152840" y="1138087"/>
                </a:lnTo>
                <a:lnTo>
                  <a:pt x="8152520" y="1128497"/>
                </a:lnTo>
                <a:lnTo>
                  <a:pt x="8143795" y="1123332"/>
                </a:lnTo>
                <a:lnTo>
                  <a:pt x="8133084" y="1124804"/>
                </a:lnTo>
                <a:lnTo>
                  <a:pt x="8118676" y="1135883"/>
                </a:lnTo>
                <a:lnTo>
                  <a:pt x="8101577" y="1148391"/>
                </a:lnTo>
                <a:lnTo>
                  <a:pt x="8080989" y="1157594"/>
                </a:lnTo>
                <a:lnTo>
                  <a:pt x="8072760" y="1165024"/>
                </a:lnTo>
                <a:lnTo>
                  <a:pt x="8062705" y="1173513"/>
                </a:lnTo>
                <a:lnTo>
                  <a:pt x="8048297" y="1172402"/>
                </a:lnTo>
                <a:lnTo>
                  <a:pt x="8037906" y="1172772"/>
                </a:lnTo>
                <a:lnTo>
                  <a:pt x="8028861" y="1173513"/>
                </a:lnTo>
                <a:lnTo>
                  <a:pt x="8022169" y="1164284"/>
                </a:lnTo>
                <a:lnTo>
                  <a:pt x="8013459" y="1163182"/>
                </a:lnTo>
                <a:lnTo>
                  <a:pt x="7950829" y="1154368"/>
                </a:lnTo>
                <a:lnTo>
                  <a:pt x="7930033" y="1151018"/>
                </a:lnTo>
                <a:lnTo>
                  <a:pt x="7916969" y="1155434"/>
                </a:lnTo>
                <a:lnTo>
                  <a:pt x="7907251" y="1152481"/>
                </a:lnTo>
                <a:lnTo>
                  <a:pt x="7903568" y="1143631"/>
                </a:lnTo>
                <a:lnTo>
                  <a:pt x="7891497" y="1128127"/>
                </a:lnTo>
                <a:lnTo>
                  <a:pt x="7881651" y="1115328"/>
                </a:lnTo>
                <a:lnTo>
                  <a:pt x="7869243" y="1102238"/>
                </a:lnTo>
                <a:lnTo>
                  <a:pt x="7865049" y="1091961"/>
                </a:lnTo>
                <a:lnTo>
                  <a:pt x="7869067" y="1081269"/>
                </a:lnTo>
                <a:lnTo>
                  <a:pt x="7867386" y="1072040"/>
                </a:lnTo>
                <a:lnTo>
                  <a:pt x="7856660" y="1067245"/>
                </a:lnTo>
                <a:lnTo>
                  <a:pt x="7842715" y="1066645"/>
                </a:lnTo>
                <a:lnTo>
                  <a:pt x="7804740" y="1046592"/>
                </a:lnTo>
                <a:lnTo>
                  <a:pt x="7786985" y="1043640"/>
                </a:lnTo>
                <a:lnTo>
                  <a:pt x="7770912" y="1039955"/>
                </a:lnTo>
                <a:lnTo>
                  <a:pt x="7758168" y="1039955"/>
                </a:lnTo>
                <a:lnTo>
                  <a:pt x="7747441" y="1031097"/>
                </a:lnTo>
                <a:lnTo>
                  <a:pt x="7737067" y="1004159"/>
                </a:lnTo>
                <a:lnTo>
                  <a:pt x="7734025" y="989157"/>
                </a:lnTo>
                <a:lnTo>
                  <a:pt x="7721457" y="973961"/>
                </a:lnTo>
                <a:lnTo>
                  <a:pt x="7705560" y="960942"/>
                </a:lnTo>
                <a:lnTo>
                  <a:pt x="7696178" y="943286"/>
                </a:lnTo>
                <a:lnTo>
                  <a:pt x="7682186" y="935459"/>
                </a:lnTo>
                <a:lnTo>
                  <a:pt x="7658907" y="922978"/>
                </a:lnTo>
                <a:lnTo>
                  <a:pt x="7636558" y="914207"/>
                </a:lnTo>
                <a:lnTo>
                  <a:pt x="7599815" y="903586"/>
                </a:lnTo>
                <a:lnTo>
                  <a:pt x="7586111" y="903586"/>
                </a:lnTo>
                <a:lnTo>
                  <a:pt x="7567508" y="904555"/>
                </a:lnTo>
                <a:lnTo>
                  <a:pt x="7556445" y="909720"/>
                </a:lnTo>
                <a:lnTo>
                  <a:pt x="7544389" y="921153"/>
                </a:lnTo>
                <a:lnTo>
                  <a:pt x="7527963" y="921902"/>
                </a:lnTo>
                <a:lnTo>
                  <a:pt x="7502028" y="921858"/>
                </a:lnTo>
                <a:lnTo>
                  <a:pt x="7495096" y="926168"/>
                </a:lnTo>
                <a:lnTo>
                  <a:pt x="7490901" y="933960"/>
                </a:lnTo>
                <a:lnTo>
                  <a:pt x="7477581" y="943859"/>
                </a:lnTo>
                <a:lnTo>
                  <a:pt x="7458273" y="951783"/>
                </a:lnTo>
                <a:lnTo>
                  <a:pt x="7430800" y="949201"/>
                </a:lnTo>
                <a:lnTo>
                  <a:pt x="7412037" y="953255"/>
                </a:lnTo>
                <a:lnTo>
                  <a:pt x="7393369" y="954807"/>
                </a:lnTo>
                <a:lnTo>
                  <a:pt x="7366425" y="944785"/>
                </a:lnTo>
                <a:lnTo>
                  <a:pt x="7336647" y="945137"/>
                </a:lnTo>
                <a:lnTo>
                  <a:pt x="7317275" y="949703"/>
                </a:lnTo>
                <a:lnTo>
                  <a:pt x="7289738" y="949571"/>
                </a:lnTo>
                <a:lnTo>
                  <a:pt x="7284087" y="943921"/>
                </a:lnTo>
                <a:lnTo>
                  <a:pt x="7287385" y="934436"/>
                </a:lnTo>
                <a:lnTo>
                  <a:pt x="7285111" y="925886"/>
                </a:lnTo>
                <a:lnTo>
                  <a:pt x="7280597" y="918896"/>
                </a:lnTo>
                <a:lnTo>
                  <a:pt x="7277011" y="910461"/>
                </a:lnTo>
                <a:lnTo>
                  <a:pt x="7265676" y="908672"/>
                </a:lnTo>
                <a:lnTo>
                  <a:pt x="7233784" y="912303"/>
                </a:lnTo>
                <a:lnTo>
                  <a:pt x="7225075" y="908248"/>
                </a:lnTo>
                <a:lnTo>
                  <a:pt x="7226068" y="899910"/>
                </a:lnTo>
                <a:lnTo>
                  <a:pt x="7231783" y="889544"/>
                </a:lnTo>
                <a:lnTo>
                  <a:pt x="7236474" y="876146"/>
                </a:lnTo>
                <a:lnTo>
                  <a:pt x="7234216" y="868116"/>
                </a:lnTo>
                <a:lnTo>
                  <a:pt x="7217742" y="869086"/>
                </a:lnTo>
                <a:lnTo>
                  <a:pt x="7207720" y="868345"/>
                </a:lnTo>
                <a:lnTo>
                  <a:pt x="7202549" y="858781"/>
                </a:lnTo>
                <a:lnTo>
                  <a:pt x="7193248" y="851800"/>
                </a:lnTo>
                <a:lnTo>
                  <a:pt x="7182713" y="851430"/>
                </a:lnTo>
                <a:lnTo>
                  <a:pt x="7169953" y="849641"/>
                </a:lnTo>
                <a:lnTo>
                  <a:pt x="7156057" y="852541"/>
                </a:lnTo>
                <a:lnTo>
                  <a:pt x="7148676" y="862131"/>
                </a:lnTo>
                <a:lnTo>
                  <a:pt x="7139695" y="863506"/>
                </a:lnTo>
                <a:lnTo>
                  <a:pt x="7129913" y="866186"/>
                </a:lnTo>
                <a:lnTo>
                  <a:pt x="7122869" y="869509"/>
                </a:lnTo>
                <a:lnTo>
                  <a:pt x="7118514" y="877988"/>
                </a:lnTo>
                <a:lnTo>
                  <a:pt x="7120499" y="885886"/>
                </a:lnTo>
                <a:lnTo>
                  <a:pt x="7123557" y="903039"/>
                </a:lnTo>
                <a:lnTo>
                  <a:pt x="7118866" y="912303"/>
                </a:lnTo>
                <a:lnTo>
                  <a:pt x="7106010" y="917213"/>
                </a:lnTo>
                <a:lnTo>
                  <a:pt x="7093747" y="916217"/>
                </a:lnTo>
                <a:lnTo>
                  <a:pt x="7085518" y="918535"/>
                </a:lnTo>
                <a:lnTo>
                  <a:pt x="7070277" y="928178"/>
                </a:lnTo>
                <a:lnTo>
                  <a:pt x="7063568" y="931492"/>
                </a:lnTo>
                <a:lnTo>
                  <a:pt x="7061231" y="937398"/>
                </a:lnTo>
                <a:lnTo>
                  <a:pt x="7060222" y="946257"/>
                </a:lnTo>
                <a:lnTo>
                  <a:pt x="7047158" y="943304"/>
                </a:lnTo>
                <a:lnTo>
                  <a:pt x="7026410" y="910646"/>
                </a:lnTo>
                <a:lnTo>
                  <a:pt x="7002923" y="873722"/>
                </a:lnTo>
                <a:lnTo>
                  <a:pt x="6976347" y="834374"/>
                </a:lnTo>
                <a:lnTo>
                  <a:pt x="6962339" y="813589"/>
                </a:lnTo>
                <a:lnTo>
                  <a:pt x="6909859" y="745894"/>
                </a:lnTo>
                <a:lnTo>
                  <a:pt x="6884179" y="713527"/>
                </a:lnTo>
                <a:lnTo>
                  <a:pt x="6839816" y="657634"/>
                </a:lnTo>
                <a:lnTo>
                  <a:pt x="6799488" y="606836"/>
                </a:lnTo>
                <a:lnTo>
                  <a:pt x="6754004" y="554257"/>
                </a:lnTo>
                <a:lnTo>
                  <a:pt x="6727027" y="524420"/>
                </a:lnTo>
                <a:lnTo>
                  <a:pt x="6698578" y="492970"/>
                </a:lnTo>
                <a:lnTo>
                  <a:pt x="6688652" y="484261"/>
                </a:lnTo>
                <a:lnTo>
                  <a:pt x="6673075" y="473120"/>
                </a:lnTo>
                <a:lnTo>
                  <a:pt x="6634523" y="451524"/>
                </a:lnTo>
                <a:lnTo>
                  <a:pt x="6579305" y="420594"/>
                </a:lnTo>
                <a:lnTo>
                  <a:pt x="6528202" y="393057"/>
                </a:lnTo>
                <a:lnTo>
                  <a:pt x="6488034" y="371418"/>
                </a:lnTo>
                <a:lnTo>
                  <a:pt x="6477772" y="362268"/>
                </a:lnTo>
                <a:lnTo>
                  <a:pt x="6473129" y="356970"/>
                </a:lnTo>
                <a:lnTo>
                  <a:pt x="6468838" y="351065"/>
                </a:lnTo>
                <a:lnTo>
                  <a:pt x="6462850" y="340549"/>
                </a:lnTo>
                <a:lnTo>
                  <a:pt x="6462786" y="333691"/>
                </a:lnTo>
                <a:lnTo>
                  <a:pt x="6500970" y="334820"/>
                </a:lnTo>
                <a:lnTo>
                  <a:pt x="6508910" y="328103"/>
                </a:lnTo>
                <a:lnTo>
                  <a:pt x="6522999" y="302938"/>
                </a:lnTo>
                <a:lnTo>
                  <a:pt x="6530924" y="281183"/>
                </a:lnTo>
                <a:lnTo>
                  <a:pt x="6518148" y="282179"/>
                </a:lnTo>
                <a:lnTo>
                  <a:pt x="6494566" y="291161"/>
                </a:lnTo>
                <a:lnTo>
                  <a:pt x="6482046" y="297666"/>
                </a:lnTo>
                <a:lnTo>
                  <a:pt x="6475050" y="300443"/>
                </a:lnTo>
                <a:lnTo>
                  <a:pt x="6437363" y="304727"/>
                </a:lnTo>
                <a:lnTo>
                  <a:pt x="6416694" y="314370"/>
                </a:lnTo>
                <a:lnTo>
                  <a:pt x="6374092" y="330721"/>
                </a:lnTo>
                <a:lnTo>
                  <a:pt x="6343306" y="340320"/>
                </a:lnTo>
                <a:lnTo>
                  <a:pt x="6337398" y="341907"/>
                </a:lnTo>
                <a:lnTo>
                  <a:pt x="6301392" y="344859"/>
                </a:lnTo>
                <a:lnTo>
                  <a:pt x="6294988" y="348676"/>
                </a:lnTo>
                <a:lnTo>
                  <a:pt x="6294044" y="357120"/>
                </a:lnTo>
                <a:lnTo>
                  <a:pt x="6291530" y="366437"/>
                </a:lnTo>
                <a:lnTo>
                  <a:pt x="6265818" y="380214"/>
                </a:lnTo>
                <a:lnTo>
                  <a:pt x="6238265" y="392326"/>
                </a:lnTo>
                <a:lnTo>
                  <a:pt x="6227907" y="393674"/>
                </a:lnTo>
                <a:lnTo>
                  <a:pt x="6211161" y="391003"/>
                </a:lnTo>
                <a:lnTo>
                  <a:pt x="6202532" y="392511"/>
                </a:lnTo>
                <a:lnTo>
                  <a:pt x="6177492" y="405380"/>
                </a:lnTo>
                <a:lnTo>
                  <a:pt x="6139870" y="424719"/>
                </a:lnTo>
                <a:lnTo>
                  <a:pt x="6136347" y="432582"/>
                </a:lnTo>
                <a:lnTo>
                  <a:pt x="6136155" y="442145"/>
                </a:lnTo>
                <a:lnTo>
                  <a:pt x="6131801" y="450502"/>
                </a:lnTo>
                <a:lnTo>
                  <a:pt x="6123411" y="453534"/>
                </a:lnTo>
                <a:lnTo>
                  <a:pt x="6111244" y="446297"/>
                </a:lnTo>
                <a:lnTo>
                  <a:pt x="6100197" y="437500"/>
                </a:lnTo>
                <a:lnTo>
                  <a:pt x="6077031" y="431189"/>
                </a:lnTo>
                <a:lnTo>
                  <a:pt x="6042658" y="429690"/>
                </a:lnTo>
                <a:lnTo>
                  <a:pt x="6021702" y="432749"/>
                </a:lnTo>
                <a:lnTo>
                  <a:pt x="6007245" y="437535"/>
                </a:lnTo>
                <a:lnTo>
                  <a:pt x="5978876" y="456919"/>
                </a:lnTo>
                <a:lnTo>
                  <a:pt x="5968549" y="460770"/>
                </a:lnTo>
                <a:lnTo>
                  <a:pt x="5962802" y="459536"/>
                </a:lnTo>
                <a:lnTo>
                  <a:pt x="5961169" y="450184"/>
                </a:lnTo>
                <a:lnTo>
                  <a:pt x="5955421" y="443512"/>
                </a:lnTo>
                <a:lnTo>
                  <a:pt x="5948681" y="433542"/>
                </a:lnTo>
                <a:lnTo>
                  <a:pt x="5951947" y="413895"/>
                </a:lnTo>
                <a:lnTo>
                  <a:pt x="5967316" y="395076"/>
                </a:lnTo>
                <a:lnTo>
                  <a:pt x="5992692" y="384816"/>
                </a:lnTo>
                <a:lnTo>
                  <a:pt x="6013136" y="373780"/>
                </a:lnTo>
                <a:lnTo>
                  <a:pt x="6019140" y="361730"/>
                </a:lnTo>
                <a:lnTo>
                  <a:pt x="6018628" y="353392"/>
                </a:lnTo>
                <a:lnTo>
                  <a:pt x="6011087" y="349584"/>
                </a:lnTo>
                <a:lnTo>
                  <a:pt x="6003146" y="348879"/>
                </a:lnTo>
                <a:lnTo>
                  <a:pt x="5998551" y="352925"/>
                </a:lnTo>
                <a:lnTo>
                  <a:pt x="5984735" y="361166"/>
                </a:lnTo>
                <a:lnTo>
                  <a:pt x="5964243" y="367751"/>
                </a:lnTo>
                <a:lnTo>
                  <a:pt x="5947176" y="369055"/>
                </a:lnTo>
                <a:lnTo>
                  <a:pt x="5939524" y="368659"/>
                </a:lnTo>
                <a:lnTo>
                  <a:pt x="5921400" y="364516"/>
                </a:lnTo>
                <a:lnTo>
                  <a:pt x="5887748" y="341669"/>
                </a:lnTo>
                <a:lnTo>
                  <a:pt x="5859379" y="338566"/>
                </a:lnTo>
                <a:lnTo>
                  <a:pt x="5839911" y="336794"/>
                </a:lnTo>
                <a:lnTo>
                  <a:pt x="5833427" y="339095"/>
                </a:lnTo>
                <a:lnTo>
                  <a:pt x="5830401" y="344718"/>
                </a:lnTo>
                <a:lnTo>
                  <a:pt x="5832258" y="350844"/>
                </a:lnTo>
                <a:lnTo>
                  <a:pt x="5836133" y="356882"/>
                </a:lnTo>
                <a:lnTo>
                  <a:pt x="5833955" y="361775"/>
                </a:lnTo>
                <a:lnTo>
                  <a:pt x="5824830" y="365415"/>
                </a:lnTo>
                <a:lnTo>
                  <a:pt x="5811141" y="371541"/>
                </a:lnTo>
                <a:lnTo>
                  <a:pt x="5804177" y="367460"/>
                </a:lnTo>
                <a:lnTo>
                  <a:pt x="5800687" y="351356"/>
                </a:lnTo>
                <a:lnTo>
                  <a:pt x="5801391" y="338830"/>
                </a:lnTo>
                <a:lnTo>
                  <a:pt x="5791914" y="328288"/>
                </a:lnTo>
                <a:lnTo>
                  <a:pt x="5782020" y="311920"/>
                </a:lnTo>
                <a:lnTo>
                  <a:pt x="5768395" y="302259"/>
                </a:lnTo>
                <a:lnTo>
                  <a:pt x="5755171" y="305362"/>
                </a:lnTo>
                <a:lnTo>
                  <a:pt x="5748655" y="319227"/>
                </a:lnTo>
                <a:lnTo>
                  <a:pt x="5738633" y="323916"/>
                </a:lnTo>
                <a:lnTo>
                  <a:pt x="5719437" y="321060"/>
                </a:lnTo>
                <a:lnTo>
                  <a:pt x="5684968" y="328905"/>
                </a:lnTo>
                <a:lnTo>
                  <a:pt x="5629110" y="332457"/>
                </a:lnTo>
                <a:lnTo>
                  <a:pt x="5589230" y="322735"/>
                </a:lnTo>
                <a:lnTo>
                  <a:pt x="5582602" y="314017"/>
                </a:lnTo>
                <a:lnTo>
                  <a:pt x="5598900" y="295322"/>
                </a:lnTo>
                <a:lnTo>
                  <a:pt x="5600149" y="278830"/>
                </a:lnTo>
                <a:lnTo>
                  <a:pt x="5600053" y="263810"/>
                </a:lnTo>
                <a:lnTo>
                  <a:pt x="5604375" y="252853"/>
                </a:lnTo>
                <a:lnTo>
                  <a:pt x="5594657" y="231963"/>
                </a:lnTo>
                <a:lnTo>
                  <a:pt x="5572612" y="189459"/>
                </a:lnTo>
                <a:lnTo>
                  <a:pt x="5559228" y="157418"/>
                </a:lnTo>
                <a:lnTo>
                  <a:pt x="5539584" y="133381"/>
                </a:lnTo>
                <a:lnTo>
                  <a:pt x="5531019" y="125431"/>
                </a:lnTo>
                <a:lnTo>
                  <a:pt x="5489745" y="129547"/>
                </a:lnTo>
                <a:lnTo>
                  <a:pt x="5478411" y="134818"/>
                </a:lnTo>
                <a:lnTo>
                  <a:pt x="5470918" y="142205"/>
                </a:lnTo>
                <a:lnTo>
                  <a:pt x="5458110" y="147379"/>
                </a:lnTo>
                <a:lnTo>
                  <a:pt x="5439923" y="151196"/>
                </a:lnTo>
                <a:lnTo>
                  <a:pt x="5424346" y="148613"/>
                </a:lnTo>
                <a:lnTo>
                  <a:pt x="5407023" y="144585"/>
                </a:lnTo>
                <a:lnTo>
                  <a:pt x="5388740" y="136176"/>
                </a:lnTo>
                <a:lnTo>
                  <a:pt x="5367431" y="125034"/>
                </a:lnTo>
                <a:lnTo>
                  <a:pt x="5326942" y="116096"/>
                </a:lnTo>
                <a:lnTo>
                  <a:pt x="5286566" y="113275"/>
                </a:lnTo>
                <a:lnTo>
                  <a:pt x="5242347" y="110190"/>
                </a:lnTo>
                <a:lnTo>
                  <a:pt x="5220333" y="115832"/>
                </a:lnTo>
                <a:lnTo>
                  <a:pt x="5199008" y="124831"/>
                </a:lnTo>
                <a:lnTo>
                  <a:pt x="5168174" y="143545"/>
                </a:lnTo>
                <a:lnTo>
                  <a:pt x="5154021" y="145422"/>
                </a:lnTo>
                <a:lnTo>
                  <a:pt x="5131639" y="146850"/>
                </a:lnTo>
                <a:lnTo>
                  <a:pt x="5115950" y="151469"/>
                </a:lnTo>
                <a:lnTo>
                  <a:pt x="5119072" y="159719"/>
                </a:lnTo>
                <a:lnTo>
                  <a:pt x="5122145" y="171055"/>
                </a:lnTo>
                <a:lnTo>
                  <a:pt x="5116462" y="179975"/>
                </a:lnTo>
                <a:lnTo>
                  <a:pt x="5107689" y="184726"/>
                </a:lnTo>
                <a:lnTo>
                  <a:pt x="5094240" y="187820"/>
                </a:lnTo>
                <a:lnTo>
                  <a:pt x="5072291" y="188878"/>
                </a:lnTo>
                <a:lnTo>
                  <a:pt x="5054248" y="190711"/>
                </a:lnTo>
                <a:lnTo>
                  <a:pt x="5031866" y="203554"/>
                </a:lnTo>
                <a:lnTo>
                  <a:pt x="4997654" y="206789"/>
                </a:lnTo>
                <a:lnTo>
                  <a:pt x="4960383" y="211425"/>
                </a:lnTo>
                <a:lnTo>
                  <a:pt x="4934319" y="218759"/>
                </a:lnTo>
                <a:lnTo>
                  <a:pt x="4877949" y="227838"/>
                </a:lnTo>
                <a:lnTo>
                  <a:pt x="4845305" y="231892"/>
                </a:lnTo>
                <a:lnTo>
                  <a:pt x="4790759" y="240566"/>
                </a:lnTo>
                <a:lnTo>
                  <a:pt x="4746829" y="241985"/>
                </a:lnTo>
                <a:lnTo>
                  <a:pt x="4740201" y="235885"/>
                </a:lnTo>
                <a:lnTo>
                  <a:pt x="4706356" y="249354"/>
                </a:lnTo>
                <a:lnTo>
                  <a:pt x="4668509" y="248525"/>
                </a:lnTo>
                <a:lnTo>
                  <a:pt x="4661529" y="253938"/>
                </a:lnTo>
                <a:lnTo>
                  <a:pt x="4652307" y="259147"/>
                </a:lnTo>
                <a:lnTo>
                  <a:pt x="4642109" y="261474"/>
                </a:lnTo>
                <a:lnTo>
                  <a:pt x="4629237" y="267882"/>
                </a:lnTo>
                <a:lnTo>
                  <a:pt x="4621825" y="281413"/>
                </a:lnTo>
                <a:lnTo>
                  <a:pt x="4616189" y="295260"/>
                </a:lnTo>
                <a:lnTo>
                  <a:pt x="4604806" y="299632"/>
                </a:lnTo>
                <a:lnTo>
                  <a:pt x="4589565" y="294476"/>
                </a:lnTo>
                <a:lnTo>
                  <a:pt x="4578310" y="289442"/>
                </a:lnTo>
                <a:lnTo>
                  <a:pt x="4559050" y="294511"/>
                </a:lnTo>
                <a:lnTo>
                  <a:pt x="4532922" y="297455"/>
                </a:lnTo>
                <a:lnTo>
                  <a:pt x="4512462" y="295666"/>
                </a:lnTo>
                <a:lnTo>
                  <a:pt x="4501991" y="291690"/>
                </a:lnTo>
                <a:lnTo>
                  <a:pt x="4459069" y="298328"/>
                </a:lnTo>
                <a:lnTo>
                  <a:pt x="4436688" y="306358"/>
                </a:lnTo>
                <a:lnTo>
                  <a:pt x="4432509" y="310545"/>
                </a:lnTo>
                <a:lnTo>
                  <a:pt x="4427018" y="312827"/>
                </a:lnTo>
                <a:lnTo>
                  <a:pt x="4401306" y="318354"/>
                </a:lnTo>
                <a:lnTo>
                  <a:pt x="4380669" y="316811"/>
                </a:lnTo>
                <a:lnTo>
                  <a:pt x="4377420" y="317138"/>
                </a:lnTo>
                <a:lnTo>
                  <a:pt x="4357856" y="320981"/>
                </a:lnTo>
                <a:lnTo>
                  <a:pt x="4330255" y="327971"/>
                </a:lnTo>
                <a:lnTo>
                  <a:pt x="4310419" y="330271"/>
                </a:lnTo>
                <a:lnTo>
                  <a:pt x="4293801" y="330166"/>
                </a:lnTo>
                <a:lnTo>
                  <a:pt x="4283186" y="335904"/>
                </a:lnTo>
                <a:lnTo>
                  <a:pt x="4274557" y="342047"/>
                </a:lnTo>
                <a:lnTo>
                  <a:pt x="4202225" y="348535"/>
                </a:lnTo>
                <a:lnTo>
                  <a:pt x="4194940" y="353022"/>
                </a:lnTo>
                <a:lnTo>
                  <a:pt x="4180307" y="358663"/>
                </a:lnTo>
                <a:lnTo>
                  <a:pt x="4105094" y="360567"/>
                </a:lnTo>
                <a:lnTo>
                  <a:pt x="4098882" y="364666"/>
                </a:lnTo>
                <a:lnTo>
                  <a:pt x="4096144" y="369276"/>
                </a:lnTo>
                <a:lnTo>
                  <a:pt x="4086810" y="370704"/>
                </a:lnTo>
                <a:lnTo>
                  <a:pt x="4032618" y="361960"/>
                </a:lnTo>
                <a:lnTo>
                  <a:pt x="3989263" y="352149"/>
                </a:lnTo>
                <a:lnTo>
                  <a:pt x="3972437" y="357526"/>
                </a:lnTo>
                <a:lnTo>
                  <a:pt x="3958124" y="367574"/>
                </a:lnTo>
                <a:lnTo>
                  <a:pt x="3953113" y="382259"/>
                </a:lnTo>
                <a:lnTo>
                  <a:pt x="3953113" y="394803"/>
                </a:lnTo>
                <a:lnTo>
                  <a:pt x="3953113" y="405547"/>
                </a:lnTo>
                <a:lnTo>
                  <a:pt x="3946613" y="413313"/>
                </a:lnTo>
                <a:lnTo>
                  <a:pt x="3932188" y="422886"/>
                </a:lnTo>
                <a:lnTo>
                  <a:pt x="3931196" y="429329"/>
                </a:lnTo>
                <a:lnTo>
                  <a:pt x="3950712" y="436301"/>
                </a:lnTo>
                <a:lnTo>
                  <a:pt x="3975206" y="442101"/>
                </a:lnTo>
                <a:lnTo>
                  <a:pt x="3989663" y="439536"/>
                </a:lnTo>
                <a:lnTo>
                  <a:pt x="4001767" y="435587"/>
                </a:lnTo>
                <a:lnTo>
                  <a:pt x="4012285" y="436813"/>
                </a:lnTo>
                <a:lnTo>
                  <a:pt x="4019666" y="441467"/>
                </a:lnTo>
                <a:lnTo>
                  <a:pt x="4022259" y="447099"/>
                </a:lnTo>
                <a:lnTo>
                  <a:pt x="4020882" y="451022"/>
                </a:lnTo>
                <a:lnTo>
                  <a:pt x="4016287" y="454071"/>
                </a:lnTo>
                <a:lnTo>
                  <a:pt x="4000294" y="459281"/>
                </a:lnTo>
                <a:lnTo>
                  <a:pt x="3985645" y="457491"/>
                </a:lnTo>
                <a:lnTo>
                  <a:pt x="3972085" y="461070"/>
                </a:lnTo>
                <a:lnTo>
                  <a:pt x="3965040" y="468236"/>
                </a:lnTo>
                <a:lnTo>
                  <a:pt x="3961246" y="480770"/>
                </a:lnTo>
                <a:lnTo>
                  <a:pt x="3967218" y="489726"/>
                </a:lnTo>
                <a:lnTo>
                  <a:pt x="3985533" y="491886"/>
                </a:lnTo>
                <a:lnTo>
                  <a:pt x="4006169" y="498347"/>
                </a:lnTo>
                <a:lnTo>
                  <a:pt x="4029015" y="501405"/>
                </a:lnTo>
                <a:lnTo>
                  <a:pt x="4042736" y="500321"/>
                </a:lnTo>
                <a:lnTo>
                  <a:pt x="4060170" y="510167"/>
                </a:lnTo>
                <a:lnTo>
                  <a:pt x="4100899" y="522093"/>
                </a:lnTo>
                <a:lnTo>
                  <a:pt x="4111786" y="531198"/>
                </a:lnTo>
                <a:lnTo>
                  <a:pt x="4112058" y="540586"/>
                </a:lnTo>
                <a:lnTo>
                  <a:pt x="4104581" y="547682"/>
                </a:lnTo>
                <a:lnTo>
                  <a:pt x="4094271" y="551719"/>
                </a:lnTo>
                <a:lnTo>
                  <a:pt x="4080230" y="549524"/>
                </a:lnTo>
                <a:lnTo>
                  <a:pt x="4052486" y="547091"/>
                </a:lnTo>
                <a:lnTo>
                  <a:pt x="4022035" y="545443"/>
                </a:lnTo>
                <a:lnTo>
                  <a:pt x="4000262" y="542287"/>
                </a:lnTo>
                <a:lnTo>
                  <a:pt x="3968482" y="543539"/>
                </a:lnTo>
                <a:lnTo>
                  <a:pt x="3942338" y="546536"/>
                </a:lnTo>
                <a:lnTo>
                  <a:pt x="3935630" y="553596"/>
                </a:lnTo>
                <a:lnTo>
                  <a:pt x="3925496" y="566809"/>
                </a:lnTo>
                <a:lnTo>
                  <a:pt x="3917059" y="574160"/>
                </a:lnTo>
                <a:lnTo>
                  <a:pt x="3902154" y="587647"/>
                </a:lnTo>
                <a:lnTo>
                  <a:pt x="3897575" y="600093"/>
                </a:lnTo>
                <a:lnTo>
                  <a:pt x="3905260" y="619220"/>
                </a:lnTo>
                <a:lnTo>
                  <a:pt x="3931196" y="650820"/>
                </a:lnTo>
                <a:lnTo>
                  <a:pt x="3933661" y="661274"/>
                </a:lnTo>
                <a:lnTo>
                  <a:pt x="3924328" y="671438"/>
                </a:lnTo>
                <a:lnTo>
                  <a:pt x="3906429" y="679952"/>
                </a:lnTo>
                <a:lnTo>
                  <a:pt x="3880509" y="694858"/>
                </a:lnTo>
                <a:lnTo>
                  <a:pt x="3852476" y="695669"/>
                </a:lnTo>
                <a:lnTo>
                  <a:pt x="3840372" y="699415"/>
                </a:lnTo>
                <a:lnTo>
                  <a:pt x="3808929" y="717661"/>
                </a:lnTo>
                <a:lnTo>
                  <a:pt x="3781360" y="726334"/>
                </a:lnTo>
                <a:lnTo>
                  <a:pt x="3775581" y="734135"/>
                </a:lnTo>
                <a:lnTo>
                  <a:pt x="3781680" y="741830"/>
                </a:lnTo>
                <a:lnTo>
                  <a:pt x="3816582" y="751941"/>
                </a:lnTo>
                <a:lnTo>
                  <a:pt x="3834145" y="763064"/>
                </a:lnTo>
                <a:lnTo>
                  <a:pt x="3839204" y="775537"/>
                </a:lnTo>
                <a:lnTo>
                  <a:pt x="3846808" y="785057"/>
                </a:lnTo>
                <a:lnTo>
                  <a:pt x="3873961" y="791236"/>
                </a:lnTo>
                <a:lnTo>
                  <a:pt x="3930219" y="805656"/>
                </a:lnTo>
                <a:lnTo>
                  <a:pt x="3933469" y="807163"/>
                </a:lnTo>
                <a:lnTo>
                  <a:pt x="3936991" y="813721"/>
                </a:lnTo>
                <a:lnTo>
                  <a:pt x="3994082" y="822836"/>
                </a:lnTo>
                <a:lnTo>
                  <a:pt x="4001991" y="827737"/>
                </a:lnTo>
                <a:lnTo>
                  <a:pt x="4025493" y="844008"/>
                </a:lnTo>
                <a:lnTo>
                  <a:pt x="4030472" y="861144"/>
                </a:lnTo>
                <a:lnTo>
                  <a:pt x="4018529" y="877874"/>
                </a:lnTo>
                <a:lnTo>
                  <a:pt x="4010796" y="904370"/>
                </a:lnTo>
                <a:lnTo>
                  <a:pt x="3998405" y="927693"/>
                </a:lnTo>
                <a:lnTo>
                  <a:pt x="3971748" y="943260"/>
                </a:lnTo>
                <a:lnTo>
                  <a:pt x="3925096" y="957574"/>
                </a:lnTo>
                <a:lnTo>
                  <a:pt x="3875209" y="963313"/>
                </a:lnTo>
                <a:lnTo>
                  <a:pt x="3853981" y="962326"/>
                </a:lnTo>
                <a:lnTo>
                  <a:pt x="3840260" y="960527"/>
                </a:lnTo>
                <a:lnTo>
                  <a:pt x="3817847" y="956014"/>
                </a:lnTo>
                <a:lnTo>
                  <a:pt x="3801228" y="944168"/>
                </a:lnTo>
                <a:lnTo>
                  <a:pt x="3788997" y="932541"/>
                </a:lnTo>
                <a:lnTo>
                  <a:pt x="3780224" y="929632"/>
                </a:lnTo>
                <a:lnTo>
                  <a:pt x="3771482" y="931545"/>
                </a:lnTo>
                <a:lnTo>
                  <a:pt x="3763269" y="938844"/>
                </a:lnTo>
                <a:lnTo>
                  <a:pt x="3752223" y="958535"/>
                </a:lnTo>
                <a:lnTo>
                  <a:pt x="3739863" y="978060"/>
                </a:lnTo>
                <a:lnTo>
                  <a:pt x="3729825" y="984935"/>
                </a:lnTo>
                <a:lnTo>
                  <a:pt x="3692426" y="994155"/>
                </a:lnTo>
                <a:lnTo>
                  <a:pt x="3688296" y="990867"/>
                </a:lnTo>
                <a:lnTo>
                  <a:pt x="3692570" y="977919"/>
                </a:lnTo>
                <a:lnTo>
                  <a:pt x="3687847" y="974040"/>
                </a:lnTo>
                <a:lnTo>
                  <a:pt x="3680835" y="971131"/>
                </a:lnTo>
                <a:lnTo>
                  <a:pt x="3634695" y="966169"/>
                </a:lnTo>
                <a:lnTo>
                  <a:pt x="3617228" y="962502"/>
                </a:lnTo>
                <a:lnTo>
                  <a:pt x="3604196" y="961074"/>
                </a:lnTo>
                <a:lnTo>
                  <a:pt x="3587610" y="957768"/>
                </a:lnTo>
                <a:lnTo>
                  <a:pt x="3576195" y="950047"/>
                </a:lnTo>
                <a:lnTo>
                  <a:pt x="3551684" y="926380"/>
                </a:lnTo>
                <a:lnTo>
                  <a:pt x="3532489" y="907834"/>
                </a:lnTo>
                <a:lnTo>
                  <a:pt x="3501622" y="891087"/>
                </a:lnTo>
                <a:lnTo>
                  <a:pt x="3473637" y="887852"/>
                </a:lnTo>
                <a:lnTo>
                  <a:pt x="3471379" y="889562"/>
                </a:lnTo>
                <a:lnTo>
                  <a:pt x="3450134" y="890179"/>
                </a:lnTo>
                <a:lnTo>
                  <a:pt x="3416322" y="886062"/>
                </a:lnTo>
                <a:lnTo>
                  <a:pt x="3414689" y="886538"/>
                </a:lnTo>
                <a:lnTo>
                  <a:pt x="3404187" y="894145"/>
                </a:lnTo>
                <a:lnTo>
                  <a:pt x="3396342" y="906045"/>
                </a:lnTo>
                <a:lnTo>
                  <a:pt x="3385983" y="916120"/>
                </a:lnTo>
                <a:lnTo>
                  <a:pt x="3370246" y="921461"/>
                </a:lnTo>
                <a:lnTo>
                  <a:pt x="3351290" y="922669"/>
                </a:lnTo>
                <a:lnTo>
                  <a:pt x="3330029" y="912259"/>
                </a:lnTo>
                <a:lnTo>
                  <a:pt x="3308144" y="896102"/>
                </a:lnTo>
                <a:lnTo>
                  <a:pt x="3280719" y="890840"/>
                </a:lnTo>
                <a:lnTo>
                  <a:pt x="3254143" y="894383"/>
                </a:lnTo>
                <a:lnTo>
                  <a:pt x="3244425" y="896904"/>
                </a:lnTo>
                <a:lnTo>
                  <a:pt x="3216536" y="906063"/>
                </a:lnTo>
                <a:lnTo>
                  <a:pt x="3207795" y="901796"/>
                </a:lnTo>
                <a:lnTo>
                  <a:pt x="3195419" y="899081"/>
                </a:lnTo>
                <a:lnTo>
                  <a:pt x="3168235" y="914145"/>
                </a:lnTo>
                <a:lnTo>
                  <a:pt x="3138457" y="930655"/>
                </a:lnTo>
                <a:lnTo>
                  <a:pt x="3131989" y="942995"/>
                </a:lnTo>
                <a:lnTo>
                  <a:pt x="3123007" y="954322"/>
                </a:lnTo>
                <a:lnTo>
                  <a:pt x="3103251" y="965111"/>
                </a:lnTo>
                <a:lnTo>
                  <a:pt x="3081686" y="974445"/>
                </a:lnTo>
                <a:lnTo>
                  <a:pt x="3063419" y="977910"/>
                </a:lnTo>
                <a:lnTo>
                  <a:pt x="3039820" y="974490"/>
                </a:lnTo>
                <a:lnTo>
                  <a:pt x="3010122" y="963031"/>
                </a:lnTo>
                <a:lnTo>
                  <a:pt x="2982922" y="948689"/>
                </a:lnTo>
                <a:lnTo>
                  <a:pt x="2953352" y="926116"/>
                </a:lnTo>
                <a:lnTo>
                  <a:pt x="2929273" y="913193"/>
                </a:lnTo>
                <a:lnTo>
                  <a:pt x="2906187" y="902951"/>
                </a:lnTo>
                <a:lnTo>
                  <a:pt x="2892163" y="900518"/>
                </a:lnTo>
                <a:lnTo>
                  <a:pt x="2880908" y="904370"/>
                </a:lnTo>
                <a:lnTo>
                  <a:pt x="2876505" y="912347"/>
                </a:lnTo>
                <a:lnTo>
                  <a:pt x="2879707" y="918623"/>
                </a:lnTo>
                <a:lnTo>
                  <a:pt x="2886367" y="924291"/>
                </a:lnTo>
                <a:lnTo>
                  <a:pt x="2891554" y="942131"/>
                </a:lnTo>
                <a:lnTo>
                  <a:pt x="2893539" y="963956"/>
                </a:lnTo>
                <a:lnTo>
                  <a:pt x="2891266" y="976332"/>
                </a:lnTo>
                <a:lnTo>
                  <a:pt x="2884718" y="983718"/>
                </a:lnTo>
                <a:lnTo>
                  <a:pt x="2878010" y="986407"/>
                </a:lnTo>
                <a:lnTo>
                  <a:pt x="2871798" y="985437"/>
                </a:lnTo>
                <a:lnTo>
                  <a:pt x="2864273" y="977742"/>
                </a:lnTo>
                <a:lnTo>
                  <a:pt x="2859663" y="961470"/>
                </a:lnTo>
                <a:lnTo>
                  <a:pt x="2856076" y="942264"/>
                </a:lnTo>
                <a:lnTo>
                  <a:pt x="2835808" y="918121"/>
                </a:lnTo>
                <a:lnTo>
                  <a:pt x="2818309" y="903383"/>
                </a:lnTo>
                <a:lnTo>
                  <a:pt x="2809888" y="895247"/>
                </a:lnTo>
                <a:lnTo>
                  <a:pt x="2793783" y="881814"/>
                </a:lnTo>
                <a:lnTo>
                  <a:pt x="2779902" y="873510"/>
                </a:lnTo>
                <a:lnTo>
                  <a:pt x="2750332" y="864026"/>
                </a:lnTo>
                <a:lnTo>
                  <a:pt x="2735843" y="857151"/>
                </a:lnTo>
                <a:lnTo>
                  <a:pt x="2710692" y="830478"/>
                </a:lnTo>
                <a:lnTo>
                  <a:pt x="2696587" y="822360"/>
                </a:lnTo>
                <a:lnTo>
                  <a:pt x="2678464" y="815528"/>
                </a:lnTo>
                <a:lnTo>
                  <a:pt x="2663575" y="813501"/>
                </a:lnTo>
                <a:lnTo>
                  <a:pt x="2660309" y="815061"/>
                </a:lnTo>
                <a:lnTo>
                  <a:pt x="2629330" y="818896"/>
                </a:lnTo>
                <a:lnTo>
                  <a:pt x="2607077" y="818314"/>
                </a:lnTo>
                <a:lnTo>
                  <a:pt x="2593613" y="813325"/>
                </a:lnTo>
                <a:lnTo>
                  <a:pt x="2579604" y="812726"/>
                </a:lnTo>
                <a:lnTo>
                  <a:pt x="2578467" y="812681"/>
                </a:lnTo>
                <a:lnTo>
                  <a:pt x="2563226" y="816040"/>
                </a:lnTo>
                <a:lnTo>
                  <a:pt x="2560376" y="815819"/>
                </a:lnTo>
                <a:lnTo>
                  <a:pt x="2552740" y="815661"/>
                </a:lnTo>
                <a:lnTo>
                  <a:pt x="2540444" y="810152"/>
                </a:lnTo>
                <a:lnTo>
                  <a:pt x="2528453" y="795334"/>
                </a:lnTo>
                <a:lnTo>
                  <a:pt x="2513372" y="779618"/>
                </a:lnTo>
                <a:lnTo>
                  <a:pt x="2495025" y="774550"/>
                </a:lnTo>
                <a:lnTo>
                  <a:pt x="2460267" y="781169"/>
                </a:lnTo>
                <a:lnTo>
                  <a:pt x="2422276" y="802554"/>
                </a:lnTo>
                <a:lnTo>
                  <a:pt x="2395011" y="815238"/>
                </a:lnTo>
                <a:lnTo>
                  <a:pt x="2372774" y="815590"/>
                </a:lnTo>
                <a:lnTo>
                  <a:pt x="2360078" y="817529"/>
                </a:lnTo>
                <a:lnTo>
                  <a:pt x="2351641" y="816798"/>
                </a:lnTo>
                <a:lnTo>
                  <a:pt x="2344517" y="812814"/>
                </a:lnTo>
                <a:lnTo>
                  <a:pt x="2342820" y="805092"/>
                </a:lnTo>
                <a:lnTo>
                  <a:pt x="2339410" y="795290"/>
                </a:lnTo>
                <a:lnTo>
                  <a:pt x="2321959" y="785727"/>
                </a:lnTo>
                <a:lnTo>
                  <a:pt x="2298088" y="779556"/>
                </a:lnTo>
                <a:lnTo>
                  <a:pt x="2275883" y="772778"/>
                </a:lnTo>
                <a:lnTo>
                  <a:pt x="2261378" y="770971"/>
                </a:lnTo>
                <a:lnTo>
                  <a:pt x="2255182" y="780729"/>
                </a:lnTo>
                <a:lnTo>
                  <a:pt x="2236787" y="796251"/>
                </a:lnTo>
                <a:lnTo>
                  <a:pt x="2215862" y="811333"/>
                </a:lnTo>
                <a:lnTo>
                  <a:pt x="2189206" y="835863"/>
                </a:lnTo>
                <a:lnTo>
                  <a:pt x="2181922" y="844555"/>
                </a:lnTo>
                <a:lnTo>
                  <a:pt x="2171691" y="850346"/>
                </a:lnTo>
                <a:lnTo>
                  <a:pt x="2148413" y="856648"/>
                </a:lnTo>
                <a:lnTo>
                  <a:pt x="2120124" y="867014"/>
                </a:lnTo>
                <a:lnTo>
                  <a:pt x="2102081" y="878799"/>
                </a:lnTo>
                <a:lnTo>
                  <a:pt x="2076513" y="884141"/>
                </a:lnTo>
                <a:lnTo>
                  <a:pt x="2048929" y="887517"/>
                </a:lnTo>
                <a:lnTo>
                  <a:pt x="2036889" y="897733"/>
                </a:lnTo>
                <a:lnTo>
                  <a:pt x="2029493" y="914401"/>
                </a:lnTo>
                <a:lnTo>
                  <a:pt x="2020303" y="929377"/>
                </a:lnTo>
                <a:lnTo>
                  <a:pt x="1976901" y="952057"/>
                </a:lnTo>
                <a:lnTo>
                  <a:pt x="1953142" y="966768"/>
                </a:lnTo>
                <a:lnTo>
                  <a:pt x="1935868" y="974578"/>
                </a:lnTo>
                <a:lnTo>
                  <a:pt x="1923796" y="973573"/>
                </a:lnTo>
                <a:lnTo>
                  <a:pt x="1910748" y="971228"/>
                </a:lnTo>
                <a:lnTo>
                  <a:pt x="1905817" y="972524"/>
                </a:lnTo>
                <a:lnTo>
                  <a:pt x="1912526" y="983780"/>
                </a:lnTo>
                <a:lnTo>
                  <a:pt x="1918177" y="1019267"/>
                </a:lnTo>
                <a:lnTo>
                  <a:pt x="1926198" y="1041885"/>
                </a:lnTo>
                <a:lnTo>
                  <a:pt x="1931993" y="1054887"/>
                </a:lnTo>
                <a:lnTo>
                  <a:pt x="1937437" y="1065103"/>
                </a:lnTo>
                <a:lnTo>
                  <a:pt x="1941583" y="1080757"/>
                </a:lnTo>
                <a:lnTo>
                  <a:pt x="1936172" y="1089916"/>
                </a:lnTo>
                <a:lnTo>
                  <a:pt x="1927767" y="1096068"/>
                </a:lnTo>
                <a:lnTo>
                  <a:pt x="1901703" y="1105747"/>
                </a:lnTo>
                <a:lnTo>
                  <a:pt x="1874534" y="1114085"/>
                </a:lnTo>
                <a:lnTo>
                  <a:pt x="1858252" y="1108717"/>
                </a:lnTo>
                <a:lnTo>
                  <a:pt x="1840193" y="1095416"/>
                </a:lnTo>
                <a:lnTo>
                  <a:pt x="1833069" y="1088541"/>
                </a:lnTo>
                <a:lnTo>
                  <a:pt x="1813297" y="1066231"/>
                </a:lnTo>
                <a:lnTo>
                  <a:pt x="1778684" y="1032163"/>
                </a:lnTo>
                <a:lnTo>
                  <a:pt x="1755102" y="1014895"/>
                </a:lnTo>
                <a:lnTo>
                  <a:pt x="1737699" y="1008470"/>
                </a:lnTo>
                <a:lnTo>
                  <a:pt x="1721961" y="1010426"/>
                </a:lnTo>
                <a:lnTo>
                  <a:pt x="1709762" y="1018509"/>
                </a:lnTo>
                <a:lnTo>
                  <a:pt x="1701101" y="1025702"/>
                </a:lnTo>
                <a:lnTo>
                  <a:pt x="1692920" y="1033750"/>
                </a:lnTo>
                <a:lnTo>
                  <a:pt x="1687717" y="1043869"/>
                </a:lnTo>
                <a:lnTo>
                  <a:pt x="1688197" y="1057813"/>
                </a:lnTo>
                <a:lnTo>
                  <a:pt x="1687797" y="1072569"/>
                </a:lnTo>
                <a:lnTo>
                  <a:pt x="1680112" y="1082970"/>
                </a:lnTo>
                <a:lnTo>
                  <a:pt x="1660644" y="1094129"/>
                </a:lnTo>
                <a:lnTo>
                  <a:pt x="1638086" y="1109713"/>
                </a:lnTo>
                <a:lnTo>
                  <a:pt x="1621292" y="1137831"/>
                </a:lnTo>
                <a:lnTo>
                  <a:pt x="1610405" y="1172984"/>
                </a:lnTo>
                <a:lnTo>
                  <a:pt x="1606947" y="1197382"/>
                </a:lnTo>
                <a:lnTo>
                  <a:pt x="1615288" y="1208797"/>
                </a:lnTo>
                <a:lnTo>
                  <a:pt x="1631762" y="1218052"/>
                </a:lnTo>
                <a:lnTo>
                  <a:pt x="1642377" y="1227563"/>
                </a:lnTo>
                <a:lnTo>
                  <a:pt x="1644538" y="1236519"/>
                </a:lnTo>
                <a:lnTo>
                  <a:pt x="1641736" y="1245898"/>
                </a:lnTo>
                <a:lnTo>
                  <a:pt x="1633203" y="1256731"/>
                </a:lnTo>
                <a:lnTo>
                  <a:pt x="1615288" y="1269133"/>
                </a:lnTo>
                <a:lnTo>
                  <a:pt x="1590649" y="1298750"/>
                </a:lnTo>
                <a:lnTo>
                  <a:pt x="1575328" y="1340574"/>
                </a:lnTo>
                <a:lnTo>
                  <a:pt x="1583813" y="1369750"/>
                </a:lnTo>
                <a:lnTo>
                  <a:pt x="1615320" y="1385758"/>
                </a:lnTo>
                <a:lnTo>
                  <a:pt x="1640103" y="1392818"/>
                </a:lnTo>
                <a:lnTo>
                  <a:pt x="1649997" y="1402205"/>
                </a:lnTo>
                <a:lnTo>
                  <a:pt x="1658915" y="1421245"/>
                </a:lnTo>
                <a:lnTo>
                  <a:pt x="1657682" y="1440540"/>
                </a:lnTo>
                <a:lnTo>
                  <a:pt x="1654688" y="1453612"/>
                </a:lnTo>
                <a:lnTo>
                  <a:pt x="1660836" y="1466419"/>
                </a:lnTo>
                <a:lnTo>
                  <a:pt x="1672523" y="1481633"/>
                </a:lnTo>
                <a:lnTo>
                  <a:pt x="1687332" y="1490941"/>
                </a:lnTo>
                <a:lnTo>
                  <a:pt x="1702894" y="1485935"/>
                </a:lnTo>
                <a:lnTo>
                  <a:pt x="1718407" y="1479571"/>
                </a:lnTo>
                <a:lnTo>
                  <a:pt x="1737795" y="1482083"/>
                </a:lnTo>
                <a:lnTo>
                  <a:pt x="1792628" y="1487371"/>
                </a:lnTo>
                <a:lnTo>
                  <a:pt x="1821366" y="1490130"/>
                </a:lnTo>
                <a:lnTo>
                  <a:pt x="1830716" y="1496741"/>
                </a:lnTo>
                <a:lnTo>
                  <a:pt x="1848535" y="1518196"/>
                </a:lnTo>
                <a:lnTo>
                  <a:pt x="1871060" y="1542286"/>
                </a:lnTo>
                <a:lnTo>
                  <a:pt x="1893922" y="1566746"/>
                </a:lnTo>
                <a:lnTo>
                  <a:pt x="1901815" y="1577341"/>
                </a:lnTo>
                <a:lnTo>
                  <a:pt x="1920450" y="1606553"/>
                </a:lnTo>
                <a:lnTo>
                  <a:pt x="1939710" y="1632829"/>
                </a:lnTo>
                <a:lnTo>
                  <a:pt x="1960619" y="1665381"/>
                </a:lnTo>
                <a:lnTo>
                  <a:pt x="1959130" y="1674195"/>
                </a:lnTo>
                <a:lnTo>
                  <a:pt x="1948195" y="1677871"/>
                </a:lnTo>
                <a:lnTo>
                  <a:pt x="1930616" y="1676981"/>
                </a:lnTo>
                <a:lnTo>
                  <a:pt x="1917040" y="1672203"/>
                </a:lnTo>
                <a:lnTo>
                  <a:pt x="1909420" y="1668254"/>
                </a:lnTo>
                <a:lnTo>
                  <a:pt x="1902567" y="1666950"/>
                </a:lnTo>
                <a:lnTo>
                  <a:pt x="1894883" y="1668536"/>
                </a:lnTo>
                <a:lnTo>
                  <a:pt x="1888351" y="1672653"/>
                </a:lnTo>
                <a:lnTo>
                  <a:pt x="1885693" y="1679096"/>
                </a:lnTo>
                <a:lnTo>
                  <a:pt x="1886814" y="1687884"/>
                </a:lnTo>
                <a:lnTo>
                  <a:pt x="1892065" y="1695888"/>
                </a:lnTo>
                <a:lnTo>
                  <a:pt x="1899413" y="1701035"/>
                </a:lnTo>
                <a:lnTo>
                  <a:pt x="1903368" y="1702957"/>
                </a:lnTo>
                <a:lnTo>
                  <a:pt x="1930280" y="1713517"/>
                </a:lnTo>
                <a:lnTo>
                  <a:pt x="1960555" y="1725399"/>
                </a:lnTo>
                <a:lnTo>
                  <a:pt x="1997489" y="1742243"/>
                </a:lnTo>
                <a:lnTo>
                  <a:pt x="2005350" y="1744350"/>
                </a:lnTo>
                <a:lnTo>
                  <a:pt x="2007591" y="1752574"/>
                </a:lnTo>
                <a:lnTo>
                  <a:pt x="1987851" y="1754355"/>
                </a:lnTo>
                <a:lnTo>
                  <a:pt x="1985418" y="1763971"/>
                </a:lnTo>
                <a:lnTo>
                  <a:pt x="1980327" y="1771058"/>
                </a:lnTo>
                <a:lnTo>
                  <a:pt x="1936124" y="1787074"/>
                </a:lnTo>
                <a:lnTo>
                  <a:pt x="1925077" y="1787030"/>
                </a:lnTo>
                <a:lnTo>
                  <a:pt x="1915423" y="1789657"/>
                </a:lnTo>
                <a:lnTo>
                  <a:pt x="1916016" y="1800022"/>
                </a:lnTo>
                <a:lnTo>
                  <a:pt x="1918657" y="1809507"/>
                </a:lnTo>
                <a:lnTo>
                  <a:pt x="1926230" y="1819555"/>
                </a:lnTo>
                <a:lnTo>
                  <a:pt x="1922948" y="1823839"/>
                </a:lnTo>
                <a:lnTo>
                  <a:pt x="1916400" y="1825276"/>
                </a:lnTo>
                <a:lnTo>
                  <a:pt x="1907835" y="1822226"/>
                </a:lnTo>
                <a:lnTo>
                  <a:pt x="1899910" y="1816973"/>
                </a:lnTo>
                <a:lnTo>
                  <a:pt x="1891425" y="1815659"/>
                </a:lnTo>
                <a:lnTo>
                  <a:pt x="1883180" y="1816973"/>
                </a:lnTo>
                <a:lnTo>
                  <a:pt x="1845573" y="1845329"/>
                </a:lnTo>
                <a:lnTo>
                  <a:pt x="1829435" y="1852689"/>
                </a:lnTo>
                <a:lnTo>
                  <a:pt x="1812000" y="1855580"/>
                </a:lnTo>
                <a:lnTo>
                  <a:pt x="1775498" y="1866043"/>
                </a:lnTo>
                <a:lnTo>
                  <a:pt x="1764643" y="1865514"/>
                </a:lnTo>
                <a:lnTo>
                  <a:pt x="1754333" y="1861865"/>
                </a:lnTo>
                <a:lnTo>
                  <a:pt x="1745928" y="1867180"/>
                </a:lnTo>
                <a:lnTo>
                  <a:pt x="1743222" y="1880305"/>
                </a:lnTo>
                <a:lnTo>
                  <a:pt x="1733504" y="1871235"/>
                </a:lnTo>
                <a:lnTo>
                  <a:pt x="1722746" y="1864034"/>
                </a:lnTo>
                <a:lnTo>
                  <a:pt x="1717991" y="1861610"/>
                </a:lnTo>
                <a:lnTo>
                  <a:pt x="1715349" y="1863037"/>
                </a:lnTo>
                <a:lnTo>
                  <a:pt x="1725339" y="1877114"/>
                </a:lnTo>
                <a:lnTo>
                  <a:pt x="1726204" y="1890019"/>
                </a:lnTo>
                <a:lnTo>
                  <a:pt x="1723754" y="1897114"/>
                </a:lnTo>
                <a:lnTo>
                  <a:pt x="1719512" y="1903584"/>
                </a:lnTo>
                <a:lnTo>
                  <a:pt x="1713908" y="1907560"/>
                </a:lnTo>
                <a:lnTo>
                  <a:pt x="1707120" y="1909728"/>
                </a:lnTo>
                <a:lnTo>
                  <a:pt x="1703518" y="1932523"/>
                </a:lnTo>
                <a:lnTo>
                  <a:pt x="1696986" y="1946432"/>
                </a:lnTo>
                <a:lnTo>
                  <a:pt x="1687957" y="1958754"/>
                </a:lnTo>
                <a:lnTo>
                  <a:pt x="1675709" y="1981355"/>
                </a:lnTo>
                <a:lnTo>
                  <a:pt x="1665879" y="1991218"/>
                </a:lnTo>
                <a:lnTo>
                  <a:pt x="1658210" y="2002712"/>
                </a:lnTo>
                <a:lnTo>
                  <a:pt x="1653135" y="2018773"/>
                </a:lnTo>
                <a:lnTo>
                  <a:pt x="1645835" y="2015000"/>
                </a:lnTo>
                <a:lnTo>
                  <a:pt x="1639879" y="2008107"/>
                </a:lnTo>
                <a:lnTo>
                  <a:pt x="1636725" y="2017221"/>
                </a:lnTo>
                <a:lnTo>
                  <a:pt x="1632419" y="2024987"/>
                </a:lnTo>
                <a:lnTo>
                  <a:pt x="1613367" y="2036595"/>
                </a:lnTo>
                <a:lnTo>
                  <a:pt x="1599279" y="2047737"/>
                </a:lnTo>
                <a:lnTo>
                  <a:pt x="1592859" y="2065040"/>
                </a:lnTo>
                <a:lnTo>
                  <a:pt x="1591402" y="2075397"/>
                </a:lnTo>
                <a:lnTo>
                  <a:pt x="1593643" y="2084723"/>
                </a:lnTo>
                <a:lnTo>
                  <a:pt x="1598910" y="2090320"/>
                </a:lnTo>
                <a:lnTo>
                  <a:pt x="1625583" y="2096367"/>
                </a:lnTo>
                <a:lnTo>
                  <a:pt x="1643273" y="2104291"/>
                </a:lnTo>
                <a:lnTo>
                  <a:pt x="1659507" y="2119020"/>
                </a:lnTo>
                <a:lnTo>
                  <a:pt x="1677086" y="2131528"/>
                </a:lnTo>
                <a:lnTo>
                  <a:pt x="1689734" y="2147641"/>
                </a:lnTo>
                <a:lnTo>
                  <a:pt x="1698667" y="2167456"/>
                </a:lnTo>
                <a:lnTo>
                  <a:pt x="1709762" y="2205993"/>
                </a:lnTo>
                <a:lnTo>
                  <a:pt x="1715269" y="2246584"/>
                </a:lnTo>
                <a:lnTo>
                  <a:pt x="1731631" y="2196103"/>
                </a:lnTo>
                <a:lnTo>
                  <a:pt x="1745384" y="2187086"/>
                </a:lnTo>
                <a:lnTo>
                  <a:pt x="1742326" y="2201286"/>
                </a:lnTo>
                <a:lnTo>
                  <a:pt x="1732512" y="2223128"/>
                </a:lnTo>
                <a:lnTo>
                  <a:pt x="1722842" y="2254764"/>
                </a:lnTo>
                <a:lnTo>
                  <a:pt x="1719704" y="2277876"/>
                </a:lnTo>
                <a:lnTo>
                  <a:pt x="1723274" y="2297902"/>
                </a:lnTo>
                <a:lnTo>
                  <a:pt x="1723482" y="2307290"/>
                </a:lnTo>
                <a:lnTo>
                  <a:pt x="1715333" y="2340450"/>
                </a:lnTo>
                <a:lnTo>
                  <a:pt x="1719544" y="2346823"/>
                </a:lnTo>
                <a:lnTo>
                  <a:pt x="1726124" y="2352711"/>
                </a:lnTo>
                <a:lnTo>
                  <a:pt x="1743478" y="2364205"/>
                </a:lnTo>
                <a:lnTo>
                  <a:pt x="1755646" y="2380908"/>
                </a:lnTo>
                <a:lnTo>
                  <a:pt x="1758704" y="2404417"/>
                </a:lnTo>
                <a:lnTo>
                  <a:pt x="1765588" y="2410904"/>
                </a:lnTo>
                <a:lnTo>
                  <a:pt x="1774217" y="2416554"/>
                </a:lnTo>
                <a:lnTo>
                  <a:pt x="1816483" y="2463448"/>
                </a:lnTo>
                <a:lnTo>
                  <a:pt x="1840818" y="2494633"/>
                </a:lnTo>
                <a:lnTo>
                  <a:pt x="1853017" y="2512818"/>
                </a:lnTo>
                <a:lnTo>
                  <a:pt x="1866257" y="2535709"/>
                </a:lnTo>
                <a:lnTo>
                  <a:pt x="1873238" y="2541024"/>
                </a:lnTo>
                <a:lnTo>
                  <a:pt x="1881499" y="2544427"/>
                </a:lnTo>
                <a:lnTo>
                  <a:pt x="1897252" y="2555374"/>
                </a:lnTo>
                <a:lnTo>
                  <a:pt x="1888367" y="2567133"/>
                </a:lnTo>
                <a:lnTo>
                  <a:pt x="1873942" y="2588076"/>
                </a:lnTo>
                <a:lnTo>
                  <a:pt x="1867506" y="2599165"/>
                </a:lnTo>
                <a:lnTo>
                  <a:pt x="1852217" y="2609434"/>
                </a:lnTo>
                <a:lnTo>
                  <a:pt x="1826665" y="2620311"/>
                </a:lnTo>
                <a:lnTo>
                  <a:pt x="1812529" y="2625018"/>
                </a:lnTo>
                <a:lnTo>
                  <a:pt x="1797383" y="2647530"/>
                </a:lnTo>
                <a:lnTo>
                  <a:pt x="1780573" y="2669417"/>
                </a:lnTo>
                <a:lnTo>
                  <a:pt x="1769078" y="2671849"/>
                </a:lnTo>
                <a:lnTo>
                  <a:pt x="1736418" y="2668447"/>
                </a:lnTo>
                <a:lnTo>
                  <a:pt x="1724747" y="2666472"/>
                </a:lnTo>
                <a:lnTo>
                  <a:pt x="1691479" y="2656838"/>
                </a:lnTo>
                <a:lnTo>
                  <a:pt x="1682209" y="2650941"/>
                </a:lnTo>
                <a:lnTo>
                  <a:pt x="1673051" y="2625573"/>
                </a:lnTo>
                <a:lnTo>
                  <a:pt x="1662773" y="2614661"/>
                </a:lnTo>
                <a:lnTo>
                  <a:pt x="1649885" y="2607688"/>
                </a:lnTo>
                <a:lnTo>
                  <a:pt x="1641064" y="2601765"/>
                </a:lnTo>
                <a:lnTo>
                  <a:pt x="1637398" y="2595648"/>
                </a:lnTo>
                <a:lnTo>
                  <a:pt x="1628064" y="2586798"/>
                </a:lnTo>
                <a:lnTo>
                  <a:pt x="1610806" y="2573620"/>
                </a:lnTo>
                <a:lnTo>
                  <a:pt x="1598302" y="2561130"/>
                </a:lnTo>
                <a:lnTo>
                  <a:pt x="1588632" y="2557745"/>
                </a:lnTo>
                <a:lnTo>
                  <a:pt x="1576449" y="2562153"/>
                </a:lnTo>
                <a:lnTo>
                  <a:pt x="1569116" y="2563387"/>
                </a:lnTo>
                <a:lnTo>
                  <a:pt x="1565978" y="2561183"/>
                </a:lnTo>
                <a:lnTo>
                  <a:pt x="1563609" y="2550694"/>
                </a:lnTo>
                <a:lnTo>
                  <a:pt x="1545934" y="2546983"/>
                </a:lnTo>
                <a:lnTo>
                  <a:pt x="1542924" y="2544515"/>
                </a:lnTo>
                <a:lnTo>
                  <a:pt x="1519358" y="2534457"/>
                </a:lnTo>
                <a:lnTo>
                  <a:pt x="1510328" y="2529125"/>
                </a:lnTo>
                <a:lnTo>
                  <a:pt x="1501651" y="2528737"/>
                </a:lnTo>
                <a:lnTo>
                  <a:pt x="1483400" y="2525722"/>
                </a:lnTo>
                <a:lnTo>
                  <a:pt x="1467919" y="2520910"/>
                </a:lnTo>
                <a:lnTo>
                  <a:pt x="1460762" y="2514537"/>
                </a:lnTo>
                <a:lnTo>
                  <a:pt x="1450212" y="2507450"/>
                </a:lnTo>
                <a:lnTo>
                  <a:pt x="1430632" y="2498617"/>
                </a:lnTo>
                <a:lnTo>
                  <a:pt x="1416207" y="2490279"/>
                </a:lnTo>
                <a:lnTo>
                  <a:pt x="1415503" y="2484929"/>
                </a:lnTo>
                <a:lnTo>
                  <a:pt x="1424372" y="2462787"/>
                </a:lnTo>
                <a:lnTo>
                  <a:pt x="1430792" y="2441543"/>
                </a:lnTo>
                <a:lnTo>
                  <a:pt x="1427142" y="2437383"/>
                </a:lnTo>
                <a:lnTo>
                  <a:pt x="1418993" y="2433848"/>
                </a:lnTo>
                <a:lnTo>
                  <a:pt x="1403800" y="2430587"/>
                </a:lnTo>
                <a:lnTo>
                  <a:pt x="1367874" y="2431662"/>
                </a:lnTo>
                <a:lnTo>
                  <a:pt x="1345652" y="2410278"/>
                </a:lnTo>
                <a:lnTo>
                  <a:pt x="1337791" y="2405448"/>
                </a:lnTo>
                <a:lnTo>
                  <a:pt x="1323254" y="2401993"/>
                </a:lnTo>
                <a:lnTo>
                  <a:pt x="1302234" y="2395470"/>
                </a:lnTo>
                <a:lnTo>
                  <a:pt x="1290370" y="2390754"/>
                </a:lnTo>
                <a:lnTo>
                  <a:pt x="1287008" y="2392482"/>
                </a:lnTo>
                <a:lnTo>
                  <a:pt x="1273992" y="2415955"/>
                </a:lnTo>
                <a:lnTo>
                  <a:pt x="1260992" y="2399199"/>
                </a:lnTo>
                <a:lnTo>
                  <a:pt x="1253212" y="2394668"/>
                </a:lnTo>
                <a:lnTo>
                  <a:pt x="1242085" y="2392182"/>
                </a:lnTo>
                <a:lnTo>
                  <a:pt x="1230510" y="2392156"/>
                </a:lnTo>
                <a:lnTo>
                  <a:pt x="1201596" y="2400300"/>
                </a:lnTo>
                <a:lnTo>
                  <a:pt x="1180319" y="2409309"/>
                </a:lnTo>
                <a:lnTo>
                  <a:pt x="1164422" y="2416034"/>
                </a:lnTo>
                <a:lnTo>
                  <a:pt x="1148348" y="2419781"/>
                </a:lnTo>
                <a:lnTo>
                  <a:pt x="1140599" y="2425025"/>
                </a:lnTo>
                <a:lnTo>
                  <a:pt x="1119050" y="2424126"/>
                </a:lnTo>
                <a:lnTo>
                  <a:pt x="1108211" y="2420098"/>
                </a:lnTo>
                <a:lnTo>
                  <a:pt x="1104689" y="2415920"/>
                </a:lnTo>
                <a:lnTo>
                  <a:pt x="1106578" y="2408604"/>
                </a:lnTo>
                <a:lnTo>
                  <a:pt x="1114039" y="2400397"/>
                </a:lnTo>
                <a:lnTo>
                  <a:pt x="1114583" y="2395920"/>
                </a:lnTo>
                <a:lnTo>
                  <a:pt x="1111942" y="2392447"/>
                </a:lnTo>
                <a:lnTo>
                  <a:pt x="1085782" y="2381490"/>
                </a:lnTo>
                <a:lnTo>
                  <a:pt x="1075087" y="2374853"/>
                </a:lnTo>
                <a:lnTo>
                  <a:pt x="1040682" y="2365430"/>
                </a:lnTo>
                <a:lnTo>
                  <a:pt x="998256" y="2348753"/>
                </a:lnTo>
                <a:lnTo>
                  <a:pt x="983671" y="2337814"/>
                </a:lnTo>
                <a:lnTo>
                  <a:pt x="982263" y="2330260"/>
                </a:lnTo>
                <a:lnTo>
                  <a:pt x="965612" y="2322838"/>
                </a:lnTo>
                <a:lnTo>
                  <a:pt x="944400" y="2316166"/>
                </a:lnTo>
                <a:lnTo>
                  <a:pt x="927941" y="2318061"/>
                </a:lnTo>
                <a:lnTo>
                  <a:pt x="912492" y="2318775"/>
                </a:lnTo>
                <a:lnTo>
                  <a:pt x="888397" y="2306302"/>
                </a:lnTo>
                <a:lnTo>
                  <a:pt x="865552" y="2305606"/>
                </a:lnTo>
                <a:lnTo>
                  <a:pt x="839744" y="2309352"/>
                </a:lnTo>
                <a:lnTo>
                  <a:pt x="834092" y="2310833"/>
                </a:lnTo>
                <a:lnTo>
                  <a:pt x="827897" y="2312455"/>
                </a:lnTo>
                <a:lnTo>
                  <a:pt x="750938" y="2307201"/>
                </a:lnTo>
                <a:lnTo>
                  <a:pt x="731294" y="2296897"/>
                </a:lnTo>
                <a:lnTo>
                  <a:pt x="714483" y="2286593"/>
                </a:lnTo>
                <a:lnTo>
                  <a:pt x="669384" y="2279180"/>
                </a:lnTo>
                <a:lnTo>
                  <a:pt x="646250" y="2271309"/>
                </a:lnTo>
                <a:lnTo>
                  <a:pt x="623244" y="2260141"/>
                </a:lnTo>
                <a:lnTo>
                  <a:pt x="598060" y="2250401"/>
                </a:lnTo>
                <a:lnTo>
                  <a:pt x="576896" y="2254349"/>
                </a:lnTo>
                <a:lnTo>
                  <a:pt x="547934" y="2248805"/>
                </a:lnTo>
                <a:lnTo>
                  <a:pt x="516443" y="2243922"/>
                </a:lnTo>
                <a:lnTo>
                  <a:pt x="505684" y="2246928"/>
                </a:lnTo>
                <a:lnTo>
                  <a:pt x="495710" y="2259250"/>
                </a:lnTo>
                <a:lnTo>
                  <a:pt x="488265" y="2270991"/>
                </a:lnTo>
                <a:lnTo>
                  <a:pt x="471103" y="2261427"/>
                </a:lnTo>
                <a:lnTo>
                  <a:pt x="412587" y="2215380"/>
                </a:lnTo>
                <a:lnTo>
                  <a:pt x="381881" y="2184803"/>
                </a:lnTo>
                <a:lnTo>
                  <a:pt x="281532" y="2114251"/>
                </a:lnTo>
                <a:lnTo>
                  <a:pt x="268179" y="2108848"/>
                </a:lnTo>
                <a:lnTo>
                  <a:pt x="215059" y="2098659"/>
                </a:lnTo>
                <a:lnTo>
                  <a:pt x="193654" y="2090496"/>
                </a:lnTo>
                <a:lnTo>
                  <a:pt x="139589" y="2040104"/>
                </a:lnTo>
                <a:lnTo>
                  <a:pt x="115558" y="2046864"/>
                </a:lnTo>
                <a:lnTo>
                  <a:pt x="93849" y="2045154"/>
                </a:lnTo>
                <a:lnTo>
                  <a:pt x="81169" y="2040747"/>
                </a:lnTo>
                <a:lnTo>
                  <a:pt x="67433" y="2033510"/>
                </a:lnTo>
                <a:lnTo>
                  <a:pt x="57763" y="2023938"/>
                </a:lnTo>
                <a:lnTo>
                  <a:pt x="46572" y="2002880"/>
                </a:lnTo>
                <a:lnTo>
                  <a:pt x="33572" y="1990795"/>
                </a:lnTo>
                <a:lnTo>
                  <a:pt x="0" y="1976936"/>
                </a:lnTo>
                <a:lnTo>
                  <a:pt x="0" y="1919059"/>
                </a:lnTo>
                <a:lnTo>
                  <a:pt x="16970" y="1931059"/>
                </a:lnTo>
                <a:lnTo>
                  <a:pt x="35013" y="1936577"/>
                </a:lnTo>
                <a:lnTo>
                  <a:pt x="43322" y="1929605"/>
                </a:lnTo>
                <a:lnTo>
                  <a:pt x="106097" y="1917644"/>
                </a:lnTo>
                <a:lnTo>
                  <a:pt x="110323" y="1908159"/>
                </a:lnTo>
                <a:lnTo>
                  <a:pt x="110147" y="1897573"/>
                </a:lnTo>
                <a:lnTo>
                  <a:pt x="103999" y="1897943"/>
                </a:lnTo>
                <a:lnTo>
                  <a:pt x="99997" y="1895563"/>
                </a:lnTo>
                <a:lnTo>
                  <a:pt x="100397" y="1883796"/>
                </a:lnTo>
                <a:lnTo>
                  <a:pt x="109715" y="1867665"/>
                </a:lnTo>
                <a:lnTo>
                  <a:pt x="137860" y="1841398"/>
                </a:lnTo>
                <a:lnTo>
                  <a:pt x="152973" y="1804906"/>
                </a:lnTo>
                <a:lnTo>
                  <a:pt x="166277" y="1796594"/>
                </a:lnTo>
                <a:lnTo>
                  <a:pt x="176043" y="1802129"/>
                </a:lnTo>
                <a:lnTo>
                  <a:pt x="175371" y="1810653"/>
                </a:lnTo>
                <a:lnTo>
                  <a:pt x="176988" y="1816982"/>
                </a:lnTo>
                <a:lnTo>
                  <a:pt x="185713" y="1804703"/>
                </a:lnTo>
                <a:lnTo>
                  <a:pt x="194038" y="1788097"/>
                </a:lnTo>
                <a:lnTo>
                  <a:pt x="215059" y="1788000"/>
                </a:lnTo>
                <a:lnTo>
                  <a:pt x="229580" y="1790767"/>
                </a:lnTo>
                <a:lnTo>
                  <a:pt x="244645" y="1788872"/>
                </a:lnTo>
                <a:lnTo>
                  <a:pt x="215619" y="1761538"/>
                </a:lnTo>
                <a:lnTo>
                  <a:pt x="176684" y="1734028"/>
                </a:lnTo>
                <a:lnTo>
                  <a:pt x="160258" y="1736100"/>
                </a:lnTo>
                <a:lnTo>
                  <a:pt x="149819" y="1731833"/>
                </a:lnTo>
                <a:lnTo>
                  <a:pt x="132721" y="1709162"/>
                </a:lnTo>
                <a:lnTo>
                  <a:pt x="125661" y="1690379"/>
                </a:lnTo>
                <a:lnTo>
                  <a:pt x="142199" y="1690802"/>
                </a:lnTo>
                <a:lnTo>
                  <a:pt x="158689" y="1693649"/>
                </a:lnTo>
                <a:lnTo>
                  <a:pt x="190084" y="1680533"/>
                </a:lnTo>
                <a:lnTo>
                  <a:pt x="201643" y="1678620"/>
                </a:lnTo>
                <a:lnTo>
                  <a:pt x="220246" y="1682763"/>
                </a:lnTo>
                <a:lnTo>
                  <a:pt x="246070" y="1685407"/>
                </a:lnTo>
                <a:lnTo>
                  <a:pt x="243941" y="1673040"/>
                </a:lnTo>
                <a:lnTo>
                  <a:pt x="235856" y="1658435"/>
                </a:lnTo>
                <a:lnTo>
                  <a:pt x="267347" y="1647611"/>
                </a:lnTo>
                <a:lnTo>
                  <a:pt x="295268" y="1641634"/>
                </a:lnTo>
                <a:lnTo>
                  <a:pt x="348661" y="1620462"/>
                </a:lnTo>
                <a:lnTo>
                  <a:pt x="372259" y="1616724"/>
                </a:lnTo>
                <a:lnTo>
                  <a:pt x="375269" y="1611894"/>
                </a:lnTo>
                <a:lnTo>
                  <a:pt x="375989" y="1605601"/>
                </a:lnTo>
                <a:lnTo>
                  <a:pt x="367968" y="1588677"/>
                </a:lnTo>
                <a:lnTo>
                  <a:pt x="359963" y="1576160"/>
                </a:lnTo>
                <a:lnTo>
                  <a:pt x="331770" y="1575552"/>
                </a:lnTo>
                <a:lnTo>
                  <a:pt x="316129" y="1592978"/>
                </a:lnTo>
                <a:lnTo>
                  <a:pt x="273479" y="1598708"/>
                </a:lnTo>
                <a:lnTo>
                  <a:pt x="254507" y="1597553"/>
                </a:lnTo>
                <a:lnTo>
                  <a:pt x="269572" y="1586385"/>
                </a:lnTo>
                <a:lnTo>
                  <a:pt x="284605" y="1582119"/>
                </a:lnTo>
                <a:lnTo>
                  <a:pt x="288848" y="1577465"/>
                </a:lnTo>
                <a:lnTo>
                  <a:pt x="258574" y="1581528"/>
                </a:lnTo>
                <a:lnTo>
                  <a:pt x="243412" y="1593005"/>
                </a:lnTo>
                <a:lnTo>
                  <a:pt x="199081" y="1608183"/>
                </a:lnTo>
                <a:lnTo>
                  <a:pt x="197688" y="1600215"/>
                </a:lnTo>
                <a:lnTo>
                  <a:pt x="196952" y="1593058"/>
                </a:lnTo>
                <a:lnTo>
                  <a:pt x="200202" y="1586288"/>
                </a:lnTo>
                <a:lnTo>
                  <a:pt x="207438" y="1581916"/>
                </a:lnTo>
                <a:lnTo>
                  <a:pt x="209968" y="1577932"/>
                </a:lnTo>
                <a:lnTo>
                  <a:pt x="209968" y="1574750"/>
                </a:lnTo>
                <a:lnTo>
                  <a:pt x="203452" y="1572758"/>
                </a:lnTo>
                <a:lnTo>
                  <a:pt x="198041" y="1571162"/>
                </a:lnTo>
                <a:lnTo>
                  <a:pt x="196952" y="1566781"/>
                </a:lnTo>
                <a:lnTo>
                  <a:pt x="198761" y="1562815"/>
                </a:lnTo>
                <a:lnTo>
                  <a:pt x="203820" y="1557235"/>
                </a:lnTo>
                <a:lnTo>
                  <a:pt x="205998" y="1550871"/>
                </a:lnTo>
                <a:lnTo>
                  <a:pt x="206366" y="1538125"/>
                </a:lnTo>
                <a:lnTo>
                  <a:pt x="211057" y="1523749"/>
                </a:lnTo>
                <a:lnTo>
                  <a:pt x="224409" y="1514582"/>
                </a:lnTo>
                <a:lnTo>
                  <a:pt x="247703" y="1512334"/>
                </a:lnTo>
                <a:lnTo>
                  <a:pt x="268964" y="1504480"/>
                </a:lnTo>
                <a:lnTo>
                  <a:pt x="281804" y="1495781"/>
                </a:lnTo>
                <a:lnTo>
                  <a:pt x="298742" y="1473594"/>
                </a:lnTo>
                <a:lnTo>
                  <a:pt x="311534" y="1470324"/>
                </a:lnTo>
                <a:lnTo>
                  <a:pt x="337358" y="1471523"/>
                </a:lnTo>
                <a:lnTo>
                  <a:pt x="353864" y="1473524"/>
                </a:lnTo>
                <a:lnTo>
                  <a:pt x="391983" y="1474185"/>
                </a:lnTo>
                <a:lnTo>
                  <a:pt x="435834" y="1472836"/>
                </a:lnTo>
                <a:lnTo>
                  <a:pt x="448529" y="1472184"/>
                </a:lnTo>
                <a:lnTo>
                  <a:pt x="455542" y="1464471"/>
                </a:lnTo>
                <a:lnTo>
                  <a:pt x="455061" y="1450588"/>
                </a:lnTo>
                <a:lnTo>
                  <a:pt x="461321" y="1437798"/>
                </a:lnTo>
                <a:lnTo>
                  <a:pt x="472976" y="1413779"/>
                </a:lnTo>
                <a:lnTo>
                  <a:pt x="485432" y="1401218"/>
                </a:lnTo>
                <a:lnTo>
                  <a:pt x="484919" y="1395630"/>
                </a:lnTo>
                <a:lnTo>
                  <a:pt x="478404" y="1393276"/>
                </a:lnTo>
                <a:lnTo>
                  <a:pt x="469902" y="1392104"/>
                </a:lnTo>
                <a:lnTo>
                  <a:pt x="466812" y="1389513"/>
                </a:lnTo>
                <a:lnTo>
                  <a:pt x="467213" y="1384250"/>
                </a:lnTo>
                <a:lnTo>
                  <a:pt x="473761" y="1379103"/>
                </a:lnTo>
                <a:lnTo>
                  <a:pt x="472576" y="1368516"/>
                </a:lnTo>
                <a:lnTo>
                  <a:pt x="468462" y="1356758"/>
                </a:lnTo>
                <a:lnTo>
                  <a:pt x="464875" y="1346189"/>
                </a:lnTo>
                <a:lnTo>
                  <a:pt x="453364" y="1340936"/>
                </a:lnTo>
                <a:lnTo>
                  <a:pt x="433576" y="1337445"/>
                </a:lnTo>
                <a:lnTo>
                  <a:pt x="437787" y="1324585"/>
                </a:lnTo>
                <a:lnTo>
                  <a:pt x="443390" y="1310702"/>
                </a:lnTo>
                <a:lnTo>
                  <a:pt x="451795" y="1302989"/>
                </a:lnTo>
                <a:lnTo>
                  <a:pt x="457863" y="1298362"/>
                </a:lnTo>
                <a:lnTo>
                  <a:pt x="476098" y="1300883"/>
                </a:lnTo>
                <a:lnTo>
                  <a:pt x="489274" y="1298423"/>
                </a:lnTo>
                <a:lnTo>
                  <a:pt x="492412" y="1295770"/>
                </a:lnTo>
                <a:lnTo>
                  <a:pt x="490043" y="1290473"/>
                </a:lnTo>
                <a:lnTo>
                  <a:pt x="469486" y="1285677"/>
                </a:lnTo>
                <a:lnTo>
                  <a:pt x="451379" y="1279093"/>
                </a:lnTo>
                <a:lnTo>
                  <a:pt x="443566" y="1270948"/>
                </a:lnTo>
                <a:lnTo>
                  <a:pt x="440428" y="1262222"/>
                </a:lnTo>
                <a:lnTo>
                  <a:pt x="452388" y="1257048"/>
                </a:lnTo>
                <a:lnTo>
                  <a:pt x="473745" y="1252085"/>
                </a:lnTo>
                <a:lnTo>
                  <a:pt x="487945" y="1240212"/>
                </a:lnTo>
                <a:lnTo>
                  <a:pt x="503299" y="1227493"/>
                </a:lnTo>
                <a:lnTo>
                  <a:pt x="509655" y="1218238"/>
                </a:lnTo>
                <a:lnTo>
                  <a:pt x="512856" y="1208189"/>
                </a:lnTo>
                <a:lnTo>
                  <a:pt x="512504" y="1197065"/>
                </a:lnTo>
                <a:lnTo>
                  <a:pt x="501298" y="1185747"/>
                </a:lnTo>
                <a:lnTo>
                  <a:pt x="501298" y="1173918"/>
                </a:lnTo>
                <a:lnTo>
                  <a:pt x="507381" y="1165685"/>
                </a:lnTo>
                <a:lnTo>
                  <a:pt x="505044" y="1159515"/>
                </a:lnTo>
                <a:lnTo>
                  <a:pt x="496847" y="1155928"/>
                </a:lnTo>
                <a:lnTo>
                  <a:pt x="485016" y="1157003"/>
                </a:lnTo>
                <a:lnTo>
                  <a:pt x="471631" y="1161172"/>
                </a:lnTo>
                <a:lnTo>
                  <a:pt x="455846" y="1160388"/>
                </a:lnTo>
                <a:lnTo>
                  <a:pt x="430598" y="1146188"/>
                </a:lnTo>
                <a:lnTo>
                  <a:pt x="403750" y="1132226"/>
                </a:lnTo>
                <a:lnTo>
                  <a:pt x="388285" y="1131749"/>
                </a:lnTo>
                <a:lnTo>
                  <a:pt x="377542" y="1129696"/>
                </a:lnTo>
                <a:lnTo>
                  <a:pt x="368208" y="1122494"/>
                </a:lnTo>
                <a:lnTo>
                  <a:pt x="362605" y="1113239"/>
                </a:lnTo>
                <a:lnTo>
                  <a:pt x="356537" y="1109131"/>
                </a:lnTo>
                <a:lnTo>
                  <a:pt x="346723" y="1111696"/>
                </a:lnTo>
                <a:lnTo>
                  <a:pt x="332427" y="1115910"/>
                </a:lnTo>
                <a:lnTo>
                  <a:pt x="314496" y="1114773"/>
                </a:lnTo>
                <a:lnTo>
                  <a:pt x="291265" y="1104010"/>
                </a:lnTo>
                <a:lnTo>
                  <a:pt x="270133" y="1091635"/>
                </a:lnTo>
                <a:lnTo>
                  <a:pt x="254427" y="1091326"/>
                </a:lnTo>
                <a:lnTo>
                  <a:pt x="237905" y="1089616"/>
                </a:lnTo>
                <a:lnTo>
                  <a:pt x="206334" y="1073679"/>
                </a:lnTo>
                <a:lnTo>
                  <a:pt x="198153" y="1073838"/>
                </a:lnTo>
                <a:lnTo>
                  <a:pt x="193046" y="1078545"/>
                </a:lnTo>
                <a:lnTo>
                  <a:pt x="190612" y="1091335"/>
                </a:lnTo>
                <a:lnTo>
                  <a:pt x="188003" y="1094067"/>
                </a:lnTo>
                <a:lnTo>
                  <a:pt x="182383" y="1096156"/>
                </a:lnTo>
                <a:lnTo>
                  <a:pt x="171625" y="1097567"/>
                </a:lnTo>
                <a:lnTo>
                  <a:pt x="155791" y="1089590"/>
                </a:lnTo>
                <a:lnTo>
                  <a:pt x="115446" y="1063437"/>
                </a:lnTo>
                <a:lnTo>
                  <a:pt x="99196" y="1044327"/>
                </a:lnTo>
                <a:lnTo>
                  <a:pt x="95466" y="1030444"/>
                </a:lnTo>
                <a:lnTo>
                  <a:pt x="82194" y="1021621"/>
                </a:lnTo>
                <a:lnTo>
                  <a:pt x="69322" y="1008849"/>
                </a:lnTo>
                <a:lnTo>
                  <a:pt x="56258" y="1007738"/>
                </a:lnTo>
                <a:lnTo>
                  <a:pt x="41785" y="1011828"/>
                </a:lnTo>
                <a:lnTo>
                  <a:pt x="28049" y="1017980"/>
                </a:lnTo>
                <a:lnTo>
                  <a:pt x="21517" y="1019673"/>
                </a:lnTo>
                <a:lnTo>
                  <a:pt x="0" y="1021658"/>
                </a:lnTo>
                <a:lnTo>
                  <a:pt x="0" y="0"/>
                </a:lnTo>
                <a:lnTo>
                  <a:pt x="8524875" y="0"/>
                </a:lnTo>
                <a:close/>
                <a:moveTo>
                  <a:pt x="1800553" y="1897599"/>
                </a:moveTo>
                <a:lnTo>
                  <a:pt x="1798040" y="1900896"/>
                </a:lnTo>
                <a:lnTo>
                  <a:pt x="1790275" y="1884272"/>
                </a:lnTo>
                <a:lnTo>
                  <a:pt x="1789827" y="1874144"/>
                </a:lnTo>
                <a:lnTo>
                  <a:pt x="1794678" y="1868926"/>
                </a:lnTo>
                <a:lnTo>
                  <a:pt x="1801226" y="1885717"/>
                </a:lnTo>
                <a:lnTo>
                  <a:pt x="1800553" y="1897599"/>
                </a:lnTo>
                <a:close/>
              </a:path>
            </a:pathLst>
          </a:custGeom>
          <a:solidFill>
            <a:srgbClr val="E2E6DF"/>
          </a:solidFill>
          <a:ln w="11430">
            <a:solidFill>
              <a:srgbClr val="FAFBF7"/>
            </a:solidFill>
          </a:ln>
        </p:spPr>
      </p:sp>
      <p:sp>
        <p:nvSpPr>
          <p:cNvPr id="10" name="Country Pakistan">
            <a:extLst>
              <a:ext uri="{FF2B5EF4-FFF2-40B4-BE49-F238E27FC236}">
                <a16:creationId xmlns:a16="http://schemas.microsoft.com/office/drawing/2014/main" id="{0D0D688A-9E77-4566-A812-A857AB9B5021}"/>
              </a:ext>
            </a:extLst>
          </p:cNvPr>
          <p:cNvSpPr>
            <a:spLocks noGrp="1"/>
          </p:cNvSpPr>
          <p:nvPr/>
        </p:nvSpPr>
        <p:spPr>
          <a:xfrm>
            <a:off x="428625" y="2238375"/>
            <a:ext cx="8524875" cy="3790950"/>
          </a:xfrm>
          <a:custGeom>
            <a:avLst/>
            <a:gdLst/>
            <a:ahLst/>
            <a:cxnLst/>
            <a:rect l="0" t="0" r="0" b="0"/>
            <a:pathLst>
              <a:path w="8524875" h="3790950">
                <a:moveTo>
                  <a:pt x="6519381" y="3671496"/>
                </a:moveTo>
                <a:lnTo>
                  <a:pt x="6526905" y="3687723"/>
                </a:lnTo>
                <a:lnTo>
                  <a:pt x="6538288" y="3712289"/>
                </a:lnTo>
                <a:lnTo>
                  <a:pt x="6545749" y="3728376"/>
                </a:lnTo>
                <a:lnTo>
                  <a:pt x="6554138" y="3746463"/>
                </a:lnTo>
                <a:lnTo>
                  <a:pt x="6558333" y="3755507"/>
                </a:lnTo>
                <a:lnTo>
                  <a:pt x="6565569" y="3771109"/>
                </a:lnTo>
                <a:lnTo>
                  <a:pt x="6562623" y="3779694"/>
                </a:lnTo>
                <a:lnTo>
                  <a:pt x="6558296" y="3790950"/>
                </a:lnTo>
                <a:lnTo>
                  <a:pt x="5652554" y="3790950"/>
                </a:lnTo>
                <a:lnTo>
                  <a:pt x="5658728" y="3781721"/>
                </a:lnTo>
                <a:lnTo>
                  <a:pt x="5663387" y="3772642"/>
                </a:lnTo>
                <a:lnTo>
                  <a:pt x="5672593" y="3763748"/>
                </a:lnTo>
                <a:lnTo>
                  <a:pt x="5675683" y="3757913"/>
                </a:lnTo>
                <a:lnTo>
                  <a:pt x="5673185" y="3752721"/>
                </a:lnTo>
                <a:lnTo>
                  <a:pt x="5668590" y="3746181"/>
                </a:lnTo>
                <a:lnTo>
                  <a:pt x="5663387" y="3738803"/>
                </a:lnTo>
                <a:lnTo>
                  <a:pt x="5663387" y="3731646"/>
                </a:lnTo>
                <a:lnTo>
                  <a:pt x="5667726" y="3724083"/>
                </a:lnTo>
                <a:lnTo>
                  <a:pt x="5672417" y="3717314"/>
                </a:lnTo>
                <a:lnTo>
                  <a:pt x="5670255" y="3707759"/>
                </a:lnTo>
                <a:lnTo>
                  <a:pt x="5667726" y="3692236"/>
                </a:lnTo>
                <a:lnTo>
                  <a:pt x="5659049" y="3683087"/>
                </a:lnTo>
                <a:lnTo>
                  <a:pt x="5653237" y="3661949"/>
                </a:lnTo>
                <a:lnTo>
                  <a:pt x="5644047" y="3640442"/>
                </a:lnTo>
                <a:lnTo>
                  <a:pt x="5639133" y="3632059"/>
                </a:lnTo>
                <a:lnTo>
                  <a:pt x="5630167" y="3621526"/>
                </a:lnTo>
                <a:lnTo>
                  <a:pt x="5610059" y="3610305"/>
                </a:lnTo>
                <a:lnTo>
                  <a:pt x="5604295" y="3602830"/>
                </a:lnTo>
                <a:lnTo>
                  <a:pt x="5612140" y="3588445"/>
                </a:lnTo>
                <a:lnTo>
                  <a:pt x="5625204" y="3579525"/>
                </a:lnTo>
                <a:lnTo>
                  <a:pt x="5649907" y="3557488"/>
                </a:lnTo>
                <a:lnTo>
                  <a:pt x="5663451" y="3542248"/>
                </a:lnTo>
                <a:lnTo>
                  <a:pt x="5675683" y="3531635"/>
                </a:lnTo>
                <a:lnTo>
                  <a:pt x="5691404" y="3533425"/>
                </a:lnTo>
                <a:lnTo>
                  <a:pt x="5700626" y="3532473"/>
                </a:lnTo>
                <a:lnTo>
                  <a:pt x="5708759" y="3522680"/>
                </a:lnTo>
                <a:lnTo>
                  <a:pt x="5724897" y="3513998"/>
                </a:lnTo>
                <a:lnTo>
                  <a:pt x="5753570" y="3496025"/>
                </a:lnTo>
                <a:lnTo>
                  <a:pt x="5763592" y="3483905"/>
                </a:lnTo>
                <a:lnTo>
                  <a:pt x="5778850" y="3477796"/>
                </a:lnTo>
                <a:lnTo>
                  <a:pt x="5791497" y="3476413"/>
                </a:lnTo>
                <a:lnTo>
                  <a:pt x="5808580" y="3472182"/>
                </a:lnTo>
                <a:lnTo>
                  <a:pt x="5825006" y="3465650"/>
                </a:lnTo>
                <a:lnTo>
                  <a:pt x="5840007" y="3460670"/>
                </a:lnTo>
                <a:lnTo>
                  <a:pt x="5863509" y="3459691"/>
                </a:lnTo>
                <a:lnTo>
                  <a:pt x="5900812" y="3456695"/>
                </a:lnTo>
                <a:lnTo>
                  <a:pt x="5920984" y="3453636"/>
                </a:lnTo>
                <a:lnTo>
                  <a:pt x="5969238" y="3451265"/>
                </a:lnTo>
                <a:lnTo>
                  <a:pt x="6021814" y="3450163"/>
                </a:lnTo>
                <a:lnTo>
                  <a:pt x="6027929" y="3450039"/>
                </a:lnTo>
                <a:lnTo>
                  <a:pt x="6050663" y="3456456"/>
                </a:lnTo>
                <a:lnTo>
                  <a:pt x="6066081" y="3461842"/>
                </a:lnTo>
                <a:lnTo>
                  <a:pt x="6072148" y="3461366"/>
                </a:lnTo>
                <a:lnTo>
                  <a:pt x="6097700" y="3448523"/>
                </a:lnTo>
                <a:lnTo>
                  <a:pt x="6136444" y="3432851"/>
                </a:lnTo>
                <a:lnTo>
                  <a:pt x="6154534" y="3425905"/>
                </a:lnTo>
                <a:lnTo>
                  <a:pt x="6164236" y="3423287"/>
                </a:lnTo>
                <a:lnTo>
                  <a:pt x="6179254" y="3423455"/>
                </a:lnTo>
                <a:lnTo>
                  <a:pt x="6191357" y="3427607"/>
                </a:lnTo>
                <a:lnTo>
                  <a:pt x="6203684" y="3433680"/>
                </a:lnTo>
                <a:lnTo>
                  <a:pt x="6211561" y="3438493"/>
                </a:lnTo>
                <a:lnTo>
                  <a:pt x="6221375" y="3435619"/>
                </a:lnTo>
                <a:lnTo>
                  <a:pt x="6238554" y="3432225"/>
                </a:lnTo>
                <a:lnTo>
                  <a:pt x="6253523" y="3434738"/>
                </a:lnTo>
                <a:lnTo>
                  <a:pt x="6286551" y="3445526"/>
                </a:lnTo>
                <a:lnTo>
                  <a:pt x="6291498" y="3450903"/>
                </a:lnTo>
                <a:lnTo>
                  <a:pt x="6299263" y="3477162"/>
                </a:lnTo>
                <a:lnTo>
                  <a:pt x="6305170" y="3479542"/>
                </a:lnTo>
                <a:lnTo>
                  <a:pt x="6323774" y="3473354"/>
                </a:lnTo>
                <a:lnTo>
                  <a:pt x="6339095" y="3476483"/>
                </a:lnTo>
                <a:lnTo>
                  <a:pt x="6356305" y="3484980"/>
                </a:lnTo>
                <a:lnTo>
                  <a:pt x="6367464" y="3493143"/>
                </a:lnTo>
                <a:lnTo>
                  <a:pt x="6374797" y="3501984"/>
                </a:lnTo>
                <a:lnTo>
                  <a:pt x="6382674" y="3516272"/>
                </a:lnTo>
                <a:lnTo>
                  <a:pt x="6385763" y="3527731"/>
                </a:lnTo>
                <a:lnTo>
                  <a:pt x="6389462" y="3541393"/>
                </a:lnTo>
                <a:lnTo>
                  <a:pt x="6388517" y="3579948"/>
                </a:lnTo>
                <a:lnTo>
                  <a:pt x="6382850" y="3586250"/>
                </a:lnTo>
                <a:lnTo>
                  <a:pt x="6378063" y="3594457"/>
                </a:lnTo>
                <a:lnTo>
                  <a:pt x="6379280" y="3601588"/>
                </a:lnTo>
                <a:lnTo>
                  <a:pt x="6384659" y="3607255"/>
                </a:lnTo>
                <a:lnTo>
                  <a:pt x="6395369" y="3611090"/>
                </a:lnTo>
                <a:lnTo>
                  <a:pt x="6405279" y="3613496"/>
                </a:lnTo>
                <a:lnTo>
                  <a:pt x="6410595" y="3619596"/>
                </a:lnTo>
                <a:lnTo>
                  <a:pt x="6417895" y="3641297"/>
                </a:lnTo>
                <a:lnTo>
                  <a:pt x="6422810" y="3644629"/>
                </a:lnTo>
                <a:lnTo>
                  <a:pt x="6434913" y="3644558"/>
                </a:lnTo>
                <a:lnTo>
                  <a:pt x="6456895" y="3639825"/>
                </a:lnTo>
                <a:lnTo>
                  <a:pt x="6475962" y="3632412"/>
                </a:lnTo>
                <a:lnTo>
                  <a:pt x="6484031" y="3630816"/>
                </a:lnTo>
                <a:lnTo>
                  <a:pt x="6486033" y="3651407"/>
                </a:lnTo>
                <a:lnTo>
                  <a:pt x="6497239" y="3659279"/>
                </a:lnTo>
                <a:lnTo>
                  <a:pt x="6512929" y="3668437"/>
                </a:lnTo>
                <a:lnTo>
                  <a:pt x="6519381" y="3671496"/>
                </a:lnTo>
                <a:close/>
              </a:path>
            </a:pathLst>
          </a:custGeom>
          <a:solidFill>
            <a:srgbClr val="E2E6DF"/>
          </a:solidFill>
          <a:ln w="11430">
            <a:solidFill>
              <a:srgbClr val="FAFBF7"/>
            </a:solidFill>
          </a:ln>
        </p:spPr>
      </p:sp>
      <p:sp>
        <p:nvSpPr>
          <p:cNvPr id="11" name="Country Mongolia">
            <a:extLst>
              <a:ext uri="{FF2B5EF4-FFF2-40B4-BE49-F238E27FC236}">
                <a16:creationId xmlns:a16="http://schemas.microsoft.com/office/drawing/2014/main" id="{6FB7B71A-5F94-47A9-AE46-5729E71488F7}"/>
              </a:ext>
            </a:extLst>
          </p:cNvPr>
          <p:cNvSpPr>
            <a:spLocks noGrp="1"/>
          </p:cNvSpPr>
          <p:nvPr/>
        </p:nvSpPr>
        <p:spPr>
          <a:xfrm>
            <a:off x="428625" y="2238375"/>
            <a:ext cx="8524875" cy="3790950"/>
          </a:xfrm>
          <a:custGeom>
            <a:avLst/>
            <a:gdLst/>
            <a:ahLst/>
            <a:cxnLst/>
            <a:rect l="0" t="0" r="0" b="0"/>
            <a:pathLst>
              <a:path w="8524875" h="3790950">
                <a:moveTo>
                  <a:pt x="8330485" y="1234350"/>
                </a:moveTo>
                <a:lnTo>
                  <a:pt x="8331141" y="1234386"/>
                </a:lnTo>
                <a:lnTo>
                  <a:pt x="8350241" y="1233945"/>
                </a:lnTo>
                <a:lnTo>
                  <a:pt x="8358982" y="1229908"/>
                </a:lnTo>
                <a:lnTo>
                  <a:pt x="8365610" y="1223976"/>
                </a:lnTo>
                <a:lnTo>
                  <a:pt x="8379907" y="1217383"/>
                </a:lnTo>
                <a:lnTo>
                  <a:pt x="8382948" y="1209776"/>
                </a:lnTo>
                <a:lnTo>
                  <a:pt x="8383157" y="1194782"/>
                </a:lnTo>
                <a:lnTo>
                  <a:pt x="8392506" y="1182107"/>
                </a:lnTo>
                <a:lnTo>
                  <a:pt x="8416313" y="1178343"/>
                </a:lnTo>
                <a:lnTo>
                  <a:pt x="8425422" y="1176483"/>
                </a:lnTo>
                <a:lnTo>
                  <a:pt x="8435108" y="1178317"/>
                </a:lnTo>
                <a:lnTo>
                  <a:pt x="8450173" y="1176536"/>
                </a:lnTo>
                <a:lnTo>
                  <a:pt x="8464742" y="1175893"/>
                </a:lnTo>
                <a:lnTo>
                  <a:pt x="8472859" y="1179789"/>
                </a:lnTo>
                <a:lnTo>
                  <a:pt x="8483538" y="1183094"/>
                </a:lnTo>
                <a:lnTo>
                  <a:pt x="8497274" y="1182698"/>
                </a:lnTo>
                <a:lnTo>
                  <a:pt x="8501981" y="1176721"/>
                </a:lnTo>
                <a:lnTo>
                  <a:pt x="8502557" y="1168400"/>
                </a:lnTo>
                <a:lnTo>
                  <a:pt x="8508513" y="1166223"/>
                </a:lnTo>
                <a:lnTo>
                  <a:pt x="8515926" y="1172005"/>
                </a:lnTo>
                <a:lnTo>
                  <a:pt x="8520056" y="1176325"/>
                </a:lnTo>
                <a:lnTo>
                  <a:pt x="8524875" y="1177860"/>
                </a:lnTo>
                <a:lnTo>
                  <a:pt x="8524875" y="1438386"/>
                </a:lnTo>
                <a:lnTo>
                  <a:pt x="8520136" y="1435154"/>
                </a:lnTo>
                <a:lnTo>
                  <a:pt x="8511395" y="1428102"/>
                </a:lnTo>
                <a:lnTo>
                  <a:pt x="8498363" y="1425811"/>
                </a:lnTo>
                <a:lnTo>
                  <a:pt x="8472715" y="1413382"/>
                </a:lnTo>
                <a:lnTo>
                  <a:pt x="8455361" y="1404427"/>
                </a:lnTo>
                <a:lnTo>
                  <a:pt x="8453856" y="1386868"/>
                </a:lnTo>
                <a:lnTo>
                  <a:pt x="8445707" y="1374766"/>
                </a:lnTo>
                <a:lnTo>
                  <a:pt x="8428800" y="1371346"/>
                </a:lnTo>
                <a:lnTo>
                  <a:pt x="8411750" y="1358953"/>
                </a:lnTo>
                <a:lnTo>
                  <a:pt x="8386871" y="1352271"/>
                </a:lnTo>
                <a:lnTo>
                  <a:pt x="8371197" y="1347079"/>
                </a:lnTo>
                <a:lnTo>
                  <a:pt x="8357605" y="1343959"/>
                </a:lnTo>
                <a:lnTo>
                  <a:pt x="8355588" y="1339279"/>
                </a:lnTo>
                <a:lnTo>
                  <a:pt x="8356388" y="1335259"/>
                </a:lnTo>
                <a:lnTo>
                  <a:pt x="8362680" y="1328560"/>
                </a:lnTo>
                <a:lnTo>
                  <a:pt x="8369164" y="1322311"/>
                </a:lnTo>
                <a:lnTo>
                  <a:pt x="8370781" y="1316511"/>
                </a:lnTo>
                <a:lnTo>
                  <a:pt x="8365514" y="1311381"/>
                </a:lnTo>
                <a:lnTo>
                  <a:pt x="8351457" y="1306021"/>
                </a:lnTo>
                <a:lnTo>
                  <a:pt x="8333366" y="1301262"/>
                </a:lnTo>
                <a:lnTo>
                  <a:pt x="8329652" y="1293302"/>
                </a:lnTo>
                <a:lnTo>
                  <a:pt x="8318829" y="1285016"/>
                </a:lnTo>
                <a:lnTo>
                  <a:pt x="8320719" y="1278353"/>
                </a:lnTo>
                <a:lnTo>
                  <a:pt x="8329268" y="1273487"/>
                </a:lnTo>
                <a:lnTo>
                  <a:pt x="8337961" y="1269873"/>
                </a:lnTo>
                <a:lnTo>
                  <a:pt x="8339978" y="1263624"/>
                </a:lnTo>
                <a:lnTo>
                  <a:pt x="8333831" y="1257885"/>
                </a:lnTo>
                <a:lnTo>
                  <a:pt x="8330821" y="1249159"/>
                </a:lnTo>
                <a:lnTo>
                  <a:pt x="8332278" y="1242654"/>
                </a:lnTo>
                <a:lnTo>
                  <a:pt x="8330485" y="1234350"/>
                </a:lnTo>
                <a:close/>
              </a:path>
            </a:pathLst>
          </a:custGeom>
          <a:solidFill>
            <a:srgbClr val="E2E6DF"/>
          </a:solidFill>
          <a:ln w="11430">
            <a:solidFill>
              <a:srgbClr val="FAFBF7"/>
            </a:solidFill>
          </a:ln>
        </p:spPr>
      </p:sp>
      <p:sp>
        <p:nvSpPr>
          <p:cNvPr id="12" name="Country Kyrgyzstan">
            <a:extLst>
              <a:ext uri="{FF2B5EF4-FFF2-40B4-BE49-F238E27FC236}">
                <a16:creationId xmlns:a16="http://schemas.microsoft.com/office/drawing/2014/main" id="{DFD3673F-CFAA-49FC-B34C-A9B8DF7F93D5}"/>
              </a:ext>
            </a:extLst>
          </p:cNvPr>
          <p:cNvSpPr>
            <a:spLocks noGrp="1"/>
          </p:cNvSpPr>
          <p:nvPr/>
        </p:nvSpPr>
        <p:spPr>
          <a:xfrm>
            <a:off x="428625" y="2238375"/>
            <a:ext cx="8524875" cy="3790950"/>
          </a:xfrm>
          <a:custGeom>
            <a:avLst/>
            <a:gdLst/>
            <a:ahLst/>
            <a:cxnLst/>
            <a:rect l="0" t="0" r="0" b="0"/>
            <a:pathLst>
              <a:path w="8524875" h="3790950">
                <a:moveTo>
                  <a:pt x="5567073" y="2845222"/>
                </a:moveTo>
                <a:lnTo>
                  <a:pt x="5572420" y="2842331"/>
                </a:lnTo>
                <a:lnTo>
                  <a:pt x="5589454" y="2839378"/>
                </a:lnTo>
                <a:lnTo>
                  <a:pt x="5623907" y="2836549"/>
                </a:lnTo>
                <a:lnTo>
                  <a:pt x="5635626" y="2838664"/>
                </a:lnTo>
                <a:lnTo>
                  <a:pt x="5648946" y="2844658"/>
                </a:lnTo>
                <a:lnTo>
                  <a:pt x="5659273" y="2850617"/>
                </a:lnTo>
                <a:lnTo>
                  <a:pt x="5669119" y="2850388"/>
                </a:lnTo>
                <a:lnTo>
                  <a:pt x="5677220" y="2849145"/>
                </a:lnTo>
                <a:lnTo>
                  <a:pt x="5680662" y="2850793"/>
                </a:lnTo>
                <a:lnTo>
                  <a:pt x="5683271" y="2856099"/>
                </a:lnTo>
                <a:lnTo>
                  <a:pt x="5687482" y="2860842"/>
                </a:lnTo>
                <a:lnTo>
                  <a:pt x="5700626" y="2854398"/>
                </a:lnTo>
                <a:lnTo>
                  <a:pt x="5712553" y="2846042"/>
                </a:lnTo>
                <a:lnTo>
                  <a:pt x="5721951" y="2844843"/>
                </a:lnTo>
                <a:lnTo>
                  <a:pt x="5730628" y="2841661"/>
                </a:lnTo>
                <a:lnTo>
                  <a:pt x="5733158" y="2836082"/>
                </a:lnTo>
                <a:lnTo>
                  <a:pt x="5739962" y="2826835"/>
                </a:lnTo>
                <a:lnTo>
                  <a:pt x="5759414" y="2809162"/>
                </a:lnTo>
                <a:lnTo>
                  <a:pt x="5769516" y="2806306"/>
                </a:lnTo>
                <a:lnTo>
                  <a:pt x="5776064" y="2806315"/>
                </a:lnTo>
                <a:lnTo>
                  <a:pt x="5776368" y="2809162"/>
                </a:lnTo>
                <a:lnTo>
                  <a:pt x="5779538" y="2811762"/>
                </a:lnTo>
                <a:lnTo>
                  <a:pt x="5796540" y="2815835"/>
                </a:lnTo>
                <a:lnTo>
                  <a:pt x="5801712" y="2811189"/>
                </a:lnTo>
                <a:lnTo>
                  <a:pt x="5804449" y="2804746"/>
                </a:lnTo>
                <a:lnTo>
                  <a:pt x="5798510" y="2794521"/>
                </a:lnTo>
                <a:lnTo>
                  <a:pt x="5798398" y="2790237"/>
                </a:lnTo>
                <a:lnTo>
                  <a:pt x="5800623" y="2786324"/>
                </a:lnTo>
                <a:lnTo>
                  <a:pt x="5803809" y="2783988"/>
                </a:lnTo>
                <a:lnTo>
                  <a:pt x="5830929" y="2793684"/>
                </a:lnTo>
                <a:lnTo>
                  <a:pt x="5836933" y="2793490"/>
                </a:lnTo>
                <a:lnTo>
                  <a:pt x="5849309" y="2788042"/>
                </a:lnTo>
                <a:lnTo>
                  <a:pt x="5860659" y="2778461"/>
                </a:lnTo>
                <a:lnTo>
                  <a:pt x="5864758" y="2770933"/>
                </a:lnTo>
                <a:lnTo>
                  <a:pt x="5920344" y="2746447"/>
                </a:lnTo>
                <a:lnTo>
                  <a:pt x="5924282" y="2742004"/>
                </a:lnTo>
                <a:lnTo>
                  <a:pt x="5923498" y="2738778"/>
                </a:lnTo>
                <a:lnTo>
                  <a:pt x="5900204" y="2733075"/>
                </a:lnTo>
                <a:lnTo>
                  <a:pt x="5889701" y="2736266"/>
                </a:lnTo>
                <a:lnTo>
                  <a:pt x="5879967" y="2736284"/>
                </a:lnTo>
                <a:lnTo>
                  <a:pt x="5874124" y="2732705"/>
                </a:lnTo>
                <a:lnTo>
                  <a:pt x="5845818" y="2731303"/>
                </a:lnTo>
                <a:lnTo>
                  <a:pt x="5839607" y="2728800"/>
                </a:lnTo>
                <a:lnTo>
                  <a:pt x="5820843" y="2711127"/>
                </a:lnTo>
                <a:lnTo>
                  <a:pt x="5807955" y="2704401"/>
                </a:lnTo>
                <a:lnTo>
                  <a:pt x="5797581" y="2699977"/>
                </a:lnTo>
                <a:lnTo>
                  <a:pt x="5786246" y="2700611"/>
                </a:lnTo>
                <a:lnTo>
                  <a:pt x="5772830" y="2705248"/>
                </a:lnTo>
                <a:lnTo>
                  <a:pt x="5768603" y="2703141"/>
                </a:lnTo>
                <a:lnTo>
                  <a:pt x="5767515" y="2695754"/>
                </a:lnTo>
                <a:lnTo>
                  <a:pt x="5767563" y="2686437"/>
                </a:lnTo>
                <a:lnTo>
                  <a:pt x="5764825" y="2676459"/>
                </a:lnTo>
                <a:lnTo>
                  <a:pt x="5756820" y="2674141"/>
                </a:lnTo>
                <a:lnTo>
                  <a:pt x="5746494" y="2678081"/>
                </a:lnTo>
                <a:lnTo>
                  <a:pt x="5731092" y="2674053"/>
                </a:lnTo>
                <a:lnTo>
                  <a:pt x="5717996" y="2672616"/>
                </a:lnTo>
                <a:lnTo>
                  <a:pt x="5714618" y="2651611"/>
                </a:lnTo>
                <a:lnTo>
                  <a:pt x="5709335" y="2642647"/>
                </a:lnTo>
                <a:lnTo>
                  <a:pt x="5703876" y="2633242"/>
                </a:lnTo>
                <a:lnTo>
                  <a:pt x="5698176" y="2630553"/>
                </a:lnTo>
                <a:lnTo>
                  <a:pt x="5688827" y="2625864"/>
                </a:lnTo>
                <a:lnTo>
                  <a:pt x="5688266" y="2614749"/>
                </a:lnTo>
                <a:lnTo>
                  <a:pt x="5686281" y="2611602"/>
                </a:lnTo>
                <a:lnTo>
                  <a:pt x="5682967" y="2610121"/>
                </a:lnTo>
                <a:lnTo>
                  <a:pt x="5678468" y="2611390"/>
                </a:lnTo>
                <a:lnTo>
                  <a:pt x="5672689" y="2616970"/>
                </a:lnTo>
                <a:lnTo>
                  <a:pt x="5675539" y="2629214"/>
                </a:lnTo>
                <a:lnTo>
                  <a:pt x="5673345" y="2641492"/>
                </a:lnTo>
                <a:lnTo>
                  <a:pt x="5669951" y="2647662"/>
                </a:lnTo>
                <a:lnTo>
                  <a:pt x="5663403" y="2652211"/>
                </a:lnTo>
                <a:lnTo>
                  <a:pt x="5655927" y="2652316"/>
                </a:lnTo>
                <a:lnTo>
                  <a:pt x="5642959" y="2646102"/>
                </a:lnTo>
                <a:lnTo>
                  <a:pt x="5640909" y="2683264"/>
                </a:lnTo>
                <a:lnTo>
                  <a:pt x="5638396" y="2685547"/>
                </a:lnTo>
                <a:lnTo>
                  <a:pt x="5622947" y="2680294"/>
                </a:lnTo>
                <a:lnTo>
                  <a:pt x="5610587" y="2682559"/>
                </a:lnTo>
                <a:lnTo>
                  <a:pt x="5592112" y="2680267"/>
                </a:lnTo>
                <a:lnTo>
                  <a:pt x="5578215" y="2674141"/>
                </a:lnTo>
                <a:lnTo>
                  <a:pt x="5567825" y="2672440"/>
                </a:lnTo>
                <a:lnTo>
                  <a:pt x="5551079" y="2667222"/>
                </a:lnTo>
                <a:lnTo>
                  <a:pt x="5538287" y="2660435"/>
                </a:lnTo>
                <a:lnTo>
                  <a:pt x="5530410" y="2635516"/>
                </a:lnTo>
                <a:lnTo>
                  <a:pt x="5522950" y="2626622"/>
                </a:lnTo>
                <a:lnTo>
                  <a:pt x="5515905" y="2624718"/>
                </a:lnTo>
                <a:lnTo>
                  <a:pt x="5487296" y="2633330"/>
                </a:lnTo>
                <a:lnTo>
                  <a:pt x="5476874" y="2626666"/>
                </a:lnTo>
                <a:lnTo>
                  <a:pt x="5457566" y="2618134"/>
                </a:lnTo>
                <a:lnTo>
                  <a:pt x="5442949" y="2614952"/>
                </a:lnTo>
                <a:lnTo>
                  <a:pt x="5439026" y="2610342"/>
                </a:lnTo>
                <a:lnTo>
                  <a:pt x="5439683" y="2604665"/>
                </a:lnTo>
                <a:lnTo>
                  <a:pt x="5484606" y="2576935"/>
                </a:lnTo>
                <a:lnTo>
                  <a:pt x="5502297" y="2557842"/>
                </a:lnTo>
                <a:lnTo>
                  <a:pt x="5513440" y="2549777"/>
                </a:lnTo>
                <a:lnTo>
                  <a:pt x="5529321" y="2544409"/>
                </a:lnTo>
                <a:lnTo>
                  <a:pt x="5541713" y="2541262"/>
                </a:lnTo>
                <a:lnTo>
                  <a:pt x="5548037" y="2523757"/>
                </a:lnTo>
                <a:lnTo>
                  <a:pt x="5550454" y="2521738"/>
                </a:lnTo>
                <a:lnTo>
                  <a:pt x="5559260" y="2520442"/>
                </a:lnTo>
                <a:lnTo>
                  <a:pt x="5579240" y="2513259"/>
                </a:lnTo>
                <a:lnTo>
                  <a:pt x="5611420" y="2497895"/>
                </a:lnTo>
                <a:lnTo>
                  <a:pt x="5612044" y="2493673"/>
                </a:lnTo>
                <a:lnTo>
                  <a:pt x="5608826" y="2490032"/>
                </a:lnTo>
                <a:lnTo>
                  <a:pt x="5595266" y="2482170"/>
                </a:lnTo>
                <a:lnTo>
                  <a:pt x="5579864" y="2475911"/>
                </a:lnTo>
                <a:lnTo>
                  <a:pt x="5570515" y="2479181"/>
                </a:lnTo>
                <a:lnTo>
                  <a:pt x="5565231" y="2482408"/>
                </a:lnTo>
                <a:lnTo>
                  <a:pt x="5556394" y="2474281"/>
                </a:lnTo>
                <a:lnTo>
                  <a:pt x="5556394" y="2465925"/>
                </a:lnTo>
                <a:lnTo>
                  <a:pt x="5566144" y="2451592"/>
                </a:lnTo>
                <a:lnTo>
                  <a:pt x="5574277" y="2444426"/>
                </a:lnTo>
                <a:lnTo>
                  <a:pt x="5577687" y="2430640"/>
                </a:lnTo>
                <a:lnTo>
                  <a:pt x="5589294" y="2421420"/>
                </a:lnTo>
                <a:lnTo>
                  <a:pt x="5601397" y="2406814"/>
                </a:lnTo>
                <a:lnTo>
                  <a:pt x="5616030" y="2394879"/>
                </a:lnTo>
                <a:lnTo>
                  <a:pt x="5643151" y="2385924"/>
                </a:lnTo>
                <a:lnTo>
                  <a:pt x="5658264" y="2388850"/>
                </a:lnTo>
                <a:lnTo>
                  <a:pt x="5672449" y="2386735"/>
                </a:lnTo>
                <a:lnTo>
                  <a:pt x="5694414" y="2379472"/>
                </a:lnTo>
                <a:lnTo>
                  <a:pt x="5698641" y="2379005"/>
                </a:lnTo>
                <a:lnTo>
                  <a:pt x="5707862" y="2378881"/>
                </a:lnTo>
                <a:lnTo>
                  <a:pt x="5764425" y="2389979"/>
                </a:lnTo>
                <a:lnTo>
                  <a:pt x="5783108" y="2390525"/>
                </a:lnTo>
                <a:lnTo>
                  <a:pt x="5826943" y="2404954"/>
                </a:lnTo>
                <a:lnTo>
                  <a:pt x="5847099" y="2408084"/>
                </a:lnTo>
                <a:lnTo>
                  <a:pt x="5861332" y="2412147"/>
                </a:lnTo>
                <a:lnTo>
                  <a:pt x="5867800" y="2418361"/>
                </a:lnTo>
                <a:lnTo>
                  <a:pt x="5878078" y="2426003"/>
                </a:lnTo>
                <a:lnTo>
                  <a:pt x="5933120" y="2432191"/>
                </a:lnTo>
                <a:lnTo>
                  <a:pt x="5948217" y="2436299"/>
                </a:lnTo>
                <a:lnTo>
                  <a:pt x="5953644" y="2442998"/>
                </a:lnTo>
                <a:lnTo>
                  <a:pt x="5969318" y="2451522"/>
                </a:lnTo>
                <a:lnTo>
                  <a:pt x="5982654" y="2453461"/>
                </a:lnTo>
                <a:lnTo>
                  <a:pt x="5970999" y="2420159"/>
                </a:lnTo>
                <a:lnTo>
                  <a:pt x="5975641" y="2400389"/>
                </a:lnTo>
                <a:lnTo>
                  <a:pt x="5993028" y="2346276"/>
                </a:lnTo>
                <a:lnTo>
                  <a:pt x="6002170" y="2338132"/>
                </a:lnTo>
                <a:lnTo>
                  <a:pt x="6019636" y="2330912"/>
                </a:lnTo>
                <a:lnTo>
                  <a:pt x="6047093" y="2322847"/>
                </a:lnTo>
                <a:lnTo>
                  <a:pt x="6057451" y="2311573"/>
                </a:lnTo>
                <a:lnTo>
                  <a:pt x="6079913" y="2312728"/>
                </a:lnTo>
                <a:lnTo>
                  <a:pt x="6089695" y="2311741"/>
                </a:lnTo>
                <a:lnTo>
                  <a:pt x="6096403" y="2309722"/>
                </a:lnTo>
                <a:lnTo>
                  <a:pt x="6100053" y="2303385"/>
                </a:lnTo>
                <a:lnTo>
                  <a:pt x="6125429" y="2314385"/>
                </a:lnTo>
                <a:lnTo>
                  <a:pt x="6167791" y="2336633"/>
                </a:lnTo>
                <a:lnTo>
                  <a:pt x="6199810" y="2350719"/>
                </a:lnTo>
                <a:lnTo>
                  <a:pt x="6237529" y="2364037"/>
                </a:lnTo>
                <a:lnTo>
                  <a:pt x="6289753" y="2376210"/>
                </a:lnTo>
                <a:lnTo>
                  <a:pt x="6333924" y="2380247"/>
                </a:lnTo>
                <a:lnTo>
                  <a:pt x="6341480" y="2377383"/>
                </a:lnTo>
                <a:lnTo>
                  <a:pt x="6359155" y="2358890"/>
                </a:lnTo>
                <a:lnTo>
                  <a:pt x="6367480" y="2358061"/>
                </a:lnTo>
                <a:lnTo>
                  <a:pt x="6382546" y="2359683"/>
                </a:lnTo>
                <a:lnTo>
                  <a:pt x="6429422" y="2360547"/>
                </a:lnTo>
                <a:lnTo>
                  <a:pt x="6477131" y="2361420"/>
                </a:lnTo>
                <a:lnTo>
                  <a:pt x="6499641" y="2359630"/>
                </a:lnTo>
                <a:lnTo>
                  <a:pt x="6548423" y="2351926"/>
                </a:lnTo>
                <a:lnTo>
                  <a:pt x="6555643" y="2351547"/>
                </a:lnTo>
                <a:lnTo>
                  <a:pt x="6566994" y="2352076"/>
                </a:lnTo>
                <a:lnTo>
                  <a:pt x="6596212" y="2362548"/>
                </a:lnTo>
                <a:lnTo>
                  <a:pt x="6618017" y="2364029"/>
                </a:lnTo>
                <a:lnTo>
                  <a:pt x="6632890" y="2363976"/>
                </a:lnTo>
                <a:lnTo>
                  <a:pt x="6641567" y="2364822"/>
                </a:lnTo>
                <a:lnTo>
                  <a:pt x="6659642" y="2364425"/>
                </a:lnTo>
                <a:lnTo>
                  <a:pt x="6689020" y="2365695"/>
                </a:lnTo>
                <a:lnTo>
                  <a:pt x="6725330" y="2372499"/>
                </a:lnTo>
                <a:lnTo>
                  <a:pt x="6769085" y="2371265"/>
                </a:lnTo>
                <a:lnTo>
                  <a:pt x="6783174" y="2369978"/>
                </a:lnTo>
                <a:lnTo>
                  <a:pt x="6807476" y="2371213"/>
                </a:lnTo>
                <a:lnTo>
                  <a:pt x="6826832" y="2377700"/>
                </a:lnTo>
                <a:lnTo>
                  <a:pt x="6851295" y="2384540"/>
                </a:lnTo>
                <a:lnTo>
                  <a:pt x="6866648" y="2387414"/>
                </a:lnTo>
                <a:lnTo>
                  <a:pt x="6876943" y="2388894"/>
                </a:lnTo>
                <a:lnTo>
                  <a:pt x="6895290" y="2389414"/>
                </a:lnTo>
                <a:lnTo>
                  <a:pt x="6906241" y="2387264"/>
                </a:lnTo>
                <a:lnTo>
                  <a:pt x="6912500" y="2390278"/>
                </a:lnTo>
                <a:lnTo>
                  <a:pt x="6918760" y="2407070"/>
                </a:lnTo>
                <a:lnTo>
                  <a:pt x="6933922" y="2418115"/>
                </a:lnTo>
                <a:lnTo>
                  <a:pt x="6945769" y="2428516"/>
                </a:lnTo>
                <a:lnTo>
                  <a:pt x="6955679" y="2440019"/>
                </a:lnTo>
                <a:lnTo>
                  <a:pt x="6965829" y="2444699"/>
                </a:lnTo>
                <a:lnTo>
                  <a:pt x="6983584" y="2444867"/>
                </a:lnTo>
                <a:lnTo>
                  <a:pt x="7017188" y="2448146"/>
                </a:lnTo>
                <a:lnTo>
                  <a:pt x="7036480" y="2452720"/>
                </a:lnTo>
                <a:lnTo>
                  <a:pt x="7061103" y="2472606"/>
                </a:lnTo>
                <a:lnTo>
                  <a:pt x="7083741" y="2492994"/>
                </a:lnTo>
                <a:lnTo>
                  <a:pt x="7086991" y="2503862"/>
                </a:lnTo>
                <a:lnTo>
                  <a:pt x="7089776" y="2516502"/>
                </a:lnTo>
                <a:lnTo>
                  <a:pt x="7087967" y="2519455"/>
                </a:lnTo>
                <a:lnTo>
                  <a:pt x="7084861" y="2521447"/>
                </a:lnTo>
                <a:lnTo>
                  <a:pt x="7034607" y="2524594"/>
                </a:lnTo>
                <a:lnTo>
                  <a:pt x="7023256" y="2528067"/>
                </a:lnTo>
                <a:lnTo>
                  <a:pt x="7011072" y="2545555"/>
                </a:lnTo>
                <a:lnTo>
                  <a:pt x="6968086" y="2559614"/>
                </a:lnTo>
                <a:lnTo>
                  <a:pt x="6943575" y="2566824"/>
                </a:lnTo>
                <a:lnTo>
                  <a:pt x="6933601" y="2566507"/>
                </a:lnTo>
                <a:lnTo>
                  <a:pt x="6909811" y="2578001"/>
                </a:lnTo>
                <a:lnTo>
                  <a:pt x="6843274" y="2606719"/>
                </a:lnTo>
                <a:lnTo>
                  <a:pt x="6810582" y="2624859"/>
                </a:lnTo>
                <a:lnTo>
                  <a:pt x="6794140" y="2632448"/>
                </a:lnTo>
                <a:lnTo>
                  <a:pt x="6780948" y="2640734"/>
                </a:lnTo>
                <a:lnTo>
                  <a:pt x="6778723" y="2649117"/>
                </a:lnTo>
                <a:lnTo>
                  <a:pt x="6778307" y="2657015"/>
                </a:lnTo>
                <a:lnTo>
                  <a:pt x="6741772" y="2694168"/>
                </a:lnTo>
                <a:lnTo>
                  <a:pt x="6714396" y="2698672"/>
                </a:lnTo>
                <a:lnTo>
                  <a:pt x="6691246" y="2697782"/>
                </a:lnTo>
                <a:lnTo>
                  <a:pt x="6675524" y="2703432"/>
                </a:lnTo>
                <a:lnTo>
                  <a:pt x="6652966" y="2709126"/>
                </a:lnTo>
                <a:lnTo>
                  <a:pt x="6604152" y="2705230"/>
                </a:lnTo>
                <a:lnTo>
                  <a:pt x="6587438" y="2705882"/>
                </a:lnTo>
                <a:lnTo>
                  <a:pt x="6555403" y="2700752"/>
                </a:lnTo>
                <a:lnTo>
                  <a:pt x="6542467" y="2703458"/>
                </a:lnTo>
                <a:lnTo>
                  <a:pt x="6528747" y="2711012"/>
                </a:lnTo>
                <a:lnTo>
                  <a:pt x="6509791" y="2740656"/>
                </a:lnTo>
                <a:lnTo>
                  <a:pt x="6502042" y="2747601"/>
                </a:lnTo>
                <a:lnTo>
                  <a:pt x="6498552" y="2754353"/>
                </a:lnTo>
                <a:lnTo>
                  <a:pt x="6495654" y="2768774"/>
                </a:lnTo>
                <a:lnTo>
                  <a:pt x="6488402" y="2784023"/>
                </a:lnTo>
                <a:lnTo>
                  <a:pt x="6479052" y="2796055"/>
                </a:lnTo>
                <a:lnTo>
                  <a:pt x="6472376" y="2807196"/>
                </a:lnTo>
                <a:lnTo>
                  <a:pt x="6458640" y="2817977"/>
                </a:lnTo>
                <a:lnTo>
                  <a:pt x="6445880" y="2824755"/>
                </a:lnTo>
                <a:lnTo>
                  <a:pt x="6436002" y="2810581"/>
                </a:lnTo>
                <a:lnTo>
                  <a:pt x="6427437" y="2814618"/>
                </a:lnTo>
                <a:lnTo>
                  <a:pt x="6419336" y="2820383"/>
                </a:lnTo>
                <a:lnTo>
                  <a:pt x="6403871" y="2818382"/>
                </a:lnTo>
                <a:lnTo>
                  <a:pt x="6394361" y="2821291"/>
                </a:lnTo>
                <a:lnTo>
                  <a:pt x="6372668" y="2833605"/>
                </a:lnTo>
                <a:lnTo>
                  <a:pt x="6340728" y="2833137"/>
                </a:lnTo>
                <a:lnTo>
                  <a:pt x="6337254" y="2828907"/>
                </a:lnTo>
                <a:lnTo>
                  <a:pt x="6330930" y="2795085"/>
                </a:lnTo>
                <a:lnTo>
                  <a:pt x="6325375" y="2779069"/>
                </a:lnTo>
                <a:lnTo>
                  <a:pt x="6320796" y="2775482"/>
                </a:lnTo>
                <a:lnTo>
                  <a:pt x="6315096" y="2775059"/>
                </a:lnTo>
                <a:lnTo>
                  <a:pt x="6269228" y="2801643"/>
                </a:lnTo>
                <a:lnTo>
                  <a:pt x="6247967" y="2806368"/>
                </a:lnTo>
                <a:lnTo>
                  <a:pt x="6230453" y="2807196"/>
                </a:lnTo>
                <a:lnTo>
                  <a:pt x="6207687" y="2799254"/>
                </a:lnTo>
                <a:lnTo>
                  <a:pt x="6202692" y="2801220"/>
                </a:lnTo>
                <a:lnTo>
                  <a:pt x="6198754" y="2805522"/>
                </a:lnTo>
                <a:lnTo>
                  <a:pt x="6197137" y="2810987"/>
                </a:lnTo>
                <a:lnTo>
                  <a:pt x="6203781" y="2826068"/>
                </a:lnTo>
                <a:lnTo>
                  <a:pt x="6201923" y="2829039"/>
                </a:lnTo>
                <a:lnTo>
                  <a:pt x="6191645" y="2828792"/>
                </a:lnTo>
                <a:lnTo>
                  <a:pt x="6177236" y="2832274"/>
                </a:lnTo>
                <a:lnTo>
                  <a:pt x="6166286" y="2839211"/>
                </a:lnTo>
                <a:lnTo>
                  <a:pt x="6133306" y="2863574"/>
                </a:lnTo>
                <a:lnTo>
                  <a:pt x="6105561" y="2871727"/>
                </a:lnTo>
                <a:lnTo>
                  <a:pt x="6079737" y="2874927"/>
                </a:lnTo>
                <a:lnTo>
                  <a:pt x="6069139" y="2877624"/>
                </a:lnTo>
                <a:lnTo>
                  <a:pt x="6064400" y="2880560"/>
                </a:lnTo>
                <a:lnTo>
                  <a:pt x="6055738" y="2892168"/>
                </a:lnTo>
                <a:lnTo>
                  <a:pt x="6046853" y="2910379"/>
                </a:lnTo>
                <a:lnTo>
                  <a:pt x="6042210" y="2919273"/>
                </a:lnTo>
                <a:lnTo>
                  <a:pt x="6038784" y="2924421"/>
                </a:lnTo>
                <a:lnTo>
                  <a:pt x="6039504" y="2931155"/>
                </a:lnTo>
                <a:lnTo>
                  <a:pt x="6046517" y="2939873"/>
                </a:lnTo>
                <a:lnTo>
                  <a:pt x="6051784" y="2959379"/>
                </a:lnTo>
                <a:lnTo>
                  <a:pt x="6050551" y="2964430"/>
                </a:lnTo>
                <a:lnTo>
                  <a:pt x="6044916" y="2972592"/>
                </a:lnTo>
                <a:lnTo>
                  <a:pt x="6036751" y="2980596"/>
                </a:lnTo>
                <a:lnTo>
                  <a:pt x="6019172" y="2985417"/>
                </a:lnTo>
                <a:lnTo>
                  <a:pt x="6005388" y="2987832"/>
                </a:lnTo>
                <a:lnTo>
                  <a:pt x="5996198" y="2986255"/>
                </a:lnTo>
                <a:lnTo>
                  <a:pt x="5978956" y="2985717"/>
                </a:lnTo>
                <a:lnTo>
                  <a:pt x="5965347" y="2988943"/>
                </a:lnTo>
                <a:lnTo>
                  <a:pt x="5956942" y="2994426"/>
                </a:lnTo>
                <a:lnTo>
                  <a:pt x="5940356" y="3001248"/>
                </a:lnTo>
                <a:lnTo>
                  <a:pt x="5919751" y="3003531"/>
                </a:lnTo>
                <a:lnTo>
                  <a:pt x="5893543" y="3004404"/>
                </a:lnTo>
                <a:lnTo>
                  <a:pt x="5880928" y="3003804"/>
                </a:lnTo>
                <a:lnTo>
                  <a:pt x="5842809" y="2999186"/>
                </a:lnTo>
                <a:lnTo>
                  <a:pt x="5830257" y="3000772"/>
                </a:lnTo>
                <a:lnTo>
                  <a:pt x="5818266" y="3004351"/>
                </a:lnTo>
                <a:lnTo>
                  <a:pt x="5796540" y="3008053"/>
                </a:lnTo>
                <a:lnTo>
                  <a:pt x="5784981" y="3019450"/>
                </a:lnTo>
                <a:lnTo>
                  <a:pt x="5778850" y="3029931"/>
                </a:lnTo>
                <a:lnTo>
                  <a:pt x="5775600" y="3031402"/>
                </a:lnTo>
                <a:lnTo>
                  <a:pt x="5762055" y="3021795"/>
                </a:lnTo>
                <a:lnTo>
                  <a:pt x="5751697" y="3012786"/>
                </a:lnTo>
                <a:lnTo>
                  <a:pt x="5744909" y="3005294"/>
                </a:lnTo>
                <a:lnTo>
                  <a:pt x="5736424" y="3005514"/>
                </a:lnTo>
                <a:lnTo>
                  <a:pt x="5706085" y="3019115"/>
                </a:lnTo>
                <a:lnTo>
                  <a:pt x="5701602" y="3018683"/>
                </a:lnTo>
                <a:lnTo>
                  <a:pt x="5692925" y="3013518"/>
                </a:lnTo>
                <a:lnTo>
                  <a:pt x="5694510" y="3000675"/>
                </a:lnTo>
                <a:lnTo>
                  <a:pt x="5693998" y="2992504"/>
                </a:lnTo>
                <a:lnTo>
                  <a:pt x="5684232" y="2988159"/>
                </a:lnTo>
                <a:lnTo>
                  <a:pt x="5663515" y="2987074"/>
                </a:lnTo>
                <a:lnTo>
                  <a:pt x="5656471" y="2982429"/>
                </a:lnTo>
                <a:lnTo>
                  <a:pt x="5656887" y="2975518"/>
                </a:lnTo>
                <a:lnTo>
                  <a:pt x="5658776" y="2968881"/>
                </a:lnTo>
                <a:lnTo>
                  <a:pt x="5656423" y="2963769"/>
                </a:lnTo>
                <a:lnTo>
                  <a:pt x="5651060" y="2959890"/>
                </a:lnTo>
                <a:lnTo>
                  <a:pt x="5640237" y="2960939"/>
                </a:lnTo>
                <a:lnTo>
                  <a:pt x="5627814" y="2966202"/>
                </a:lnTo>
                <a:lnTo>
                  <a:pt x="5618688" y="2972231"/>
                </a:lnTo>
                <a:lnTo>
                  <a:pt x="5607193" y="2975025"/>
                </a:lnTo>
                <a:lnTo>
                  <a:pt x="5593312" y="2976153"/>
                </a:lnTo>
                <a:lnTo>
                  <a:pt x="5584619" y="2979794"/>
                </a:lnTo>
                <a:lnTo>
                  <a:pt x="5574757" y="2994514"/>
                </a:lnTo>
                <a:lnTo>
                  <a:pt x="5541057" y="2997608"/>
                </a:lnTo>
                <a:lnTo>
                  <a:pt x="5530202" y="2994258"/>
                </a:lnTo>
                <a:lnTo>
                  <a:pt x="5521269" y="2983787"/>
                </a:lnTo>
                <a:lnTo>
                  <a:pt x="5509662" y="2966977"/>
                </a:lnTo>
                <a:lnTo>
                  <a:pt x="5503130" y="2964906"/>
                </a:lnTo>
                <a:lnTo>
                  <a:pt x="5492179" y="2962834"/>
                </a:lnTo>
                <a:lnTo>
                  <a:pt x="5474296" y="2963822"/>
                </a:lnTo>
                <a:lnTo>
                  <a:pt x="5450153" y="2970908"/>
                </a:lnTo>
                <a:lnTo>
                  <a:pt x="5444326" y="2965064"/>
                </a:lnTo>
                <a:lnTo>
                  <a:pt x="5438066" y="2963407"/>
                </a:lnTo>
                <a:lnTo>
                  <a:pt x="5432446" y="2968211"/>
                </a:lnTo>
                <a:lnTo>
                  <a:pt x="5426683" y="2967665"/>
                </a:lnTo>
                <a:lnTo>
                  <a:pt x="5402796" y="2969022"/>
                </a:lnTo>
                <a:lnTo>
                  <a:pt x="5372650" y="2968361"/>
                </a:lnTo>
                <a:lnTo>
                  <a:pt x="5355424" y="2965082"/>
                </a:lnTo>
                <a:lnTo>
                  <a:pt x="5344249" y="2965285"/>
                </a:lnTo>
                <a:lnTo>
                  <a:pt x="5322027" y="2972812"/>
                </a:lnTo>
                <a:lnTo>
                  <a:pt x="5310260" y="2972742"/>
                </a:lnTo>
                <a:lnTo>
                  <a:pt x="5294875" y="2974126"/>
                </a:lnTo>
                <a:lnTo>
                  <a:pt x="5292025" y="2948661"/>
                </a:lnTo>
                <a:lnTo>
                  <a:pt x="5283636" y="2931472"/>
                </a:lnTo>
                <a:lnTo>
                  <a:pt x="5286197" y="2919555"/>
                </a:lnTo>
                <a:lnTo>
                  <a:pt x="5291785" y="2903187"/>
                </a:lnTo>
                <a:lnTo>
                  <a:pt x="5296444" y="2894019"/>
                </a:lnTo>
                <a:lnTo>
                  <a:pt x="5305985" y="2897898"/>
                </a:lnTo>
                <a:lnTo>
                  <a:pt x="5316888" y="2904632"/>
                </a:lnTo>
                <a:lnTo>
                  <a:pt x="5324157" y="2902834"/>
                </a:lnTo>
                <a:lnTo>
                  <a:pt x="5326062" y="2897290"/>
                </a:lnTo>
                <a:lnTo>
                  <a:pt x="5323292" y="2890035"/>
                </a:lnTo>
                <a:lnTo>
                  <a:pt x="5322924" y="2884597"/>
                </a:lnTo>
                <a:lnTo>
                  <a:pt x="5327006" y="2877448"/>
                </a:lnTo>
                <a:lnTo>
                  <a:pt x="5333010" y="2870776"/>
                </a:lnTo>
                <a:lnTo>
                  <a:pt x="5371529" y="2859819"/>
                </a:lnTo>
                <a:lnTo>
                  <a:pt x="5404574" y="2851833"/>
                </a:lnTo>
                <a:lnTo>
                  <a:pt x="5421736" y="2857157"/>
                </a:lnTo>
                <a:lnTo>
                  <a:pt x="5455004" y="2869418"/>
                </a:lnTo>
                <a:lnTo>
                  <a:pt x="5472135" y="2875729"/>
                </a:lnTo>
                <a:lnTo>
                  <a:pt x="5484014" y="2879458"/>
                </a:lnTo>
                <a:lnTo>
                  <a:pt x="5494468" y="2897387"/>
                </a:lnTo>
                <a:lnTo>
                  <a:pt x="5501304" y="2896558"/>
                </a:lnTo>
                <a:lnTo>
                  <a:pt x="5508253" y="2892944"/>
                </a:lnTo>
                <a:lnTo>
                  <a:pt x="5512335" y="2888528"/>
                </a:lnTo>
                <a:lnTo>
                  <a:pt x="5515649" y="2873279"/>
                </a:lnTo>
                <a:lnTo>
                  <a:pt x="5531099" y="2864667"/>
                </a:lnTo>
                <a:lnTo>
                  <a:pt x="5565167" y="2854477"/>
                </a:lnTo>
                <a:lnTo>
                  <a:pt x="5567553" y="2848510"/>
                </a:lnTo>
                <a:lnTo>
                  <a:pt x="5567073" y="2845222"/>
                </a:lnTo>
                <a:close/>
              </a:path>
            </a:pathLst>
          </a:custGeom>
          <a:solidFill>
            <a:srgbClr val="218466"/>
          </a:solidFill>
          <a:ln w="11430">
            <a:solidFill>
              <a:srgbClr val="FAFBF7"/>
            </a:solidFill>
          </a:ln>
        </p:spPr>
      </p:sp>
      <p:sp>
        <p:nvSpPr>
          <p:cNvPr id="13" name="Country Kazakhstan">
            <a:extLst>
              <a:ext uri="{FF2B5EF4-FFF2-40B4-BE49-F238E27FC236}">
                <a16:creationId xmlns:a16="http://schemas.microsoft.com/office/drawing/2014/main" id="{9EC35D9E-D718-4578-A4D5-DD410B022A0F}"/>
              </a:ext>
            </a:extLst>
          </p:cNvPr>
          <p:cNvSpPr>
            <a:spLocks noGrp="1"/>
          </p:cNvSpPr>
          <p:nvPr/>
        </p:nvSpPr>
        <p:spPr>
          <a:xfrm>
            <a:off x="428625" y="2238375"/>
            <a:ext cx="8524875" cy="3790950"/>
          </a:xfrm>
          <a:custGeom>
            <a:avLst/>
            <a:gdLst/>
            <a:ahLst/>
            <a:cxnLst/>
            <a:rect l="0" t="0" r="0" b="0"/>
            <a:pathLst>
              <a:path w="8524875" h="3790950">
                <a:moveTo>
                  <a:pt x="2161461" y="2011976"/>
                </a:moveTo>
                <a:lnTo>
                  <a:pt x="2155602" y="2017063"/>
                </a:lnTo>
                <a:lnTo>
                  <a:pt x="2146844" y="2016313"/>
                </a:lnTo>
                <a:lnTo>
                  <a:pt x="2130418" y="1997115"/>
                </a:lnTo>
                <a:lnTo>
                  <a:pt x="2134997" y="1977662"/>
                </a:lnTo>
                <a:lnTo>
                  <a:pt x="2140953" y="1973677"/>
                </a:lnTo>
                <a:lnTo>
                  <a:pt x="2149230" y="1970945"/>
                </a:lnTo>
                <a:lnTo>
                  <a:pt x="2150334" y="1975220"/>
                </a:lnTo>
                <a:lnTo>
                  <a:pt x="2138647" y="1983929"/>
                </a:lnTo>
                <a:lnTo>
                  <a:pt x="2137591" y="1994920"/>
                </a:lnTo>
                <a:lnTo>
                  <a:pt x="2147309" y="2007120"/>
                </a:lnTo>
                <a:lnTo>
                  <a:pt x="2161461" y="2011976"/>
                </a:lnTo>
                <a:close/>
                <a:moveTo>
                  <a:pt x="2182322" y="1990778"/>
                </a:moveTo>
                <a:lnTo>
                  <a:pt x="2176670" y="1993210"/>
                </a:lnTo>
                <a:lnTo>
                  <a:pt x="2173212" y="1981690"/>
                </a:lnTo>
                <a:lnTo>
                  <a:pt x="2179568" y="1972029"/>
                </a:lnTo>
                <a:lnTo>
                  <a:pt x="2188550" y="1970751"/>
                </a:lnTo>
                <a:lnTo>
                  <a:pt x="2185460" y="1986018"/>
                </a:lnTo>
                <a:lnTo>
                  <a:pt x="2182322" y="1990778"/>
                </a:lnTo>
                <a:close/>
                <a:moveTo>
                  <a:pt x="2570975" y="1911394"/>
                </a:moveTo>
                <a:lnTo>
                  <a:pt x="2568093" y="1913289"/>
                </a:lnTo>
                <a:lnTo>
                  <a:pt x="2557190" y="1908441"/>
                </a:lnTo>
                <a:lnTo>
                  <a:pt x="2549970" y="1900173"/>
                </a:lnTo>
                <a:lnTo>
                  <a:pt x="2558919" y="1890416"/>
                </a:lnTo>
                <a:lnTo>
                  <a:pt x="2567228" y="1892214"/>
                </a:lnTo>
                <a:lnTo>
                  <a:pt x="2572704" y="1902562"/>
                </a:lnTo>
                <a:lnTo>
                  <a:pt x="2570975" y="1911394"/>
                </a:lnTo>
                <a:close/>
                <a:moveTo>
                  <a:pt x="5565231" y="2482408"/>
                </a:moveTo>
                <a:lnTo>
                  <a:pt x="5551063" y="2489891"/>
                </a:lnTo>
                <a:lnTo>
                  <a:pt x="5535357" y="2492245"/>
                </a:lnTo>
                <a:lnTo>
                  <a:pt x="5527272" y="2496855"/>
                </a:lnTo>
                <a:lnTo>
                  <a:pt x="5518627" y="2507899"/>
                </a:lnTo>
                <a:lnTo>
                  <a:pt x="5510558" y="2517419"/>
                </a:lnTo>
                <a:lnTo>
                  <a:pt x="5505803" y="2520795"/>
                </a:lnTo>
                <a:lnTo>
                  <a:pt x="5498567" y="2520178"/>
                </a:lnTo>
                <a:lnTo>
                  <a:pt x="5490194" y="2512809"/>
                </a:lnTo>
                <a:lnTo>
                  <a:pt x="5478218" y="2513118"/>
                </a:lnTo>
                <a:lnTo>
                  <a:pt x="5463938" y="2522249"/>
                </a:lnTo>
                <a:lnTo>
                  <a:pt x="5447047" y="2537049"/>
                </a:lnTo>
                <a:lnTo>
                  <a:pt x="5425690" y="2559702"/>
                </a:lnTo>
                <a:lnTo>
                  <a:pt x="5403453" y="2571699"/>
                </a:lnTo>
                <a:lnTo>
                  <a:pt x="5375276" y="2581941"/>
                </a:lnTo>
                <a:lnTo>
                  <a:pt x="5354911" y="2586490"/>
                </a:lnTo>
                <a:lnTo>
                  <a:pt x="5338725" y="2594264"/>
                </a:lnTo>
                <a:lnTo>
                  <a:pt x="5311813" y="2609998"/>
                </a:lnTo>
                <a:lnTo>
                  <a:pt x="5306466" y="2619262"/>
                </a:lnTo>
                <a:lnTo>
                  <a:pt x="5286950" y="2624736"/>
                </a:lnTo>
                <a:lnTo>
                  <a:pt x="5271260" y="2631056"/>
                </a:lnTo>
                <a:lnTo>
                  <a:pt x="5256723" y="2641580"/>
                </a:lnTo>
                <a:lnTo>
                  <a:pt x="5253201" y="2660144"/>
                </a:lnTo>
                <a:lnTo>
                  <a:pt x="5243932" y="2670809"/>
                </a:lnTo>
                <a:lnTo>
                  <a:pt x="5221678" y="2685468"/>
                </a:lnTo>
                <a:lnTo>
                  <a:pt x="5202979" y="2700258"/>
                </a:lnTo>
                <a:lnTo>
                  <a:pt x="5190795" y="2714767"/>
                </a:lnTo>
                <a:lnTo>
                  <a:pt x="5177891" y="2730157"/>
                </a:lnTo>
                <a:lnTo>
                  <a:pt x="5173825" y="2738637"/>
                </a:lnTo>
                <a:lnTo>
                  <a:pt x="5173377" y="2750219"/>
                </a:lnTo>
                <a:lnTo>
                  <a:pt x="5179460" y="2759942"/>
                </a:lnTo>
                <a:lnTo>
                  <a:pt x="5180613" y="2769206"/>
                </a:lnTo>
                <a:lnTo>
                  <a:pt x="5176018" y="2775940"/>
                </a:lnTo>
                <a:lnTo>
                  <a:pt x="5163403" y="2778470"/>
                </a:lnTo>
                <a:lnTo>
                  <a:pt x="5150178" y="2776522"/>
                </a:lnTo>
                <a:lnTo>
                  <a:pt x="5129990" y="2769902"/>
                </a:lnTo>
                <a:lnTo>
                  <a:pt x="5108409" y="2758047"/>
                </a:lnTo>
                <a:lnTo>
                  <a:pt x="5100548" y="2752220"/>
                </a:lnTo>
                <a:lnTo>
                  <a:pt x="5089950" y="2742251"/>
                </a:lnTo>
                <a:lnTo>
                  <a:pt x="5091487" y="2732987"/>
                </a:lnTo>
                <a:lnTo>
                  <a:pt x="5096946" y="2714996"/>
                </a:lnTo>
                <a:lnTo>
                  <a:pt x="5100676" y="2702656"/>
                </a:lnTo>
                <a:lnTo>
                  <a:pt x="5091871" y="2696759"/>
                </a:lnTo>
                <a:lnTo>
                  <a:pt x="5085371" y="2690448"/>
                </a:lnTo>
                <a:lnTo>
                  <a:pt x="5080728" y="2684348"/>
                </a:lnTo>
                <a:lnTo>
                  <a:pt x="5071603" y="2672334"/>
                </a:lnTo>
                <a:lnTo>
                  <a:pt x="5060124" y="2675278"/>
                </a:lnTo>
                <a:lnTo>
                  <a:pt x="5050182" y="2678231"/>
                </a:lnTo>
                <a:lnTo>
                  <a:pt x="5038703" y="2674018"/>
                </a:lnTo>
                <a:lnTo>
                  <a:pt x="5004762" y="2675842"/>
                </a:lnTo>
                <a:lnTo>
                  <a:pt x="4979114" y="2677217"/>
                </a:lnTo>
                <a:lnTo>
                  <a:pt x="4955084" y="2678513"/>
                </a:lnTo>
                <a:lnTo>
                  <a:pt x="4924537" y="2680144"/>
                </a:lnTo>
                <a:lnTo>
                  <a:pt x="4887747" y="2682118"/>
                </a:lnTo>
                <a:lnTo>
                  <a:pt x="4877180" y="2679465"/>
                </a:lnTo>
                <a:lnTo>
                  <a:pt x="4870600" y="2675481"/>
                </a:lnTo>
                <a:lnTo>
                  <a:pt x="4863876" y="2658945"/>
                </a:lnTo>
                <a:lnTo>
                  <a:pt x="4860050" y="2644886"/>
                </a:lnTo>
                <a:lnTo>
                  <a:pt x="4852893" y="2618583"/>
                </a:lnTo>
                <a:lnTo>
                  <a:pt x="4848122" y="2598248"/>
                </a:lnTo>
                <a:lnTo>
                  <a:pt x="4842439" y="2574008"/>
                </a:lnTo>
                <a:lnTo>
                  <a:pt x="4838693" y="2547265"/>
                </a:lnTo>
                <a:lnTo>
                  <a:pt x="4836003" y="2528226"/>
                </a:lnTo>
                <a:lnTo>
                  <a:pt x="4808162" y="2527600"/>
                </a:lnTo>
                <a:lnTo>
                  <a:pt x="4785924" y="2527097"/>
                </a:lnTo>
                <a:lnTo>
                  <a:pt x="4755826" y="2526419"/>
                </a:lnTo>
                <a:lnTo>
                  <a:pt x="4756098" y="2511275"/>
                </a:lnTo>
                <a:lnTo>
                  <a:pt x="4756419" y="2492192"/>
                </a:lnTo>
                <a:lnTo>
                  <a:pt x="4756803" y="2470473"/>
                </a:lnTo>
                <a:lnTo>
                  <a:pt x="4762422" y="2441958"/>
                </a:lnTo>
                <a:lnTo>
                  <a:pt x="4764535" y="2418053"/>
                </a:lnTo>
                <a:lnTo>
                  <a:pt x="4767129" y="2388903"/>
                </a:lnTo>
                <a:lnTo>
                  <a:pt x="4768826" y="2369635"/>
                </a:lnTo>
                <a:lnTo>
                  <a:pt x="4770699" y="2348436"/>
                </a:lnTo>
                <a:lnTo>
                  <a:pt x="4755186" y="2354976"/>
                </a:lnTo>
                <a:lnTo>
                  <a:pt x="4738039" y="2362213"/>
                </a:lnTo>
                <a:lnTo>
                  <a:pt x="4721965" y="2368991"/>
                </a:lnTo>
                <a:lnTo>
                  <a:pt x="4710919" y="2351812"/>
                </a:lnTo>
                <a:lnTo>
                  <a:pt x="4700192" y="2335117"/>
                </a:lnTo>
                <a:lnTo>
                  <a:pt x="4683878" y="2309740"/>
                </a:lnTo>
                <a:lnTo>
                  <a:pt x="4671663" y="2290718"/>
                </a:lnTo>
                <a:lnTo>
                  <a:pt x="4650402" y="2279621"/>
                </a:lnTo>
                <a:lnTo>
                  <a:pt x="4634664" y="2271406"/>
                </a:lnTo>
                <a:lnTo>
                  <a:pt x="4618334" y="2257567"/>
                </a:lnTo>
                <a:lnTo>
                  <a:pt x="4604230" y="2243217"/>
                </a:lnTo>
                <a:lnTo>
                  <a:pt x="4590830" y="2229607"/>
                </a:lnTo>
                <a:lnTo>
                  <a:pt x="4574820" y="2217760"/>
                </a:lnTo>
                <a:lnTo>
                  <a:pt x="4559466" y="2221507"/>
                </a:lnTo>
                <a:lnTo>
                  <a:pt x="4542128" y="2228902"/>
                </a:lnTo>
                <a:lnTo>
                  <a:pt x="4525414" y="2236033"/>
                </a:lnTo>
                <a:lnTo>
                  <a:pt x="4507707" y="2243587"/>
                </a:lnTo>
                <a:lnTo>
                  <a:pt x="4499030" y="2247280"/>
                </a:lnTo>
                <a:lnTo>
                  <a:pt x="4478537" y="2245879"/>
                </a:lnTo>
                <a:lnTo>
                  <a:pt x="4460606" y="2244653"/>
                </a:lnTo>
                <a:lnTo>
                  <a:pt x="4428555" y="2242468"/>
                </a:lnTo>
                <a:lnTo>
                  <a:pt x="4401482" y="2240608"/>
                </a:lnTo>
                <a:lnTo>
                  <a:pt x="4373865" y="2238712"/>
                </a:lnTo>
                <a:lnTo>
                  <a:pt x="4335362" y="2236077"/>
                </a:lnTo>
                <a:lnTo>
                  <a:pt x="4296378" y="2233415"/>
                </a:lnTo>
                <a:lnTo>
                  <a:pt x="4270250" y="2236932"/>
                </a:lnTo>
                <a:lnTo>
                  <a:pt x="4237222" y="2241374"/>
                </a:lnTo>
                <a:lnTo>
                  <a:pt x="4202513" y="2246046"/>
                </a:lnTo>
                <a:lnTo>
                  <a:pt x="4173807" y="2249907"/>
                </a:lnTo>
                <a:lnTo>
                  <a:pt x="4137497" y="2254790"/>
                </a:lnTo>
                <a:lnTo>
                  <a:pt x="4110297" y="2258440"/>
                </a:lnTo>
                <a:lnTo>
                  <a:pt x="4096897" y="2257937"/>
                </a:lnTo>
                <a:lnTo>
                  <a:pt x="4080070" y="2242573"/>
                </a:lnTo>
                <a:lnTo>
                  <a:pt x="4053126" y="2217963"/>
                </a:lnTo>
                <a:lnTo>
                  <a:pt x="4036796" y="2203049"/>
                </a:lnTo>
                <a:lnTo>
                  <a:pt x="4020770" y="2188426"/>
                </a:lnTo>
                <a:lnTo>
                  <a:pt x="3997684" y="2167350"/>
                </a:lnTo>
                <a:lnTo>
                  <a:pt x="3979065" y="2151405"/>
                </a:lnTo>
                <a:lnTo>
                  <a:pt x="3960910" y="2135821"/>
                </a:lnTo>
                <a:lnTo>
                  <a:pt x="3950471" y="2121444"/>
                </a:lnTo>
                <a:lnTo>
                  <a:pt x="3945268" y="2103365"/>
                </a:lnTo>
                <a:lnTo>
                  <a:pt x="3935854" y="2095168"/>
                </a:lnTo>
                <a:lnTo>
                  <a:pt x="3914754" y="2084106"/>
                </a:lnTo>
                <a:lnTo>
                  <a:pt x="3892116" y="2072233"/>
                </a:lnTo>
                <a:lnTo>
                  <a:pt x="3869462" y="2060359"/>
                </a:lnTo>
                <a:lnTo>
                  <a:pt x="3846808" y="2048478"/>
                </a:lnTo>
                <a:lnTo>
                  <a:pt x="3824170" y="2036604"/>
                </a:lnTo>
                <a:lnTo>
                  <a:pt x="3801517" y="2024731"/>
                </a:lnTo>
                <a:lnTo>
                  <a:pt x="3778863" y="2012858"/>
                </a:lnTo>
                <a:lnTo>
                  <a:pt x="3756225" y="2000976"/>
                </a:lnTo>
                <a:lnTo>
                  <a:pt x="3733571" y="1989112"/>
                </a:lnTo>
                <a:lnTo>
                  <a:pt x="3710933" y="1977239"/>
                </a:lnTo>
                <a:lnTo>
                  <a:pt x="3688296" y="1965365"/>
                </a:lnTo>
                <a:lnTo>
                  <a:pt x="3665626" y="1953492"/>
                </a:lnTo>
                <a:lnTo>
                  <a:pt x="3642988" y="1941610"/>
                </a:lnTo>
                <a:lnTo>
                  <a:pt x="3620350" y="1929737"/>
                </a:lnTo>
                <a:lnTo>
                  <a:pt x="3597680" y="1917864"/>
                </a:lnTo>
                <a:lnTo>
                  <a:pt x="3575043" y="1905982"/>
                </a:lnTo>
                <a:lnTo>
                  <a:pt x="3552405" y="1894109"/>
                </a:lnTo>
                <a:lnTo>
                  <a:pt x="3533769" y="1885479"/>
                </a:lnTo>
                <a:lnTo>
                  <a:pt x="3516415" y="1887727"/>
                </a:lnTo>
                <a:lnTo>
                  <a:pt x="3490463" y="1893774"/>
                </a:lnTo>
                <a:lnTo>
                  <a:pt x="3463262" y="1900103"/>
                </a:lnTo>
                <a:lnTo>
                  <a:pt x="3436350" y="1906361"/>
                </a:lnTo>
                <a:lnTo>
                  <a:pt x="3388097" y="1917600"/>
                </a:lnTo>
                <a:lnTo>
                  <a:pt x="3357054" y="1924819"/>
                </a:lnTo>
                <a:lnTo>
                  <a:pt x="3332783" y="1930918"/>
                </a:lnTo>
                <a:lnTo>
                  <a:pt x="3306943" y="1937406"/>
                </a:lnTo>
                <a:lnTo>
                  <a:pt x="3273067" y="1945912"/>
                </a:lnTo>
                <a:lnTo>
                  <a:pt x="3244681" y="1953051"/>
                </a:lnTo>
                <a:lnTo>
                  <a:pt x="3211381" y="1961408"/>
                </a:lnTo>
                <a:lnTo>
                  <a:pt x="3181939" y="1968803"/>
                </a:lnTo>
                <a:lnTo>
                  <a:pt x="3157140" y="1975026"/>
                </a:lnTo>
                <a:lnTo>
                  <a:pt x="3131332" y="1981513"/>
                </a:lnTo>
                <a:lnTo>
                  <a:pt x="3110872" y="1986652"/>
                </a:lnTo>
                <a:lnTo>
                  <a:pt x="3110888" y="2028089"/>
                </a:lnTo>
                <a:lnTo>
                  <a:pt x="3110920" y="2069527"/>
                </a:lnTo>
                <a:lnTo>
                  <a:pt x="3110936" y="2110964"/>
                </a:lnTo>
                <a:lnTo>
                  <a:pt x="3110952" y="2152401"/>
                </a:lnTo>
                <a:lnTo>
                  <a:pt x="3110968" y="2193838"/>
                </a:lnTo>
                <a:lnTo>
                  <a:pt x="3110984" y="2235284"/>
                </a:lnTo>
                <a:lnTo>
                  <a:pt x="3111000" y="2276721"/>
                </a:lnTo>
                <a:lnTo>
                  <a:pt x="3111016" y="2318149"/>
                </a:lnTo>
                <a:lnTo>
                  <a:pt x="3111032" y="2359586"/>
                </a:lnTo>
                <a:lnTo>
                  <a:pt x="3111048" y="2401023"/>
                </a:lnTo>
                <a:lnTo>
                  <a:pt x="3111064" y="2442460"/>
                </a:lnTo>
                <a:lnTo>
                  <a:pt x="3111080" y="2483897"/>
                </a:lnTo>
                <a:lnTo>
                  <a:pt x="3111096" y="2525334"/>
                </a:lnTo>
                <a:lnTo>
                  <a:pt x="3111112" y="2566771"/>
                </a:lnTo>
                <a:lnTo>
                  <a:pt x="3111144" y="2608217"/>
                </a:lnTo>
                <a:lnTo>
                  <a:pt x="3111160" y="2649654"/>
                </a:lnTo>
                <a:lnTo>
                  <a:pt x="3104196" y="2649311"/>
                </a:lnTo>
                <a:lnTo>
                  <a:pt x="3088474" y="2651717"/>
                </a:lnTo>
                <a:lnTo>
                  <a:pt x="3062170" y="2657490"/>
                </a:lnTo>
                <a:lnTo>
                  <a:pt x="3040301" y="2660391"/>
                </a:lnTo>
                <a:lnTo>
                  <a:pt x="3030759" y="2658672"/>
                </a:lnTo>
                <a:lnTo>
                  <a:pt x="3022130" y="2654335"/>
                </a:lnTo>
                <a:lnTo>
                  <a:pt x="3014589" y="2645194"/>
                </a:lnTo>
                <a:lnTo>
                  <a:pt x="3003334" y="2634097"/>
                </a:lnTo>
                <a:lnTo>
                  <a:pt x="2991839" y="2625124"/>
                </a:lnTo>
                <a:lnTo>
                  <a:pt x="2977527" y="2606684"/>
                </a:lnTo>
                <a:lnTo>
                  <a:pt x="2967616" y="2592519"/>
                </a:lnTo>
                <a:lnTo>
                  <a:pt x="2943106" y="2561597"/>
                </a:lnTo>
                <a:lnTo>
                  <a:pt x="2939712" y="2551848"/>
                </a:lnTo>
                <a:lnTo>
                  <a:pt x="2935133" y="2541906"/>
                </a:lnTo>
                <a:lnTo>
                  <a:pt x="2926952" y="2533585"/>
                </a:lnTo>
                <a:lnTo>
                  <a:pt x="2898118" y="2513179"/>
                </a:lnTo>
                <a:lnTo>
                  <a:pt x="2864498" y="2494774"/>
                </a:lnTo>
                <a:lnTo>
                  <a:pt x="2831550" y="2476758"/>
                </a:lnTo>
                <a:lnTo>
                  <a:pt x="2822216" y="2472386"/>
                </a:lnTo>
                <a:lnTo>
                  <a:pt x="2806814" y="2466788"/>
                </a:lnTo>
                <a:lnTo>
                  <a:pt x="2787827" y="2466665"/>
                </a:lnTo>
                <a:lnTo>
                  <a:pt x="2774907" y="2467767"/>
                </a:lnTo>
                <a:lnTo>
                  <a:pt x="2735395" y="2473708"/>
                </a:lnTo>
                <a:lnTo>
                  <a:pt x="2705136" y="2480680"/>
                </a:lnTo>
                <a:lnTo>
                  <a:pt x="2664040" y="2490138"/>
                </a:lnTo>
                <a:lnTo>
                  <a:pt x="2632196" y="2500627"/>
                </a:lnTo>
                <a:lnTo>
                  <a:pt x="2625088" y="2503704"/>
                </a:lnTo>
                <a:lnTo>
                  <a:pt x="2601810" y="2516361"/>
                </a:lnTo>
                <a:lnTo>
                  <a:pt x="2573344" y="2537340"/>
                </a:lnTo>
                <a:lnTo>
                  <a:pt x="2540060" y="2566948"/>
                </a:lnTo>
                <a:lnTo>
                  <a:pt x="2535753" y="2547899"/>
                </a:lnTo>
                <a:lnTo>
                  <a:pt x="2534280" y="2518574"/>
                </a:lnTo>
                <a:lnTo>
                  <a:pt x="2534857" y="2509133"/>
                </a:lnTo>
                <a:lnTo>
                  <a:pt x="2543886" y="2484488"/>
                </a:lnTo>
                <a:lnTo>
                  <a:pt x="2553076" y="2467573"/>
                </a:lnTo>
                <a:lnTo>
                  <a:pt x="2560472" y="2449997"/>
                </a:lnTo>
                <a:lnTo>
                  <a:pt x="2563770" y="2426991"/>
                </a:lnTo>
                <a:lnTo>
                  <a:pt x="2556902" y="2390076"/>
                </a:lnTo>
                <a:lnTo>
                  <a:pt x="2549266" y="2381896"/>
                </a:lnTo>
                <a:lnTo>
                  <a:pt x="2540076" y="2379225"/>
                </a:lnTo>
                <a:lnTo>
                  <a:pt x="2530294" y="2378467"/>
                </a:lnTo>
                <a:lnTo>
                  <a:pt x="2512283" y="2379965"/>
                </a:lnTo>
                <a:lnTo>
                  <a:pt x="2503862" y="2382918"/>
                </a:lnTo>
                <a:lnTo>
                  <a:pt x="2489213" y="2370472"/>
                </a:lnTo>
                <a:lnTo>
                  <a:pt x="2471490" y="2368480"/>
                </a:lnTo>
                <a:lnTo>
                  <a:pt x="2462140" y="2371953"/>
                </a:lnTo>
                <a:lnTo>
                  <a:pt x="2452663" y="2373751"/>
                </a:lnTo>
                <a:lnTo>
                  <a:pt x="2442416" y="2370313"/>
                </a:lnTo>
                <a:lnTo>
                  <a:pt x="2433547" y="2362944"/>
                </a:lnTo>
                <a:lnTo>
                  <a:pt x="2428120" y="2355003"/>
                </a:lnTo>
                <a:lnTo>
                  <a:pt x="2423877" y="2345994"/>
                </a:lnTo>
                <a:lnTo>
                  <a:pt x="2409981" y="2327995"/>
                </a:lnTo>
                <a:lnTo>
                  <a:pt x="2396148" y="2318175"/>
                </a:lnTo>
                <a:lnTo>
                  <a:pt x="2379434" y="2315998"/>
                </a:lnTo>
                <a:lnTo>
                  <a:pt x="2352185" y="2316562"/>
                </a:lnTo>
                <a:lnTo>
                  <a:pt x="2343588" y="2315346"/>
                </a:lnTo>
                <a:lnTo>
                  <a:pt x="2343092" y="2305130"/>
                </a:lnTo>
                <a:lnTo>
                  <a:pt x="2346534" y="2282574"/>
                </a:lnTo>
                <a:lnTo>
                  <a:pt x="2346614" y="2270806"/>
                </a:lnTo>
                <a:lnTo>
                  <a:pt x="2344629" y="2259700"/>
                </a:lnTo>
                <a:lnTo>
                  <a:pt x="2340098" y="2250577"/>
                </a:lnTo>
                <a:lnTo>
                  <a:pt x="2334335" y="2242670"/>
                </a:lnTo>
                <a:lnTo>
                  <a:pt x="2318053" y="2229660"/>
                </a:lnTo>
                <a:lnTo>
                  <a:pt x="2305789" y="2211361"/>
                </a:lnTo>
                <a:lnTo>
                  <a:pt x="2285297" y="2173741"/>
                </a:lnTo>
                <a:lnTo>
                  <a:pt x="2267414" y="2131457"/>
                </a:lnTo>
                <a:lnTo>
                  <a:pt x="2259521" y="2125093"/>
                </a:lnTo>
                <a:lnTo>
                  <a:pt x="2243511" y="2118403"/>
                </a:lnTo>
                <a:lnTo>
                  <a:pt x="2208562" y="2113044"/>
                </a:lnTo>
                <a:lnTo>
                  <a:pt x="2185508" y="2107500"/>
                </a:lnTo>
                <a:lnTo>
                  <a:pt x="2176398" y="2102149"/>
                </a:lnTo>
                <a:lnTo>
                  <a:pt x="2172620" y="2092876"/>
                </a:lnTo>
                <a:lnTo>
                  <a:pt x="2172684" y="2082942"/>
                </a:lnTo>
                <a:lnTo>
                  <a:pt x="2174589" y="2071201"/>
                </a:lnTo>
                <a:lnTo>
                  <a:pt x="2179984" y="2061276"/>
                </a:lnTo>
                <a:lnTo>
                  <a:pt x="2198348" y="2053608"/>
                </a:lnTo>
                <a:lnTo>
                  <a:pt x="2238180" y="2051924"/>
                </a:lnTo>
                <a:lnTo>
                  <a:pt x="2272265" y="2052752"/>
                </a:lnTo>
                <a:lnTo>
                  <a:pt x="2303164" y="2070496"/>
                </a:lnTo>
                <a:lnTo>
                  <a:pt x="2313314" y="2074586"/>
                </a:lnTo>
                <a:lnTo>
                  <a:pt x="2324200" y="2075750"/>
                </a:lnTo>
                <a:lnTo>
                  <a:pt x="2346102" y="2070144"/>
                </a:lnTo>
                <a:lnTo>
                  <a:pt x="2356908" y="2068557"/>
                </a:lnTo>
                <a:lnTo>
                  <a:pt x="2384269" y="2070399"/>
                </a:lnTo>
                <a:lnTo>
                  <a:pt x="2376104" y="2061999"/>
                </a:lnTo>
                <a:lnTo>
                  <a:pt x="2365826" y="2057592"/>
                </a:lnTo>
                <a:lnTo>
                  <a:pt x="2355211" y="2057971"/>
                </a:lnTo>
                <a:lnTo>
                  <a:pt x="2346022" y="2054560"/>
                </a:lnTo>
                <a:lnTo>
                  <a:pt x="2330924" y="2038270"/>
                </a:lnTo>
                <a:lnTo>
                  <a:pt x="2304652" y="2019751"/>
                </a:lnTo>
                <a:lnTo>
                  <a:pt x="2298553" y="2012091"/>
                </a:lnTo>
                <a:lnTo>
                  <a:pt x="2296696" y="1999848"/>
                </a:lnTo>
                <a:lnTo>
                  <a:pt x="2301771" y="1989288"/>
                </a:lnTo>
                <a:lnTo>
                  <a:pt x="2320358" y="1978473"/>
                </a:lnTo>
                <a:lnTo>
                  <a:pt x="2336128" y="1963770"/>
                </a:lnTo>
                <a:lnTo>
                  <a:pt x="2343364" y="1944255"/>
                </a:lnTo>
                <a:lnTo>
                  <a:pt x="2349816" y="1935264"/>
                </a:lnTo>
                <a:lnTo>
                  <a:pt x="2363312" y="1921134"/>
                </a:lnTo>
                <a:lnTo>
                  <a:pt x="2383628" y="1923840"/>
                </a:lnTo>
                <a:lnTo>
                  <a:pt x="2415264" y="1913624"/>
                </a:lnTo>
                <a:lnTo>
                  <a:pt x="2467087" y="1915625"/>
                </a:lnTo>
                <a:lnTo>
                  <a:pt x="2529061" y="1912690"/>
                </a:lnTo>
                <a:lnTo>
                  <a:pt x="2546160" y="1913774"/>
                </a:lnTo>
                <a:lnTo>
                  <a:pt x="2585656" y="1923726"/>
                </a:lnTo>
                <a:lnTo>
                  <a:pt x="2608406" y="1928018"/>
                </a:lnTo>
                <a:lnTo>
                  <a:pt x="2635974" y="1930222"/>
                </a:lnTo>
                <a:lnTo>
                  <a:pt x="2655891" y="1925806"/>
                </a:lnTo>
                <a:lnTo>
                  <a:pt x="2637095" y="1912196"/>
                </a:lnTo>
                <a:lnTo>
                  <a:pt x="2596398" y="1896065"/>
                </a:lnTo>
                <a:lnTo>
                  <a:pt x="2585960" y="1882341"/>
                </a:lnTo>
                <a:lnTo>
                  <a:pt x="2604595" y="1845012"/>
                </a:lnTo>
                <a:lnTo>
                  <a:pt x="2629859" y="1811014"/>
                </a:lnTo>
                <a:lnTo>
                  <a:pt x="2645212" y="1770617"/>
                </a:lnTo>
                <a:lnTo>
                  <a:pt x="2640905" y="1730467"/>
                </a:lnTo>
                <a:lnTo>
                  <a:pt x="2633525" y="1719414"/>
                </a:lnTo>
                <a:lnTo>
                  <a:pt x="2635910" y="1706386"/>
                </a:lnTo>
                <a:lnTo>
                  <a:pt x="2644748" y="1695394"/>
                </a:lnTo>
                <a:lnTo>
                  <a:pt x="2650943" y="1684438"/>
                </a:lnTo>
                <a:lnTo>
                  <a:pt x="2645580" y="1671260"/>
                </a:lnTo>
                <a:lnTo>
                  <a:pt x="2634421" y="1650678"/>
                </a:lnTo>
                <a:lnTo>
                  <a:pt x="2628706" y="1644023"/>
                </a:lnTo>
                <a:lnTo>
                  <a:pt x="2609270" y="1632926"/>
                </a:lnTo>
                <a:lnTo>
                  <a:pt x="2570190" y="1632432"/>
                </a:lnTo>
                <a:lnTo>
                  <a:pt x="2538315" y="1626376"/>
                </a:lnTo>
                <a:lnTo>
                  <a:pt x="2528005" y="1631251"/>
                </a:lnTo>
                <a:lnTo>
                  <a:pt x="2522193" y="1638752"/>
                </a:lnTo>
                <a:lnTo>
                  <a:pt x="2514893" y="1643688"/>
                </a:lnTo>
                <a:lnTo>
                  <a:pt x="2490045" y="1653666"/>
                </a:lnTo>
                <a:lnTo>
                  <a:pt x="2481768" y="1655632"/>
                </a:lnTo>
                <a:lnTo>
                  <a:pt x="2473123" y="1653648"/>
                </a:lnTo>
                <a:lnTo>
                  <a:pt x="2460924" y="1642401"/>
                </a:lnTo>
                <a:lnTo>
                  <a:pt x="2450101" y="1643671"/>
                </a:lnTo>
                <a:lnTo>
                  <a:pt x="2417217" y="1636654"/>
                </a:lnTo>
                <a:lnTo>
                  <a:pt x="2401736" y="1621432"/>
                </a:lnTo>
                <a:lnTo>
                  <a:pt x="2396020" y="1619289"/>
                </a:lnTo>
                <a:lnTo>
                  <a:pt x="2342836" y="1607126"/>
                </a:lnTo>
                <a:lnTo>
                  <a:pt x="2324344" y="1604807"/>
                </a:lnTo>
                <a:lnTo>
                  <a:pt x="2282047" y="1617350"/>
                </a:lnTo>
                <a:lnTo>
                  <a:pt x="2251340" y="1633419"/>
                </a:lnTo>
                <a:lnTo>
                  <a:pt x="2242679" y="1635755"/>
                </a:lnTo>
                <a:lnTo>
                  <a:pt x="2226781" y="1645945"/>
                </a:lnTo>
                <a:lnTo>
                  <a:pt x="2217848" y="1647567"/>
                </a:lnTo>
                <a:lnTo>
                  <a:pt x="2208642" y="1645830"/>
                </a:lnTo>
                <a:lnTo>
                  <a:pt x="2199965" y="1646447"/>
                </a:lnTo>
                <a:lnTo>
                  <a:pt x="2181425" y="1661714"/>
                </a:lnTo>
                <a:lnTo>
                  <a:pt x="2147869" y="1679493"/>
                </a:lnTo>
                <a:lnTo>
                  <a:pt x="2131187" y="1690714"/>
                </a:lnTo>
                <a:lnTo>
                  <a:pt x="2112583" y="1697686"/>
                </a:lnTo>
                <a:lnTo>
                  <a:pt x="2091963" y="1702049"/>
                </a:lnTo>
                <a:lnTo>
                  <a:pt x="2070814" y="1702754"/>
                </a:lnTo>
                <a:lnTo>
                  <a:pt x="2063081" y="1706791"/>
                </a:lnTo>
                <a:lnTo>
                  <a:pt x="2038955" y="1708228"/>
                </a:lnTo>
                <a:lnTo>
                  <a:pt x="2024242" y="1711498"/>
                </a:lnTo>
                <a:lnTo>
                  <a:pt x="2023713" y="1717563"/>
                </a:lnTo>
                <a:lnTo>
                  <a:pt x="2026643" y="1731163"/>
                </a:lnTo>
                <a:lnTo>
                  <a:pt x="2014139" y="1726360"/>
                </a:lnTo>
                <a:lnTo>
                  <a:pt x="2000995" y="1735588"/>
                </a:lnTo>
                <a:lnTo>
                  <a:pt x="2005350" y="1744350"/>
                </a:lnTo>
                <a:lnTo>
                  <a:pt x="1997489" y="1742243"/>
                </a:lnTo>
                <a:lnTo>
                  <a:pt x="1960555" y="1725399"/>
                </a:lnTo>
                <a:lnTo>
                  <a:pt x="1930280" y="1713517"/>
                </a:lnTo>
                <a:lnTo>
                  <a:pt x="1903368" y="1702957"/>
                </a:lnTo>
                <a:lnTo>
                  <a:pt x="1899413" y="1701035"/>
                </a:lnTo>
                <a:lnTo>
                  <a:pt x="1892065" y="1695888"/>
                </a:lnTo>
                <a:lnTo>
                  <a:pt x="1886814" y="1687884"/>
                </a:lnTo>
                <a:lnTo>
                  <a:pt x="1885693" y="1679096"/>
                </a:lnTo>
                <a:lnTo>
                  <a:pt x="1888351" y="1672653"/>
                </a:lnTo>
                <a:lnTo>
                  <a:pt x="1894883" y="1668536"/>
                </a:lnTo>
                <a:lnTo>
                  <a:pt x="1902567" y="1666950"/>
                </a:lnTo>
                <a:lnTo>
                  <a:pt x="1909420" y="1668254"/>
                </a:lnTo>
                <a:lnTo>
                  <a:pt x="1917040" y="1672203"/>
                </a:lnTo>
                <a:lnTo>
                  <a:pt x="1930616" y="1676981"/>
                </a:lnTo>
                <a:lnTo>
                  <a:pt x="1948195" y="1677871"/>
                </a:lnTo>
                <a:lnTo>
                  <a:pt x="1959130" y="1674195"/>
                </a:lnTo>
                <a:lnTo>
                  <a:pt x="1960619" y="1665381"/>
                </a:lnTo>
                <a:lnTo>
                  <a:pt x="1939710" y="1632829"/>
                </a:lnTo>
                <a:lnTo>
                  <a:pt x="1920450" y="1606553"/>
                </a:lnTo>
                <a:lnTo>
                  <a:pt x="1901815" y="1577341"/>
                </a:lnTo>
                <a:lnTo>
                  <a:pt x="1893922" y="1566746"/>
                </a:lnTo>
                <a:lnTo>
                  <a:pt x="1871060" y="1542286"/>
                </a:lnTo>
                <a:lnTo>
                  <a:pt x="1848535" y="1518196"/>
                </a:lnTo>
                <a:lnTo>
                  <a:pt x="1830716" y="1496741"/>
                </a:lnTo>
                <a:lnTo>
                  <a:pt x="1821366" y="1490130"/>
                </a:lnTo>
                <a:lnTo>
                  <a:pt x="1792628" y="1487371"/>
                </a:lnTo>
                <a:lnTo>
                  <a:pt x="1737795" y="1482083"/>
                </a:lnTo>
                <a:lnTo>
                  <a:pt x="1718407" y="1479571"/>
                </a:lnTo>
                <a:lnTo>
                  <a:pt x="1702894" y="1485935"/>
                </a:lnTo>
                <a:lnTo>
                  <a:pt x="1687332" y="1490941"/>
                </a:lnTo>
                <a:lnTo>
                  <a:pt x="1672523" y="1481633"/>
                </a:lnTo>
                <a:lnTo>
                  <a:pt x="1660836" y="1466419"/>
                </a:lnTo>
                <a:lnTo>
                  <a:pt x="1654688" y="1453612"/>
                </a:lnTo>
                <a:lnTo>
                  <a:pt x="1657682" y="1440540"/>
                </a:lnTo>
                <a:lnTo>
                  <a:pt x="1658915" y="1421245"/>
                </a:lnTo>
                <a:lnTo>
                  <a:pt x="1649997" y="1402205"/>
                </a:lnTo>
                <a:lnTo>
                  <a:pt x="1640103" y="1392818"/>
                </a:lnTo>
                <a:lnTo>
                  <a:pt x="1615320" y="1385758"/>
                </a:lnTo>
                <a:lnTo>
                  <a:pt x="1583813" y="1369750"/>
                </a:lnTo>
                <a:lnTo>
                  <a:pt x="1575328" y="1340574"/>
                </a:lnTo>
                <a:lnTo>
                  <a:pt x="1590649" y="1298750"/>
                </a:lnTo>
                <a:lnTo>
                  <a:pt x="1615288" y="1269133"/>
                </a:lnTo>
                <a:lnTo>
                  <a:pt x="1633203" y="1256731"/>
                </a:lnTo>
                <a:lnTo>
                  <a:pt x="1641736" y="1245898"/>
                </a:lnTo>
                <a:lnTo>
                  <a:pt x="1644538" y="1236519"/>
                </a:lnTo>
                <a:lnTo>
                  <a:pt x="1642377" y="1227563"/>
                </a:lnTo>
                <a:lnTo>
                  <a:pt x="1631762" y="1218052"/>
                </a:lnTo>
                <a:lnTo>
                  <a:pt x="1615288" y="1208797"/>
                </a:lnTo>
                <a:lnTo>
                  <a:pt x="1606947" y="1197382"/>
                </a:lnTo>
                <a:lnTo>
                  <a:pt x="1610405" y="1172984"/>
                </a:lnTo>
                <a:lnTo>
                  <a:pt x="1621292" y="1137831"/>
                </a:lnTo>
                <a:lnTo>
                  <a:pt x="1638086" y="1109713"/>
                </a:lnTo>
                <a:lnTo>
                  <a:pt x="1660644" y="1094129"/>
                </a:lnTo>
                <a:lnTo>
                  <a:pt x="1680112" y="1082970"/>
                </a:lnTo>
                <a:lnTo>
                  <a:pt x="1687797" y="1072569"/>
                </a:lnTo>
                <a:lnTo>
                  <a:pt x="1688197" y="1057813"/>
                </a:lnTo>
                <a:lnTo>
                  <a:pt x="1687717" y="1043869"/>
                </a:lnTo>
                <a:lnTo>
                  <a:pt x="1692920" y="1033750"/>
                </a:lnTo>
                <a:lnTo>
                  <a:pt x="1701101" y="1025702"/>
                </a:lnTo>
                <a:lnTo>
                  <a:pt x="1709762" y="1018509"/>
                </a:lnTo>
                <a:lnTo>
                  <a:pt x="1721961" y="1010426"/>
                </a:lnTo>
                <a:lnTo>
                  <a:pt x="1737699" y="1008470"/>
                </a:lnTo>
                <a:lnTo>
                  <a:pt x="1755102" y="1014895"/>
                </a:lnTo>
                <a:lnTo>
                  <a:pt x="1778684" y="1032163"/>
                </a:lnTo>
                <a:lnTo>
                  <a:pt x="1813297" y="1066231"/>
                </a:lnTo>
                <a:lnTo>
                  <a:pt x="1833069" y="1088541"/>
                </a:lnTo>
                <a:lnTo>
                  <a:pt x="1840193" y="1095416"/>
                </a:lnTo>
                <a:lnTo>
                  <a:pt x="1858252" y="1108717"/>
                </a:lnTo>
                <a:lnTo>
                  <a:pt x="1874534" y="1114085"/>
                </a:lnTo>
                <a:lnTo>
                  <a:pt x="1901703" y="1105747"/>
                </a:lnTo>
                <a:lnTo>
                  <a:pt x="1927767" y="1096068"/>
                </a:lnTo>
                <a:lnTo>
                  <a:pt x="1936172" y="1089916"/>
                </a:lnTo>
                <a:lnTo>
                  <a:pt x="1941583" y="1080757"/>
                </a:lnTo>
                <a:lnTo>
                  <a:pt x="1937437" y="1065103"/>
                </a:lnTo>
                <a:lnTo>
                  <a:pt x="1931993" y="1054887"/>
                </a:lnTo>
                <a:lnTo>
                  <a:pt x="1926198" y="1041885"/>
                </a:lnTo>
                <a:lnTo>
                  <a:pt x="1918177" y="1019267"/>
                </a:lnTo>
                <a:lnTo>
                  <a:pt x="1912526" y="983780"/>
                </a:lnTo>
                <a:lnTo>
                  <a:pt x="1905817" y="972524"/>
                </a:lnTo>
                <a:lnTo>
                  <a:pt x="1910748" y="971228"/>
                </a:lnTo>
                <a:lnTo>
                  <a:pt x="1923796" y="973573"/>
                </a:lnTo>
                <a:lnTo>
                  <a:pt x="1935868" y="974578"/>
                </a:lnTo>
                <a:lnTo>
                  <a:pt x="1953142" y="966768"/>
                </a:lnTo>
                <a:lnTo>
                  <a:pt x="1976901" y="952057"/>
                </a:lnTo>
                <a:lnTo>
                  <a:pt x="2020303" y="929377"/>
                </a:lnTo>
                <a:lnTo>
                  <a:pt x="2029493" y="914401"/>
                </a:lnTo>
                <a:lnTo>
                  <a:pt x="2036889" y="897733"/>
                </a:lnTo>
                <a:lnTo>
                  <a:pt x="2048929" y="887517"/>
                </a:lnTo>
                <a:lnTo>
                  <a:pt x="2076513" y="884141"/>
                </a:lnTo>
                <a:lnTo>
                  <a:pt x="2102081" y="878799"/>
                </a:lnTo>
                <a:lnTo>
                  <a:pt x="2120124" y="867014"/>
                </a:lnTo>
                <a:lnTo>
                  <a:pt x="2148413" y="856648"/>
                </a:lnTo>
                <a:lnTo>
                  <a:pt x="2171691" y="850346"/>
                </a:lnTo>
                <a:lnTo>
                  <a:pt x="2181922" y="844555"/>
                </a:lnTo>
                <a:lnTo>
                  <a:pt x="2189206" y="835863"/>
                </a:lnTo>
                <a:lnTo>
                  <a:pt x="2215862" y="811333"/>
                </a:lnTo>
                <a:lnTo>
                  <a:pt x="2236787" y="796251"/>
                </a:lnTo>
                <a:lnTo>
                  <a:pt x="2255182" y="780729"/>
                </a:lnTo>
                <a:lnTo>
                  <a:pt x="2261378" y="770971"/>
                </a:lnTo>
                <a:lnTo>
                  <a:pt x="2275883" y="772778"/>
                </a:lnTo>
                <a:lnTo>
                  <a:pt x="2298088" y="779556"/>
                </a:lnTo>
                <a:lnTo>
                  <a:pt x="2321959" y="785727"/>
                </a:lnTo>
                <a:lnTo>
                  <a:pt x="2339410" y="795290"/>
                </a:lnTo>
                <a:lnTo>
                  <a:pt x="2342820" y="805092"/>
                </a:lnTo>
                <a:lnTo>
                  <a:pt x="2344517" y="812814"/>
                </a:lnTo>
                <a:lnTo>
                  <a:pt x="2351641" y="816798"/>
                </a:lnTo>
                <a:lnTo>
                  <a:pt x="2360078" y="817529"/>
                </a:lnTo>
                <a:lnTo>
                  <a:pt x="2372774" y="815590"/>
                </a:lnTo>
                <a:lnTo>
                  <a:pt x="2395011" y="815238"/>
                </a:lnTo>
                <a:lnTo>
                  <a:pt x="2422276" y="802554"/>
                </a:lnTo>
                <a:lnTo>
                  <a:pt x="2460267" y="781169"/>
                </a:lnTo>
                <a:lnTo>
                  <a:pt x="2495025" y="774550"/>
                </a:lnTo>
                <a:lnTo>
                  <a:pt x="2513372" y="779618"/>
                </a:lnTo>
                <a:lnTo>
                  <a:pt x="2528453" y="795334"/>
                </a:lnTo>
                <a:lnTo>
                  <a:pt x="2540444" y="810152"/>
                </a:lnTo>
                <a:lnTo>
                  <a:pt x="2552740" y="815661"/>
                </a:lnTo>
                <a:lnTo>
                  <a:pt x="2560376" y="815819"/>
                </a:lnTo>
                <a:lnTo>
                  <a:pt x="2563226" y="816040"/>
                </a:lnTo>
                <a:lnTo>
                  <a:pt x="2578467" y="812681"/>
                </a:lnTo>
                <a:lnTo>
                  <a:pt x="2579604" y="812726"/>
                </a:lnTo>
                <a:lnTo>
                  <a:pt x="2593613" y="813325"/>
                </a:lnTo>
                <a:lnTo>
                  <a:pt x="2607077" y="818314"/>
                </a:lnTo>
                <a:lnTo>
                  <a:pt x="2629330" y="818896"/>
                </a:lnTo>
                <a:lnTo>
                  <a:pt x="2660309" y="815061"/>
                </a:lnTo>
                <a:lnTo>
                  <a:pt x="2663575" y="813501"/>
                </a:lnTo>
                <a:lnTo>
                  <a:pt x="2678464" y="815528"/>
                </a:lnTo>
                <a:lnTo>
                  <a:pt x="2696587" y="822360"/>
                </a:lnTo>
                <a:lnTo>
                  <a:pt x="2710692" y="830478"/>
                </a:lnTo>
                <a:lnTo>
                  <a:pt x="2735843" y="857151"/>
                </a:lnTo>
                <a:lnTo>
                  <a:pt x="2750332" y="864026"/>
                </a:lnTo>
                <a:lnTo>
                  <a:pt x="2779902" y="873510"/>
                </a:lnTo>
                <a:lnTo>
                  <a:pt x="2793783" y="881814"/>
                </a:lnTo>
                <a:lnTo>
                  <a:pt x="2809888" y="895247"/>
                </a:lnTo>
                <a:lnTo>
                  <a:pt x="2818309" y="903383"/>
                </a:lnTo>
                <a:lnTo>
                  <a:pt x="2835808" y="918121"/>
                </a:lnTo>
                <a:lnTo>
                  <a:pt x="2856076" y="942264"/>
                </a:lnTo>
                <a:lnTo>
                  <a:pt x="2859663" y="961470"/>
                </a:lnTo>
                <a:lnTo>
                  <a:pt x="2864273" y="977742"/>
                </a:lnTo>
                <a:lnTo>
                  <a:pt x="2871798" y="985437"/>
                </a:lnTo>
                <a:lnTo>
                  <a:pt x="2878010" y="986407"/>
                </a:lnTo>
                <a:lnTo>
                  <a:pt x="2884718" y="983718"/>
                </a:lnTo>
                <a:lnTo>
                  <a:pt x="2891266" y="976332"/>
                </a:lnTo>
                <a:lnTo>
                  <a:pt x="2893539" y="963956"/>
                </a:lnTo>
                <a:lnTo>
                  <a:pt x="2891554" y="942131"/>
                </a:lnTo>
                <a:lnTo>
                  <a:pt x="2886367" y="924291"/>
                </a:lnTo>
                <a:lnTo>
                  <a:pt x="2879707" y="918623"/>
                </a:lnTo>
                <a:lnTo>
                  <a:pt x="2876505" y="912347"/>
                </a:lnTo>
                <a:lnTo>
                  <a:pt x="2880908" y="904370"/>
                </a:lnTo>
                <a:lnTo>
                  <a:pt x="2892163" y="900518"/>
                </a:lnTo>
                <a:lnTo>
                  <a:pt x="2906187" y="902951"/>
                </a:lnTo>
                <a:lnTo>
                  <a:pt x="2929273" y="913193"/>
                </a:lnTo>
                <a:lnTo>
                  <a:pt x="2953352" y="926116"/>
                </a:lnTo>
                <a:lnTo>
                  <a:pt x="2982922" y="948689"/>
                </a:lnTo>
                <a:lnTo>
                  <a:pt x="3010122" y="963031"/>
                </a:lnTo>
                <a:lnTo>
                  <a:pt x="3039820" y="974490"/>
                </a:lnTo>
                <a:lnTo>
                  <a:pt x="3063419" y="977910"/>
                </a:lnTo>
                <a:lnTo>
                  <a:pt x="3081686" y="974445"/>
                </a:lnTo>
                <a:lnTo>
                  <a:pt x="3103251" y="965111"/>
                </a:lnTo>
                <a:lnTo>
                  <a:pt x="3123007" y="954322"/>
                </a:lnTo>
                <a:lnTo>
                  <a:pt x="3131989" y="942995"/>
                </a:lnTo>
                <a:lnTo>
                  <a:pt x="3138457" y="930655"/>
                </a:lnTo>
                <a:lnTo>
                  <a:pt x="3168235" y="914145"/>
                </a:lnTo>
                <a:lnTo>
                  <a:pt x="3195419" y="899081"/>
                </a:lnTo>
                <a:lnTo>
                  <a:pt x="3207795" y="901796"/>
                </a:lnTo>
                <a:lnTo>
                  <a:pt x="3216536" y="906063"/>
                </a:lnTo>
                <a:lnTo>
                  <a:pt x="3244425" y="896904"/>
                </a:lnTo>
                <a:lnTo>
                  <a:pt x="3254143" y="894383"/>
                </a:lnTo>
                <a:lnTo>
                  <a:pt x="3280719" y="890840"/>
                </a:lnTo>
                <a:lnTo>
                  <a:pt x="3308144" y="896102"/>
                </a:lnTo>
                <a:lnTo>
                  <a:pt x="3330029" y="912259"/>
                </a:lnTo>
                <a:lnTo>
                  <a:pt x="3351290" y="922669"/>
                </a:lnTo>
                <a:lnTo>
                  <a:pt x="3370246" y="921461"/>
                </a:lnTo>
                <a:lnTo>
                  <a:pt x="3385983" y="916120"/>
                </a:lnTo>
                <a:lnTo>
                  <a:pt x="3396342" y="906045"/>
                </a:lnTo>
                <a:lnTo>
                  <a:pt x="3404187" y="894145"/>
                </a:lnTo>
                <a:lnTo>
                  <a:pt x="3414689" y="886538"/>
                </a:lnTo>
                <a:lnTo>
                  <a:pt x="3416322" y="886062"/>
                </a:lnTo>
                <a:lnTo>
                  <a:pt x="3450134" y="890179"/>
                </a:lnTo>
                <a:lnTo>
                  <a:pt x="3471379" y="889562"/>
                </a:lnTo>
                <a:lnTo>
                  <a:pt x="3473637" y="887852"/>
                </a:lnTo>
                <a:lnTo>
                  <a:pt x="3501622" y="891087"/>
                </a:lnTo>
                <a:lnTo>
                  <a:pt x="3532489" y="907834"/>
                </a:lnTo>
                <a:lnTo>
                  <a:pt x="3551684" y="926380"/>
                </a:lnTo>
                <a:lnTo>
                  <a:pt x="3576195" y="950047"/>
                </a:lnTo>
                <a:lnTo>
                  <a:pt x="3587610" y="957768"/>
                </a:lnTo>
                <a:lnTo>
                  <a:pt x="3604196" y="961074"/>
                </a:lnTo>
                <a:lnTo>
                  <a:pt x="3617228" y="962502"/>
                </a:lnTo>
                <a:lnTo>
                  <a:pt x="3634695" y="966169"/>
                </a:lnTo>
                <a:lnTo>
                  <a:pt x="3680835" y="971131"/>
                </a:lnTo>
                <a:lnTo>
                  <a:pt x="3687847" y="974040"/>
                </a:lnTo>
                <a:lnTo>
                  <a:pt x="3692570" y="977919"/>
                </a:lnTo>
                <a:lnTo>
                  <a:pt x="3688296" y="990867"/>
                </a:lnTo>
                <a:lnTo>
                  <a:pt x="3692426" y="994155"/>
                </a:lnTo>
                <a:lnTo>
                  <a:pt x="3729825" y="984935"/>
                </a:lnTo>
                <a:lnTo>
                  <a:pt x="3739863" y="978060"/>
                </a:lnTo>
                <a:lnTo>
                  <a:pt x="3752223" y="958535"/>
                </a:lnTo>
                <a:lnTo>
                  <a:pt x="3763269" y="938844"/>
                </a:lnTo>
                <a:lnTo>
                  <a:pt x="3771482" y="931545"/>
                </a:lnTo>
                <a:lnTo>
                  <a:pt x="3780224" y="929632"/>
                </a:lnTo>
                <a:lnTo>
                  <a:pt x="3788997" y="932541"/>
                </a:lnTo>
                <a:lnTo>
                  <a:pt x="3801228" y="944168"/>
                </a:lnTo>
                <a:lnTo>
                  <a:pt x="3817847" y="956014"/>
                </a:lnTo>
                <a:lnTo>
                  <a:pt x="3840260" y="960527"/>
                </a:lnTo>
                <a:lnTo>
                  <a:pt x="3853981" y="962326"/>
                </a:lnTo>
                <a:lnTo>
                  <a:pt x="3875209" y="963313"/>
                </a:lnTo>
                <a:lnTo>
                  <a:pt x="3925096" y="957574"/>
                </a:lnTo>
                <a:lnTo>
                  <a:pt x="3971748" y="943260"/>
                </a:lnTo>
                <a:lnTo>
                  <a:pt x="3998405" y="927693"/>
                </a:lnTo>
                <a:lnTo>
                  <a:pt x="4010796" y="904370"/>
                </a:lnTo>
                <a:lnTo>
                  <a:pt x="4018529" y="877874"/>
                </a:lnTo>
                <a:lnTo>
                  <a:pt x="4030472" y="861144"/>
                </a:lnTo>
                <a:lnTo>
                  <a:pt x="4025493" y="844008"/>
                </a:lnTo>
                <a:lnTo>
                  <a:pt x="4001991" y="827737"/>
                </a:lnTo>
                <a:lnTo>
                  <a:pt x="3994082" y="822836"/>
                </a:lnTo>
                <a:lnTo>
                  <a:pt x="3936991" y="813721"/>
                </a:lnTo>
                <a:lnTo>
                  <a:pt x="3933469" y="807163"/>
                </a:lnTo>
                <a:lnTo>
                  <a:pt x="3930219" y="805656"/>
                </a:lnTo>
                <a:lnTo>
                  <a:pt x="3873961" y="791236"/>
                </a:lnTo>
                <a:lnTo>
                  <a:pt x="3846808" y="785057"/>
                </a:lnTo>
                <a:lnTo>
                  <a:pt x="3839204" y="775537"/>
                </a:lnTo>
                <a:lnTo>
                  <a:pt x="3834145" y="763064"/>
                </a:lnTo>
                <a:lnTo>
                  <a:pt x="3816582" y="751941"/>
                </a:lnTo>
                <a:lnTo>
                  <a:pt x="3781680" y="741830"/>
                </a:lnTo>
                <a:lnTo>
                  <a:pt x="3775581" y="734135"/>
                </a:lnTo>
                <a:lnTo>
                  <a:pt x="3781360" y="726334"/>
                </a:lnTo>
                <a:lnTo>
                  <a:pt x="3808929" y="717661"/>
                </a:lnTo>
                <a:lnTo>
                  <a:pt x="3840372" y="699415"/>
                </a:lnTo>
                <a:lnTo>
                  <a:pt x="3852476" y="695669"/>
                </a:lnTo>
                <a:lnTo>
                  <a:pt x="3880509" y="694858"/>
                </a:lnTo>
                <a:lnTo>
                  <a:pt x="3906429" y="679952"/>
                </a:lnTo>
                <a:lnTo>
                  <a:pt x="3924328" y="671438"/>
                </a:lnTo>
                <a:lnTo>
                  <a:pt x="3933661" y="661274"/>
                </a:lnTo>
                <a:lnTo>
                  <a:pt x="3931196" y="650820"/>
                </a:lnTo>
                <a:lnTo>
                  <a:pt x="3905260" y="619220"/>
                </a:lnTo>
                <a:lnTo>
                  <a:pt x="3897575" y="600093"/>
                </a:lnTo>
                <a:lnTo>
                  <a:pt x="3902154" y="587647"/>
                </a:lnTo>
                <a:lnTo>
                  <a:pt x="3917059" y="574160"/>
                </a:lnTo>
                <a:lnTo>
                  <a:pt x="3925496" y="566809"/>
                </a:lnTo>
                <a:lnTo>
                  <a:pt x="3935630" y="553596"/>
                </a:lnTo>
                <a:lnTo>
                  <a:pt x="3942338" y="546536"/>
                </a:lnTo>
                <a:lnTo>
                  <a:pt x="3968482" y="543539"/>
                </a:lnTo>
                <a:lnTo>
                  <a:pt x="4000262" y="542287"/>
                </a:lnTo>
                <a:lnTo>
                  <a:pt x="4022035" y="545443"/>
                </a:lnTo>
                <a:lnTo>
                  <a:pt x="4052486" y="547091"/>
                </a:lnTo>
                <a:lnTo>
                  <a:pt x="4080230" y="549524"/>
                </a:lnTo>
                <a:lnTo>
                  <a:pt x="4094271" y="551719"/>
                </a:lnTo>
                <a:lnTo>
                  <a:pt x="4104581" y="547682"/>
                </a:lnTo>
                <a:lnTo>
                  <a:pt x="4112058" y="540586"/>
                </a:lnTo>
                <a:lnTo>
                  <a:pt x="4111786" y="531198"/>
                </a:lnTo>
                <a:lnTo>
                  <a:pt x="4100899" y="522093"/>
                </a:lnTo>
                <a:lnTo>
                  <a:pt x="4060170" y="510167"/>
                </a:lnTo>
                <a:lnTo>
                  <a:pt x="4042736" y="500321"/>
                </a:lnTo>
                <a:lnTo>
                  <a:pt x="4029015" y="501405"/>
                </a:lnTo>
                <a:lnTo>
                  <a:pt x="4006169" y="498347"/>
                </a:lnTo>
                <a:lnTo>
                  <a:pt x="3985533" y="491886"/>
                </a:lnTo>
                <a:lnTo>
                  <a:pt x="3967218" y="489726"/>
                </a:lnTo>
                <a:lnTo>
                  <a:pt x="3961246" y="480770"/>
                </a:lnTo>
                <a:lnTo>
                  <a:pt x="3965040" y="468236"/>
                </a:lnTo>
                <a:lnTo>
                  <a:pt x="3972085" y="461070"/>
                </a:lnTo>
                <a:lnTo>
                  <a:pt x="3985645" y="457491"/>
                </a:lnTo>
                <a:lnTo>
                  <a:pt x="4000294" y="459281"/>
                </a:lnTo>
                <a:lnTo>
                  <a:pt x="4016287" y="454071"/>
                </a:lnTo>
                <a:lnTo>
                  <a:pt x="4020882" y="451022"/>
                </a:lnTo>
                <a:lnTo>
                  <a:pt x="4022259" y="447099"/>
                </a:lnTo>
                <a:lnTo>
                  <a:pt x="4019666" y="441467"/>
                </a:lnTo>
                <a:lnTo>
                  <a:pt x="4012285" y="436813"/>
                </a:lnTo>
                <a:lnTo>
                  <a:pt x="4001767" y="435587"/>
                </a:lnTo>
                <a:lnTo>
                  <a:pt x="3989663" y="439536"/>
                </a:lnTo>
                <a:lnTo>
                  <a:pt x="3975206" y="442101"/>
                </a:lnTo>
                <a:lnTo>
                  <a:pt x="3950712" y="436301"/>
                </a:lnTo>
                <a:lnTo>
                  <a:pt x="3931196" y="429329"/>
                </a:lnTo>
                <a:lnTo>
                  <a:pt x="3932188" y="422886"/>
                </a:lnTo>
                <a:lnTo>
                  <a:pt x="3946613" y="413313"/>
                </a:lnTo>
                <a:lnTo>
                  <a:pt x="3953113" y="405547"/>
                </a:lnTo>
                <a:lnTo>
                  <a:pt x="3953113" y="394803"/>
                </a:lnTo>
                <a:lnTo>
                  <a:pt x="3953113" y="382259"/>
                </a:lnTo>
                <a:lnTo>
                  <a:pt x="3958124" y="367574"/>
                </a:lnTo>
                <a:lnTo>
                  <a:pt x="3972437" y="357526"/>
                </a:lnTo>
                <a:lnTo>
                  <a:pt x="3989263" y="352149"/>
                </a:lnTo>
                <a:lnTo>
                  <a:pt x="4032618" y="361960"/>
                </a:lnTo>
                <a:lnTo>
                  <a:pt x="4086810" y="370704"/>
                </a:lnTo>
                <a:lnTo>
                  <a:pt x="4096144" y="369276"/>
                </a:lnTo>
                <a:lnTo>
                  <a:pt x="4098882" y="364666"/>
                </a:lnTo>
                <a:lnTo>
                  <a:pt x="4105094" y="360567"/>
                </a:lnTo>
                <a:lnTo>
                  <a:pt x="4180307" y="358663"/>
                </a:lnTo>
                <a:lnTo>
                  <a:pt x="4194940" y="353022"/>
                </a:lnTo>
                <a:lnTo>
                  <a:pt x="4202225" y="348535"/>
                </a:lnTo>
                <a:lnTo>
                  <a:pt x="4274557" y="342047"/>
                </a:lnTo>
                <a:lnTo>
                  <a:pt x="4283186" y="335904"/>
                </a:lnTo>
                <a:lnTo>
                  <a:pt x="4293801" y="330166"/>
                </a:lnTo>
                <a:lnTo>
                  <a:pt x="4310419" y="330271"/>
                </a:lnTo>
                <a:lnTo>
                  <a:pt x="4330255" y="327971"/>
                </a:lnTo>
                <a:lnTo>
                  <a:pt x="4357856" y="320981"/>
                </a:lnTo>
                <a:lnTo>
                  <a:pt x="4377420" y="317138"/>
                </a:lnTo>
                <a:lnTo>
                  <a:pt x="4380669" y="316811"/>
                </a:lnTo>
                <a:lnTo>
                  <a:pt x="4401306" y="318354"/>
                </a:lnTo>
                <a:lnTo>
                  <a:pt x="4427018" y="312827"/>
                </a:lnTo>
                <a:lnTo>
                  <a:pt x="4432509" y="310545"/>
                </a:lnTo>
                <a:lnTo>
                  <a:pt x="4436688" y="306358"/>
                </a:lnTo>
                <a:lnTo>
                  <a:pt x="4459069" y="298328"/>
                </a:lnTo>
                <a:lnTo>
                  <a:pt x="4501991" y="291690"/>
                </a:lnTo>
                <a:lnTo>
                  <a:pt x="4512462" y="295666"/>
                </a:lnTo>
                <a:lnTo>
                  <a:pt x="4532922" y="297455"/>
                </a:lnTo>
                <a:lnTo>
                  <a:pt x="4559050" y="294511"/>
                </a:lnTo>
                <a:lnTo>
                  <a:pt x="4578310" y="289442"/>
                </a:lnTo>
                <a:lnTo>
                  <a:pt x="4589565" y="294476"/>
                </a:lnTo>
                <a:lnTo>
                  <a:pt x="4604806" y="299632"/>
                </a:lnTo>
                <a:lnTo>
                  <a:pt x="4616189" y="295260"/>
                </a:lnTo>
                <a:lnTo>
                  <a:pt x="4621825" y="281413"/>
                </a:lnTo>
                <a:lnTo>
                  <a:pt x="4629237" y="267882"/>
                </a:lnTo>
                <a:lnTo>
                  <a:pt x="4642109" y="261474"/>
                </a:lnTo>
                <a:lnTo>
                  <a:pt x="4652307" y="259147"/>
                </a:lnTo>
                <a:lnTo>
                  <a:pt x="4661529" y="253938"/>
                </a:lnTo>
                <a:lnTo>
                  <a:pt x="4668509" y="248525"/>
                </a:lnTo>
                <a:lnTo>
                  <a:pt x="4706356" y="249354"/>
                </a:lnTo>
                <a:lnTo>
                  <a:pt x="4740201" y="235885"/>
                </a:lnTo>
                <a:lnTo>
                  <a:pt x="4746829" y="241985"/>
                </a:lnTo>
                <a:lnTo>
                  <a:pt x="4790759" y="240566"/>
                </a:lnTo>
                <a:lnTo>
                  <a:pt x="4845305" y="231892"/>
                </a:lnTo>
                <a:lnTo>
                  <a:pt x="4877949" y="227838"/>
                </a:lnTo>
                <a:lnTo>
                  <a:pt x="4934319" y="218759"/>
                </a:lnTo>
                <a:lnTo>
                  <a:pt x="4960383" y="211425"/>
                </a:lnTo>
                <a:lnTo>
                  <a:pt x="4997654" y="206789"/>
                </a:lnTo>
                <a:lnTo>
                  <a:pt x="5031866" y="203554"/>
                </a:lnTo>
                <a:lnTo>
                  <a:pt x="5054248" y="190711"/>
                </a:lnTo>
                <a:lnTo>
                  <a:pt x="5072291" y="188878"/>
                </a:lnTo>
                <a:lnTo>
                  <a:pt x="5094240" y="187820"/>
                </a:lnTo>
                <a:lnTo>
                  <a:pt x="5107689" y="184726"/>
                </a:lnTo>
                <a:lnTo>
                  <a:pt x="5116462" y="179975"/>
                </a:lnTo>
                <a:lnTo>
                  <a:pt x="5122145" y="171055"/>
                </a:lnTo>
                <a:lnTo>
                  <a:pt x="5119072" y="159719"/>
                </a:lnTo>
                <a:lnTo>
                  <a:pt x="5115950" y="151469"/>
                </a:lnTo>
                <a:lnTo>
                  <a:pt x="5131639" y="146850"/>
                </a:lnTo>
                <a:lnTo>
                  <a:pt x="5154021" y="145422"/>
                </a:lnTo>
                <a:lnTo>
                  <a:pt x="5168174" y="143545"/>
                </a:lnTo>
                <a:lnTo>
                  <a:pt x="5199008" y="124831"/>
                </a:lnTo>
                <a:lnTo>
                  <a:pt x="5220333" y="115832"/>
                </a:lnTo>
                <a:lnTo>
                  <a:pt x="5242347" y="110190"/>
                </a:lnTo>
                <a:lnTo>
                  <a:pt x="5286566" y="113275"/>
                </a:lnTo>
                <a:lnTo>
                  <a:pt x="5326942" y="116096"/>
                </a:lnTo>
                <a:lnTo>
                  <a:pt x="5367431" y="125034"/>
                </a:lnTo>
                <a:lnTo>
                  <a:pt x="5388740" y="136176"/>
                </a:lnTo>
                <a:lnTo>
                  <a:pt x="5407023" y="144585"/>
                </a:lnTo>
                <a:lnTo>
                  <a:pt x="5424346" y="148613"/>
                </a:lnTo>
                <a:lnTo>
                  <a:pt x="5439923" y="151196"/>
                </a:lnTo>
                <a:lnTo>
                  <a:pt x="5458110" y="147379"/>
                </a:lnTo>
                <a:lnTo>
                  <a:pt x="5470918" y="142205"/>
                </a:lnTo>
                <a:lnTo>
                  <a:pt x="5478411" y="134818"/>
                </a:lnTo>
                <a:lnTo>
                  <a:pt x="5489745" y="129547"/>
                </a:lnTo>
                <a:lnTo>
                  <a:pt x="5531019" y="125431"/>
                </a:lnTo>
                <a:lnTo>
                  <a:pt x="5539584" y="133381"/>
                </a:lnTo>
                <a:lnTo>
                  <a:pt x="5559228" y="157418"/>
                </a:lnTo>
                <a:lnTo>
                  <a:pt x="5572612" y="189459"/>
                </a:lnTo>
                <a:lnTo>
                  <a:pt x="5594657" y="231963"/>
                </a:lnTo>
                <a:lnTo>
                  <a:pt x="5604375" y="252853"/>
                </a:lnTo>
                <a:lnTo>
                  <a:pt x="5600053" y="263810"/>
                </a:lnTo>
                <a:lnTo>
                  <a:pt x="5600149" y="278830"/>
                </a:lnTo>
                <a:lnTo>
                  <a:pt x="5598900" y="295322"/>
                </a:lnTo>
                <a:lnTo>
                  <a:pt x="5582602" y="314017"/>
                </a:lnTo>
                <a:lnTo>
                  <a:pt x="5589230" y="322735"/>
                </a:lnTo>
                <a:lnTo>
                  <a:pt x="5629110" y="332457"/>
                </a:lnTo>
                <a:lnTo>
                  <a:pt x="5684968" y="328905"/>
                </a:lnTo>
                <a:lnTo>
                  <a:pt x="5719437" y="321060"/>
                </a:lnTo>
                <a:lnTo>
                  <a:pt x="5738633" y="323916"/>
                </a:lnTo>
                <a:lnTo>
                  <a:pt x="5748655" y="319227"/>
                </a:lnTo>
                <a:lnTo>
                  <a:pt x="5755171" y="305362"/>
                </a:lnTo>
                <a:lnTo>
                  <a:pt x="5768395" y="302259"/>
                </a:lnTo>
                <a:lnTo>
                  <a:pt x="5782020" y="311920"/>
                </a:lnTo>
                <a:lnTo>
                  <a:pt x="5791914" y="328288"/>
                </a:lnTo>
                <a:lnTo>
                  <a:pt x="5801391" y="338830"/>
                </a:lnTo>
                <a:lnTo>
                  <a:pt x="5800687" y="351356"/>
                </a:lnTo>
                <a:lnTo>
                  <a:pt x="5804177" y="367460"/>
                </a:lnTo>
                <a:lnTo>
                  <a:pt x="5811141" y="371541"/>
                </a:lnTo>
                <a:lnTo>
                  <a:pt x="5824830" y="365415"/>
                </a:lnTo>
                <a:lnTo>
                  <a:pt x="5833955" y="361775"/>
                </a:lnTo>
                <a:lnTo>
                  <a:pt x="5836133" y="356882"/>
                </a:lnTo>
                <a:lnTo>
                  <a:pt x="5832258" y="350844"/>
                </a:lnTo>
                <a:lnTo>
                  <a:pt x="5830401" y="344718"/>
                </a:lnTo>
                <a:lnTo>
                  <a:pt x="5833427" y="339095"/>
                </a:lnTo>
                <a:lnTo>
                  <a:pt x="5839911" y="336794"/>
                </a:lnTo>
                <a:lnTo>
                  <a:pt x="5859379" y="338566"/>
                </a:lnTo>
                <a:lnTo>
                  <a:pt x="5887748" y="341669"/>
                </a:lnTo>
                <a:lnTo>
                  <a:pt x="5921400" y="364516"/>
                </a:lnTo>
                <a:lnTo>
                  <a:pt x="5939524" y="368659"/>
                </a:lnTo>
                <a:lnTo>
                  <a:pt x="5947176" y="369055"/>
                </a:lnTo>
                <a:lnTo>
                  <a:pt x="5964243" y="367751"/>
                </a:lnTo>
                <a:lnTo>
                  <a:pt x="5984735" y="361166"/>
                </a:lnTo>
                <a:lnTo>
                  <a:pt x="5998551" y="352925"/>
                </a:lnTo>
                <a:lnTo>
                  <a:pt x="6003146" y="348879"/>
                </a:lnTo>
                <a:lnTo>
                  <a:pt x="6011087" y="349584"/>
                </a:lnTo>
                <a:lnTo>
                  <a:pt x="6018628" y="353392"/>
                </a:lnTo>
                <a:lnTo>
                  <a:pt x="6019140" y="361730"/>
                </a:lnTo>
                <a:lnTo>
                  <a:pt x="6013136" y="373780"/>
                </a:lnTo>
                <a:lnTo>
                  <a:pt x="5992692" y="384816"/>
                </a:lnTo>
                <a:lnTo>
                  <a:pt x="5967316" y="395076"/>
                </a:lnTo>
                <a:lnTo>
                  <a:pt x="5951947" y="413895"/>
                </a:lnTo>
                <a:lnTo>
                  <a:pt x="5948681" y="433542"/>
                </a:lnTo>
                <a:lnTo>
                  <a:pt x="5955421" y="443512"/>
                </a:lnTo>
                <a:lnTo>
                  <a:pt x="5961169" y="450184"/>
                </a:lnTo>
                <a:lnTo>
                  <a:pt x="5962802" y="459536"/>
                </a:lnTo>
                <a:lnTo>
                  <a:pt x="5968549" y="460770"/>
                </a:lnTo>
                <a:lnTo>
                  <a:pt x="5978876" y="456919"/>
                </a:lnTo>
                <a:lnTo>
                  <a:pt x="6007245" y="437535"/>
                </a:lnTo>
                <a:lnTo>
                  <a:pt x="6021702" y="432749"/>
                </a:lnTo>
                <a:lnTo>
                  <a:pt x="6042658" y="429690"/>
                </a:lnTo>
                <a:lnTo>
                  <a:pt x="6077031" y="431189"/>
                </a:lnTo>
                <a:lnTo>
                  <a:pt x="6100197" y="437500"/>
                </a:lnTo>
                <a:lnTo>
                  <a:pt x="6111244" y="446297"/>
                </a:lnTo>
                <a:lnTo>
                  <a:pt x="6123411" y="453534"/>
                </a:lnTo>
                <a:lnTo>
                  <a:pt x="6131801" y="450502"/>
                </a:lnTo>
                <a:lnTo>
                  <a:pt x="6136155" y="442145"/>
                </a:lnTo>
                <a:lnTo>
                  <a:pt x="6136347" y="432582"/>
                </a:lnTo>
                <a:lnTo>
                  <a:pt x="6139870" y="424719"/>
                </a:lnTo>
                <a:lnTo>
                  <a:pt x="6177492" y="405380"/>
                </a:lnTo>
                <a:lnTo>
                  <a:pt x="6202532" y="392511"/>
                </a:lnTo>
                <a:lnTo>
                  <a:pt x="6211161" y="391003"/>
                </a:lnTo>
                <a:lnTo>
                  <a:pt x="6227907" y="393674"/>
                </a:lnTo>
                <a:lnTo>
                  <a:pt x="6238265" y="392326"/>
                </a:lnTo>
                <a:lnTo>
                  <a:pt x="6265818" y="380214"/>
                </a:lnTo>
                <a:lnTo>
                  <a:pt x="6291530" y="366437"/>
                </a:lnTo>
                <a:lnTo>
                  <a:pt x="6294044" y="357120"/>
                </a:lnTo>
                <a:lnTo>
                  <a:pt x="6294988" y="348676"/>
                </a:lnTo>
                <a:lnTo>
                  <a:pt x="6301392" y="344859"/>
                </a:lnTo>
                <a:lnTo>
                  <a:pt x="6337398" y="341907"/>
                </a:lnTo>
                <a:lnTo>
                  <a:pt x="6343306" y="340320"/>
                </a:lnTo>
                <a:lnTo>
                  <a:pt x="6374092" y="330721"/>
                </a:lnTo>
                <a:lnTo>
                  <a:pt x="6416694" y="314370"/>
                </a:lnTo>
                <a:lnTo>
                  <a:pt x="6437363" y="304727"/>
                </a:lnTo>
                <a:lnTo>
                  <a:pt x="6475050" y="300443"/>
                </a:lnTo>
                <a:lnTo>
                  <a:pt x="6482046" y="297666"/>
                </a:lnTo>
                <a:lnTo>
                  <a:pt x="6494566" y="291161"/>
                </a:lnTo>
                <a:lnTo>
                  <a:pt x="6518148" y="282179"/>
                </a:lnTo>
                <a:lnTo>
                  <a:pt x="6530924" y="281183"/>
                </a:lnTo>
                <a:lnTo>
                  <a:pt x="6522999" y="302938"/>
                </a:lnTo>
                <a:lnTo>
                  <a:pt x="6508910" y="328103"/>
                </a:lnTo>
                <a:lnTo>
                  <a:pt x="6500970" y="334820"/>
                </a:lnTo>
                <a:lnTo>
                  <a:pt x="6462786" y="333691"/>
                </a:lnTo>
                <a:lnTo>
                  <a:pt x="6462850" y="340549"/>
                </a:lnTo>
                <a:lnTo>
                  <a:pt x="6468838" y="351065"/>
                </a:lnTo>
                <a:lnTo>
                  <a:pt x="6473129" y="356970"/>
                </a:lnTo>
                <a:lnTo>
                  <a:pt x="6477772" y="362268"/>
                </a:lnTo>
                <a:lnTo>
                  <a:pt x="6488034" y="371418"/>
                </a:lnTo>
                <a:lnTo>
                  <a:pt x="6528202" y="393057"/>
                </a:lnTo>
                <a:lnTo>
                  <a:pt x="6579305" y="420594"/>
                </a:lnTo>
                <a:lnTo>
                  <a:pt x="6634523" y="451524"/>
                </a:lnTo>
                <a:lnTo>
                  <a:pt x="6673075" y="473120"/>
                </a:lnTo>
                <a:lnTo>
                  <a:pt x="6688652" y="484261"/>
                </a:lnTo>
                <a:lnTo>
                  <a:pt x="6698578" y="492970"/>
                </a:lnTo>
                <a:lnTo>
                  <a:pt x="6727027" y="524420"/>
                </a:lnTo>
                <a:lnTo>
                  <a:pt x="6754004" y="554257"/>
                </a:lnTo>
                <a:lnTo>
                  <a:pt x="6799488" y="606836"/>
                </a:lnTo>
                <a:lnTo>
                  <a:pt x="6839816" y="657634"/>
                </a:lnTo>
                <a:lnTo>
                  <a:pt x="6884179" y="713527"/>
                </a:lnTo>
                <a:lnTo>
                  <a:pt x="6909859" y="745894"/>
                </a:lnTo>
                <a:lnTo>
                  <a:pt x="6962339" y="813589"/>
                </a:lnTo>
                <a:lnTo>
                  <a:pt x="6976347" y="834374"/>
                </a:lnTo>
                <a:lnTo>
                  <a:pt x="7002923" y="873722"/>
                </a:lnTo>
                <a:lnTo>
                  <a:pt x="7026410" y="910646"/>
                </a:lnTo>
                <a:lnTo>
                  <a:pt x="7047158" y="943304"/>
                </a:lnTo>
                <a:lnTo>
                  <a:pt x="7060222" y="946257"/>
                </a:lnTo>
                <a:lnTo>
                  <a:pt x="7061231" y="937398"/>
                </a:lnTo>
                <a:lnTo>
                  <a:pt x="7063568" y="931492"/>
                </a:lnTo>
                <a:lnTo>
                  <a:pt x="7070277" y="928178"/>
                </a:lnTo>
                <a:lnTo>
                  <a:pt x="7085518" y="918535"/>
                </a:lnTo>
                <a:lnTo>
                  <a:pt x="7093747" y="916217"/>
                </a:lnTo>
                <a:lnTo>
                  <a:pt x="7106010" y="917213"/>
                </a:lnTo>
                <a:lnTo>
                  <a:pt x="7118866" y="912303"/>
                </a:lnTo>
                <a:lnTo>
                  <a:pt x="7123557" y="903039"/>
                </a:lnTo>
                <a:lnTo>
                  <a:pt x="7120499" y="885886"/>
                </a:lnTo>
                <a:lnTo>
                  <a:pt x="7118514" y="877988"/>
                </a:lnTo>
                <a:lnTo>
                  <a:pt x="7122869" y="869509"/>
                </a:lnTo>
                <a:lnTo>
                  <a:pt x="7129913" y="866186"/>
                </a:lnTo>
                <a:lnTo>
                  <a:pt x="7139695" y="863506"/>
                </a:lnTo>
                <a:lnTo>
                  <a:pt x="7148676" y="862131"/>
                </a:lnTo>
                <a:lnTo>
                  <a:pt x="7156057" y="852541"/>
                </a:lnTo>
                <a:lnTo>
                  <a:pt x="7169953" y="849641"/>
                </a:lnTo>
                <a:lnTo>
                  <a:pt x="7182713" y="851430"/>
                </a:lnTo>
                <a:lnTo>
                  <a:pt x="7193248" y="851800"/>
                </a:lnTo>
                <a:lnTo>
                  <a:pt x="7202549" y="858781"/>
                </a:lnTo>
                <a:lnTo>
                  <a:pt x="7207720" y="868345"/>
                </a:lnTo>
                <a:lnTo>
                  <a:pt x="7217742" y="869086"/>
                </a:lnTo>
                <a:lnTo>
                  <a:pt x="7234216" y="868116"/>
                </a:lnTo>
                <a:lnTo>
                  <a:pt x="7236474" y="876146"/>
                </a:lnTo>
                <a:lnTo>
                  <a:pt x="7231783" y="889544"/>
                </a:lnTo>
                <a:lnTo>
                  <a:pt x="7226068" y="899910"/>
                </a:lnTo>
                <a:lnTo>
                  <a:pt x="7225075" y="908248"/>
                </a:lnTo>
                <a:lnTo>
                  <a:pt x="7233784" y="912303"/>
                </a:lnTo>
                <a:lnTo>
                  <a:pt x="7265676" y="908672"/>
                </a:lnTo>
                <a:lnTo>
                  <a:pt x="7277011" y="910461"/>
                </a:lnTo>
                <a:lnTo>
                  <a:pt x="7280597" y="918896"/>
                </a:lnTo>
                <a:lnTo>
                  <a:pt x="7285111" y="925886"/>
                </a:lnTo>
                <a:lnTo>
                  <a:pt x="7287385" y="934436"/>
                </a:lnTo>
                <a:lnTo>
                  <a:pt x="7284087" y="943921"/>
                </a:lnTo>
                <a:lnTo>
                  <a:pt x="7289738" y="949571"/>
                </a:lnTo>
                <a:lnTo>
                  <a:pt x="7317275" y="949703"/>
                </a:lnTo>
                <a:lnTo>
                  <a:pt x="7336647" y="945137"/>
                </a:lnTo>
                <a:lnTo>
                  <a:pt x="7366425" y="944785"/>
                </a:lnTo>
                <a:lnTo>
                  <a:pt x="7393369" y="954807"/>
                </a:lnTo>
                <a:lnTo>
                  <a:pt x="7412037" y="953255"/>
                </a:lnTo>
                <a:lnTo>
                  <a:pt x="7430800" y="949201"/>
                </a:lnTo>
                <a:lnTo>
                  <a:pt x="7458273" y="951783"/>
                </a:lnTo>
                <a:lnTo>
                  <a:pt x="7477581" y="943859"/>
                </a:lnTo>
                <a:lnTo>
                  <a:pt x="7490901" y="933960"/>
                </a:lnTo>
                <a:lnTo>
                  <a:pt x="7495096" y="926168"/>
                </a:lnTo>
                <a:lnTo>
                  <a:pt x="7502028" y="921858"/>
                </a:lnTo>
                <a:lnTo>
                  <a:pt x="7527963" y="921902"/>
                </a:lnTo>
                <a:lnTo>
                  <a:pt x="7544389" y="921153"/>
                </a:lnTo>
                <a:lnTo>
                  <a:pt x="7556445" y="909720"/>
                </a:lnTo>
                <a:lnTo>
                  <a:pt x="7567508" y="904555"/>
                </a:lnTo>
                <a:lnTo>
                  <a:pt x="7586111" y="903586"/>
                </a:lnTo>
                <a:lnTo>
                  <a:pt x="7599815" y="903586"/>
                </a:lnTo>
                <a:lnTo>
                  <a:pt x="7636558" y="914207"/>
                </a:lnTo>
                <a:lnTo>
                  <a:pt x="7658907" y="922978"/>
                </a:lnTo>
                <a:lnTo>
                  <a:pt x="7682186" y="935459"/>
                </a:lnTo>
                <a:lnTo>
                  <a:pt x="7696178" y="943286"/>
                </a:lnTo>
                <a:lnTo>
                  <a:pt x="7705560" y="960942"/>
                </a:lnTo>
                <a:lnTo>
                  <a:pt x="7721457" y="973961"/>
                </a:lnTo>
                <a:lnTo>
                  <a:pt x="7734025" y="989157"/>
                </a:lnTo>
                <a:lnTo>
                  <a:pt x="7737067" y="1004159"/>
                </a:lnTo>
                <a:lnTo>
                  <a:pt x="7747441" y="1031097"/>
                </a:lnTo>
                <a:lnTo>
                  <a:pt x="7758168" y="1039955"/>
                </a:lnTo>
                <a:lnTo>
                  <a:pt x="7770912" y="1039955"/>
                </a:lnTo>
                <a:lnTo>
                  <a:pt x="7786985" y="1043640"/>
                </a:lnTo>
                <a:lnTo>
                  <a:pt x="7804740" y="1046592"/>
                </a:lnTo>
                <a:lnTo>
                  <a:pt x="7842715" y="1066645"/>
                </a:lnTo>
                <a:lnTo>
                  <a:pt x="7856660" y="1067245"/>
                </a:lnTo>
                <a:lnTo>
                  <a:pt x="7867386" y="1072040"/>
                </a:lnTo>
                <a:lnTo>
                  <a:pt x="7869067" y="1081269"/>
                </a:lnTo>
                <a:lnTo>
                  <a:pt x="7865049" y="1091961"/>
                </a:lnTo>
                <a:lnTo>
                  <a:pt x="7869243" y="1102238"/>
                </a:lnTo>
                <a:lnTo>
                  <a:pt x="7881651" y="1115328"/>
                </a:lnTo>
                <a:lnTo>
                  <a:pt x="7891497" y="1128127"/>
                </a:lnTo>
                <a:lnTo>
                  <a:pt x="7903568" y="1143631"/>
                </a:lnTo>
                <a:lnTo>
                  <a:pt x="7907251" y="1152481"/>
                </a:lnTo>
                <a:lnTo>
                  <a:pt x="7916969" y="1155434"/>
                </a:lnTo>
                <a:lnTo>
                  <a:pt x="7930033" y="1151018"/>
                </a:lnTo>
                <a:lnTo>
                  <a:pt x="7950829" y="1154368"/>
                </a:lnTo>
                <a:lnTo>
                  <a:pt x="8013459" y="1163182"/>
                </a:lnTo>
                <a:lnTo>
                  <a:pt x="8022169" y="1164284"/>
                </a:lnTo>
                <a:lnTo>
                  <a:pt x="8028861" y="1173513"/>
                </a:lnTo>
                <a:lnTo>
                  <a:pt x="8037906" y="1172772"/>
                </a:lnTo>
                <a:lnTo>
                  <a:pt x="8048297" y="1172402"/>
                </a:lnTo>
                <a:lnTo>
                  <a:pt x="8062705" y="1173513"/>
                </a:lnTo>
                <a:lnTo>
                  <a:pt x="8072760" y="1165024"/>
                </a:lnTo>
                <a:lnTo>
                  <a:pt x="8080989" y="1157594"/>
                </a:lnTo>
                <a:lnTo>
                  <a:pt x="8101577" y="1148391"/>
                </a:lnTo>
                <a:lnTo>
                  <a:pt x="8118676" y="1135883"/>
                </a:lnTo>
                <a:lnTo>
                  <a:pt x="8133084" y="1124804"/>
                </a:lnTo>
                <a:lnTo>
                  <a:pt x="8143795" y="1123332"/>
                </a:lnTo>
                <a:lnTo>
                  <a:pt x="8152520" y="1128497"/>
                </a:lnTo>
                <a:lnTo>
                  <a:pt x="8152840" y="1138087"/>
                </a:lnTo>
                <a:lnTo>
                  <a:pt x="8142130" y="1145104"/>
                </a:lnTo>
                <a:lnTo>
                  <a:pt x="8133757" y="1153583"/>
                </a:lnTo>
                <a:lnTo>
                  <a:pt x="8135758" y="1162071"/>
                </a:lnTo>
                <a:lnTo>
                  <a:pt x="8150167" y="1162812"/>
                </a:lnTo>
                <a:lnTo>
                  <a:pt x="8166192" y="1175575"/>
                </a:lnTo>
                <a:lnTo>
                  <a:pt x="8189279" y="1205509"/>
                </a:lnTo>
                <a:lnTo>
                  <a:pt x="8197155" y="1211785"/>
                </a:lnTo>
                <a:lnTo>
                  <a:pt x="8208570" y="1217691"/>
                </a:lnTo>
                <a:lnTo>
                  <a:pt x="8221266" y="1220362"/>
                </a:lnTo>
                <a:lnTo>
                  <a:pt x="8235306" y="1224628"/>
                </a:lnTo>
                <a:lnTo>
                  <a:pt x="8245665" y="1236995"/>
                </a:lnTo>
                <a:lnTo>
                  <a:pt x="8249924" y="1248163"/>
                </a:lnTo>
                <a:lnTo>
                  <a:pt x="8234698" y="1244540"/>
                </a:lnTo>
                <a:lnTo>
                  <a:pt x="8204952" y="1243809"/>
                </a:lnTo>
                <a:lnTo>
                  <a:pt x="8186829" y="1246039"/>
                </a:lnTo>
                <a:lnTo>
                  <a:pt x="8178296" y="1247299"/>
                </a:lnTo>
                <a:lnTo>
                  <a:pt x="8165568" y="1254677"/>
                </a:lnTo>
                <a:lnTo>
                  <a:pt x="8156523" y="1262055"/>
                </a:lnTo>
                <a:lnTo>
                  <a:pt x="8152504" y="1274598"/>
                </a:lnTo>
                <a:lnTo>
                  <a:pt x="8157291" y="1288789"/>
                </a:lnTo>
                <a:lnTo>
                  <a:pt x="8150759" y="1318318"/>
                </a:lnTo>
                <a:lnTo>
                  <a:pt x="8141874" y="1329442"/>
                </a:lnTo>
                <a:lnTo>
                  <a:pt x="8123126" y="1348745"/>
                </a:lnTo>
                <a:lnTo>
                  <a:pt x="8112288" y="1352941"/>
                </a:lnTo>
                <a:lnTo>
                  <a:pt x="8094133" y="1356396"/>
                </a:lnTo>
                <a:lnTo>
                  <a:pt x="8076602" y="1362117"/>
                </a:lnTo>
                <a:lnTo>
                  <a:pt x="8042261" y="1367679"/>
                </a:lnTo>
                <a:lnTo>
                  <a:pt x="8005166" y="1370508"/>
                </a:lnTo>
                <a:lnTo>
                  <a:pt x="7991974" y="1374660"/>
                </a:lnTo>
                <a:lnTo>
                  <a:pt x="7982592" y="1387882"/>
                </a:lnTo>
                <a:lnTo>
                  <a:pt x="7975933" y="1398944"/>
                </a:lnTo>
                <a:lnTo>
                  <a:pt x="7971802" y="1407344"/>
                </a:lnTo>
                <a:lnTo>
                  <a:pt x="7961300" y="1434810"/>
                </a:lnTo>
                <a:lnTo>
                  <a:pt x="7955344" y="1459403"/>
                </a:lnTo>
                <a:lnTo>
                  <a:pt x="7961187" y="1489936"/>
                </a:lnTo>
                <a:lnTo>
                  <a:pt x="7965558" y="1523872"/>
                </a:lnTo>
                <a:lnTo>
                  <a:pt x="7965286" y="1535578"/>
                </a:lnTo>
                <a:lnTo>
                  <a:pt x="7974332" y="1552951"/>
                </a:lnTo>
                <a:lnTo>
                  <a:pt x="7978926" y="1563608"/>
                </a:lnTo>
                <a:lnTo>
                  <a:pt x="7976765" y="1578725"/>
                </a:lnTo>
                <a:lnTo>
                  <a:pt x="7963749" y="1590669"/>
                </a:lnTo>
                <a:lnTo>
                  <a:pt x="7955952" y="1606500"/>
                </a:lnTo>
                <a:lnTo>
                  <a:pt x="7948588" y="1613225"/>
                </a:lnTo>
                <a:lnTo>
                  <a:pt x="7927375" y="1616257"/>
                </a:lnTo>
                <a:lnTo>
                  <a:pt x="7907395" y="1618126"/>
                </a:lnTo>
                <a:lnTo>
                  <a:pt x="7887238" y="1631692"/>
                </a:lnTo>
                <a:lnTo>
                  <a:pt x="7871117" y="1641079"/>
                </a:lnTo>
                <a:lnTo>
                  <a:pt x="7845869" y="1653005"/>
                </a:lnTo>
                <a:lnTo>
                  <a:pt x="7834054" y="1655253"/>
                </a:lnTo>
                <a:lnTo>
                  <a:pt x="7827474" y="1649180"/>
                </a:lnTo>
                <a:lnTo>
                  <a:pt x="7823135" y="1635641"/>
                </a:lnTo>
                <a:lnTo>
                  <a:pt x="7814458" y="1629682"/>
                </a:lnTo>
                <a:lnTo>
                  <a:pt x="7802275" y="1629215"/>
                </a:lnTo>
                <a:lnTo>
                  <a:pt x="7792461" y="1629065"/>
                </a:lnTo>
                <a:lnTo>
                  <a:pt x="7760729" y="1625389"/>
                </a:lnTo>
                <a:lnTo>
                  <a:pt x="7740445" y="1625645"/>
                </a:lnTo>
                <a:lnTo>
                  <a:pt x="7725188" y="1628554"/>
                </a:lnTo>
                <a:lnTo>
                  <a:pt x="7707801" y="1630017"/>
                </a:lnTo>
                <a:lnTo>
                  <a:pt x="7677735" y="1625081"/>
                </a:lnTo>
                <a:lnTo>
                  <a:pt x="7658283" y="1620894"/>
                </a:lnTo>
                <a:lnTo>
                  <a:pt x="7645187" y="1616892"/>
                </a:lnTo>
                <a:lnTo>
                  <a:pt x="7613952" y="1605080"/>
                </a:lnTo>
                <a:lnTo>
                  <a:pt x="7572887" y="1591013"/>
                </a:lnTo>
                <a:lnTo>
                  <a:pt x="7556045" y="1586896"/>
                </a:lnTo>
                <a:lnTo>
                  <a:pt x="7546070" y="1591127"/>
                </a:lnTo>
                <a:lnTo>
                  <a:pt x="7544534" y="1599157"/>
                </a:lnTo>
                <a:lnTo>
                  <a:pt x="7541908" y="1618646"/>
                </a:lnTo>
                <a:lnTo>
                  <a:pt x="7537121" y="1630828"/>
                </a:lnTo>
                <a:lnTo>
                  <a:pt x="7508448" y="1692485"/>
                </a:lnTo>
                <a:lnTo>
                  <a:pt x="7490773" y="1735412"/>
                </a:lnTo>
                <a:lnTo>
                  <a:pt x="7468295" y="1776567"/>
                </a:lnTo>
                <a:lnTo>
                  <a:pt x="7461187" y="1804165"/>
                </a:lnTo>
                <a:lnTo>
                  <a:pt x="7447739" y="1839168"/>
                </a:lnTo>
                <a:lnTo>
                  <a:pt x="7434371" y="1864510"/>
                </a:lnTo>
                <a:lnTo>
                  <a:pt x="7428975" y="1878340"/>
                </a:lnTo>
                <a:lnTo>
                  <a:pt x="7428479" y="1883972"/>
                </a:lnTo>
                <a:lnTo>
                  <a:pt x="7430848" y="1891879"/>
                </a:lnTo>
                <a:lnTo>
                  <a:pt x="7451341" y="1900534"/>
                </a:lnTo>
                <a:lnTo>
                  <a:pt x="7472794" y="1905841"/>
                </a:lnTo>
                <a:lnTo>
                  <a:pt x="7477565" y="1909146"/>
                </a:lnTo>
                <a:lnTo>
                  <a:pt x="7479886" y="1918146"/>
                </a:lnTo>
                <a:lnTo>
                  <a:pt x="7479118" y="1932822"/>
                </a:lnTo>
                <a:lnTo>
                  <a:pt x="7475163" y="1946749"/>
                </a:lnTo>
                <a:lnTo>
                  <a:pt x="7468935" y="1957679"/>
                </a:lnTo>
                <a:lnTo>
                  <a:pt x="7462788" y="1963082"/>
                </a:lnTo>
                <a:lnTo>
                  <a:pt x="7455776" y="1963426"/>
                </a:lnTo>
                <a:lnTo>
                  <a:pt x="7442327" y="1956410"/>
                </a:lnTo>
                <a:lnTo>
                  <a:pt x="7430320" y="1948574"/>
                </a:lnTo>
                <a:lnTo>
                  <a:pt x="7421002" y="1946185"/>
                </a:lnTo>
                <a:lnTo>
                  <a:pt x="7397420" y="1950557"/>
                </a:lnTo>
                <a:lnTo>
                  <a:pt x="7375535" y="1956516"/>
                </a:lnTo>
                <a:lnTo>
                  <a:pt x="7368266" y="1956701"/>
                </a:lnTo>
                <a:lnTo>
                  <a:pt x="7355570" y="1952866"/>
                </a:lnTo>
                <a:lnTo>
                  <a:pt x="7342811" y="1944933"/>
                </a:lnTo>
                <a:lnTo>
                  <a:pt x="7337768" y="1929622"/>
                </a:lnTo>
                <a:lnTo>
                  <a:pt x="7326801" y="1922668"/>
                </a:lnTo>
                <a:lnTo>
                  <a:pt x="7312056" y="1929622"/>
                </a:lnTo>
                <a:lnTo>
                  <a:pt x="7268237" y="1941293"/>
                </a:lnTo>
                <a:lnTo>
                  <a:pt x="7219968" y="1955202"/>
                </a:lnTo>
                <a:lnTo>
                  <a:pt x="7189309" y="1962395"/>
                </a:lnTo>
                <a:lnTo>
                  <a:pt x="7177302" y="1961267"/>
                </a:lnTo>
                <a:lnTo>
                  <a:pt x="7153479" y="1962897"/>
                </a:lnTo>
                <a:lnTo>
                  <a:pt x="7132891" y="1966785"/>
                </a:lnTo>
                <a:lnTo>
                  <a:pt x="7117441" y="1972179"/>
                </a:lnTo>
                <a:lnTo>
                  <a:pt x="7086831" y="1979601"/>
                </a:lnTo>
                <a:lnTo>
                  <a:pt x="7059118" y="1984572"/>
                </a:lnTo>
                <a:lnTo>
                  <a:pt x="7041251" y="1995828"/>
                </a:lnTo>
                <a:lnTo>
                  <a:pt x="7028411" y="2006714"/>
                </a:lnTo>
                <a:lnTo>
                  <a:pt x="7028971" y="2010857"/>
                </a:lnTo>
                <a:lnTo>
                  <a:pt x="7038289" y="2017292"/>
                </a:lnTo>
                <a:lnTo>
                  <a:pt x="7048952" y="2022342"/>
                </a:lnTo>
                <a:lnTo>
                  <a:pt x="7070373" y="2021161"/>
                </a:lnTo>
                <a:lnTo>
                  <a:pt x="7091233" y="2020377"/>
                </a:lnTo>
                <a:lnTo>
                  <a:pt x="7108572" y="2027199"/>
                </a:lnTo>
                <a:lnTo>
                  <a:pt x="7124085" y="2031571"/>
                </a:lnTo>
                <a:lnTo>
                  <a:pt x="7128360" y="2037248"/>
                </a:lnTo>
                <a:lnTo>
                  <a:pt x="7124085" y="2042766"/>
                </a:lnTo>
                <a:lnTo>
                  <a:pt x="7115088" y="2044061"/>
                </a:lnTo>
                <a:lnTo>
                  <a:pt x="7111950" y="2047940"/>
                </a:lnTo>
                <a:lnTo>
                  <a:pt x="7113519" y="2053105"/>
                </a:lnTo>
                <a:lnTo>
                  <a:pt x="7107627" y="2066609"/>
                </a:lnTo>
                <a:lnTo>
                  <a:pt x="7104553" y="2087120"/>
                </a:lnTo>
                <a:lnTo>
                  <a:pt x="7107595" y="2107314"/>
                </a:lnTo>
                <a:lnTo>
                  <a:pt x="7109308" y="2125948"/>
                </a:lnTo>
                <a:lnTo>
                  <a:pt x="7108268" y="2135336"/>
                </a:lnTo>
                <a:lnTo>
                  <a:pt x="7107659" y="2148699"/>
                </a:lnTo>
                <a:lnTo>
                  <a:pt x="7114303" y="2157742"/>
                </a:lnTo>
                <a:lnTo>
                  <a:pt x="7120163" y="2174966"/>
                </a:lnTo>
                <a:lnTo>
                  <a:pt x="7130729" y="2185737"/>
                </a:lnTo>
                <a:lnTo>
                  <a:pt x="7146707" y="2223102"/>
                </a:lnTo>
                <a:lnTo>
                  <a:pt x="7156105" y="2244936"/>
                </a:lnTo>
                <a:lnTo>
                  <a:pt x="7164798" y="2269687"/>
                </a:lnTo>
                <a:lnTo>
                  <a:pt x="7158506" y="2283058"/>
                </a:lnTo>
                <a:lnTo>
                  <a:pt x="7158891" y="2290806"/>
                </a:lnTo>
                <a:lnTo>
                  <a:pt x="7169057" y="2297267"/>
                </a:lnTo>
                <a:lnTo>
                  <a:pt x="7173523" y="2309890"/>
                </a:lnTo>
                <a:lnTo>
                  <a:pt x="7178230" y="2317611"/>
                </a:lnTo>
                <a:lnTo>
                  <a:pt x="7176918" y="2325306"/>
                </a:lnTo>
                <a:lnTo>
                  <a:pt x="7172563" y="2328277"/>
                </a:lnTo>
                <a:lnTo>
                  <a:pt x="7150565" y="2323623"/>
                </a:lnTo>
                <a:lnTo>
                  <a:pt x="7132538" y="2331291"/>
                </a:lnTo>
                <a:lnTo>
                  <a:pt x="7113391" y="2338995"/>
                </a:lnTo>
                <a:lnTo>
                  <a:pt x="7110813" y="2343094"/>
                </a:lnTo>
                <a:lnTo>
                  <a:pt x="7110285" y="2347572"/>
                </a:lnTo>
                <a:lnTo>
                  <a:pt x="7112270" y="2351512"/>
                </a:lnTo>
                <a:lnTo>
                  <a:pt x="7123301" y="2358414"/>
                </a:lnTo>
                <a:lnTo>
                  <a:pt x="7138558" y="2362715"/>
                </a:lnTo>
                <a:lnTo>
                  <a:pt x="7137774" y="2369617"/>
                </a:lnTo>
                <a:lnTo>
                  <a:pt x="7118930" y="2372817"/>
                </a:lnTo>
                <a:lnTo>
                  <a:pt x="7090449" y="2383376"/>
                </a:lnTo>
                <a:lnTo>
                  <a:pt x="7082572" y="2394712"/>
                </a:lnTo>
                <a:lnTo>
                  <a:pt x="7076472" y="2407158"/>
                </a:lnTo>
                <a:lnTo>
                  <a:pt x="7075960" y="2414377"/>
                </a:lnTo>
                <a:lnTo>
                  <a:pt x="7078810" y="2433725"/>
                </a:lnTo>
                <a:lnTo>
                  <a:pt x="7083148" y="2455197"/>
                </a:lnTo>
                <a:lnTo>
                  <a:pt x="7091233" y="2477806"/>
                </a:lnTo>
                <a:lnTo>
                  <a:pt x="7091890" y="2484805"/>
                </a:lnTo>
                <a:lnTo>
                  <a:pt x="7087615" y="2489785"/>
                </a:lnTo>
                <a:lnTo>
                  <a:pt x="7083741" y="2492994"/>
                </a:lnTo>
                <a:lnTo>
                  <a:pt x="7061103" y="2472606"/>
                </a:lnTo>
                <a:lnTo>
                  <a:pt x="7036480" y="2452720"/>
                </a:lnTo>
                <a:lnTo>
                  <a:pt x="7017188" y="2448146"/>
                </a:lnTo>
                <a:lnTo>
                  <a:pt x="6983584" y="2444867"/>
                </a:lnTo>
                <a:lnTo>
                  <a:pt x="6965829" y="2444699"/>
                </a:lnTo>
                <a:lnTo>
                  <a:pt x="6955679" y="2440019"/>
                </a:lnTo>
                <a:lnTo>
                  <a:pt x="6945769" y="2428516"/>
                </a:lnTo>
                <a:lnTo>
                  <a:pt x="6933922" y="2418115"/>
                </a:lnTo>
                <a:lnTo>
                  <a:pt x="6918760" y="2407070"/>
                </a:lnTo>
                <a:lnTo>
                  <a:pt x="6912500" y="2390278"/>
                </a:lnTo>
                <a:lnTo>
                  <a:pt x="6906241" y="2387264"/>
                </a:lnTo>
                <a:lnTo>
                  <a:pt x="6895290" y="2389414"/>
                </a:lnTo>
                <a:lnTo>
                  <a:pt x="6876943" y="2388894"/>
                </a:lnTo>
                <a:lnTo>
                  <a:pt x="6866648" y="2387414"/>
                </a:lnTo>
                <a:lnTo>
                  <a:pt x="6851295" y="2384540"/>
                </a:lnTo>
                <a:lnTo>
                  <a:pt x="6826832" y="2377700"/>
                </a:lnTo>
                <a:lnTo>
                  <a:pt x="6807476" y="2371213"/>
                </a:lnTo>
                <a:lnTo>
                  <a:pt x="6783174" y="2369978"/>
                </a:lnTo>
                <a:lnTo>
                  <a:pt x="6769085" y="2371265"/>
                </a:lnTo>
                <a:lnTo>
                  <a:pt x="6725330" y="2372499"/>
                </a:lnTo>
                <a:lnTo>
                  <a:pt x="6689020" y="2365695"/>
                </a:lnTo>
                <a:lnTo>
                  <a:pt x="6659642" y="2364425"/>
                </a:lnTo>
                <a:lnTo>
                  <a:pt x="6641567" y="2364822"/>
                </a:lnTo>
                <a:lnTo>
                  <a:pt x="6632890" y="2363976"/>
                </a:lnTo>
                <a:lnTo>
                  <a:pt x="6618017" y="2364029"/>
                </a:lnTo>
                <a:lnTo>
                  <a:pt x="6596212" y="2362548"/>
                </a:lnTo>
                <a:lnTo>
                  <a:pt x="6566994" y="2352076"/>
                </a:lnTo>
                <a:lnTo>
                  <a:pt x="6555643" y="2351547"/>
                </a:lnTo>
                <a:lnTo>
                  <a:pt x="6548423" y="2351926"/>
                </a:lnTo>
                <a:lnTo>
                  <a:pt x="6499641" y="2359630"/>
                </a:lnTo>
                <a:lnTo>
                  <a:pt x="6477131" y="2361420"/>
                </a:lnTo>
                <a:lnTo>
                  <a:pt x="6429422" y="2360547"/>
                </a:lnTo>
                <a:lnTo>
                  <a:pt x="6382546" y="2359683"/>
                </a:lnTo>
                <a:lnTo>
                  <a:pt x="6367480" y="2358061"/>
                </a:lnTo>
                <a:lnTo>
                  <a:pt x="6359155" y="2358890"/>
                </a:lnTo>
                <a:lnTo>
                  <a:pt x="6341480" y="2377383"/>
                </a:lnTo>
                <a:lnTo>
                  <a:pt x="6333924" y="2380247"/>
                </a:lnTo>
                <a:lnTo>
                  <a:pt x="6289753" y="2376210"/>
                </a:lnTo>
                <a:lnTo>
                  <a:pt x="6237529" y="2364037"/>
                </a:lnTo>
                <a:lnTo>
                  <a:pt x="6199810" y="2350719"/>
                </a:lnTo>
                <a:lnTo>
                  <a:pt x="6167791" y="2336633"/>
                </a:lnTo>
                <a:lnTo>
                  <a:pt x="6125429" y="2314385"/>
                </a:lnTo>
                <a:lnTo>
                  <a:pt x="6100053" y="2303385"/>
                </a:lnTo>
                <a:lnTo>
                  <a:pt x="6096403" y="2309722"/>
                </a:lnTo>
                <a:lnTo>
                  <a:pt x="6089695" y="2311741"/>
                </a:lnTo>
                <a:lnTo>
                  <a:pt x="6079913" y="2312728"/>
                </a:lnTo>
                <a:lnTo>
                  <a:pt x="6057451" y="2311573"/>
                </a:lnTo>
                <a:lnTo>
                  <a:pt x="6047093" y="2322847"/>
                </a:lnTo>
                <a:lnTo>
                  <a:pt x="6019636" y="2330912"/>
                </a:lnTo>
                <a:lnTo>
                  <a:pt x="6002170" y="2338132"/>
                </a:lnTo>
                <a:lnTo>
                  <a:pt x="5993028" y="2346276"/>
                </a:lnTo>
                <a:lnTo>
                  <a:pt x="5975641" y="2400389"/>
                </a:lnTo>
                <a:lnTo>
                  <a:pt x="5970999" y="2420159"/>
                </a:lnTo>
                <a:lnTo>
                  <a:pt x="5982654" y="2453461"/>
                </a:lnTo>
                <a:lnTo>
                  <a:pt x="5969318" y="2451522"/>
                </a:lnTo>
                <a:lnTo>
                  <a:pt x="5953644" y="2442998"/>
                </a:lnTo>
                <a:lnTo>
                  <a:pt x="5948217" y="2436299"/>
                </a:lnTo>
                <a:lnTo>
                  <a:pt x="5933120" y="2432191"/>
                </a:lnTo>
                <a:lnTo>
                  <a:pt x="5878078" y="2426003"/>
                </a:lnTo>
                <a:lnTo>
                  <a:pt x="5867800" y="2418361"/>
                </a:lnTo>
                <a:lnTo>
                  <a:pt x="5861332" y="2412147"/>
                </a:lnTo>
                <a:lnTo>
                  <a:pt x="5847099" y="2408084"/>
                </a:lnTo>
                <a:lnTo>
                  <a:pt x="5826943" y="2404954"/>
                </a:lnTo>
                <a:lnTo>
                  <a:pt x="5783108" y="2390525"/>
                </a:lnTo>
                <a:lnTo>
                  <a:pt x="5764425" y="2389979"/>
                </a:lnTo>
                <a:lnTo>
                  <a:pt x="5707862" y="2378881"/>
                </a:lnTo>
                <a:lnTo>
                  <a:pt x="5698641" y="2379005"/>
                </a:lnTo>
                <a:lnTo>
                  <a:pt x="5694414" y="2379472"/>
                </a:lnTo>
                <a:lnTo>
                  <a:pt x="5672449" y="2386735"/>
                </a:lnTo>
                <a:lnTo>
                  <a:pt x="5658264" y="2388850"/>
                </a:lnTo>
                <a:lnTo>
                  <a:pt x="5643151" y="2385924"/>
                </a:lnTo>
                <a:lnTo>
                  <a:pt x="5616030" y="2394879"/>
                </a:lnTo>
                <a:lnTo>
                  <a:pt x="5601397" y="2406814"/>
                </a:lnTo>
                <a:lnTo>
                  <a:pt x="5589294" y="2421420"/>
                </a:lnTo>
                <a:lnTo>
                  <a:pt x="5577687" y="2430640"/>
                </a:lnTo>
                <a:lnTo>
                  <a:pt x="5574277" y="2444426"/>
                </a:lnTo>
                <a:lnTo>
                  <a:pt x="5566144" y="2451592"/>
                </a:lnTo>
                <a:lnTo>
                  <a:pt x="5556394" y="2465925"/>
                </a:lnTo>
                <a:lnTo>
                  <a:pt x="5556394" y="2474281"/>
                </a:lnTo>
                <a:lnTo>
                  <a:pt x="5565231" y="2482408"/>
                </a:lnTo>
                <a:close/>
              </a:path>
            </a:pathLst>
          </a:custGeom>
          <a:solidFill>
            <a:srgbClr val="218466"/>
          </a:solidFill>
          <a:ln w="11430">
            <a:solidFill>
              <a:srgbClr val="FAFBF7"/>
            </a:solidFill>
          </a:ln>
        </p:spPr>
      </p:sp>
      <p:sp>
        <p:nvSpPr>
          <p:cNvPr id="14" name="Country Iraq">
            <a:extLst>
              <a:ext uri="{FF2B5EF4-FFF2-40B4-BE49-F238E27FC236}">
                <a16:creationId xmlns:a16="http://schemas.microsoft.com/office/drawing/2014/main" id="{D6A74F0D-BB60-400A-B265-B36C29D1F2CF}"/>
              </a:ext>
            </a:extLst>
          </p:cNvPr>
          <p:cNvSpPr>
            <a:spLocks noGrp="1"/>
          </p:cNvSpPr>
          <p:nvPr/>
        </p:nvSpPr>
        <p:spPr>
          <a:xfrm>
            <a:off x="428625" y="2238375"/>
            <a:ext cx="8524875" cy="3790950"/>
          </a:xfrm>
          <a:custGeom>
            <a:avLst/>
            <a:gdLst/>
            <a:ahLst/>
            <a:cxnLst/>
            <a:rect l="0" t="0" r="0" b="0"/>
            <a:pathLst>
              <a:path w="8524875" h="3790950">
                <a:moveTo>
                  <a:pt x="878551" y="3410304"/>
                </a:moveTo>
                <a:lnTo>
                  <a:pt x="894433" y="3406672"/>
                </a:lnTo>
                <a:lnTo>
                  <a:pt x="923875" y="3384909"/>
                </a:lnTo>
                <a:lnTo>
                  <a:pt x="941198" y="3364574"/>
                </a:lnTo>
                <a:lnTo>
                  <a:pt x="946689" y="3362776"/>
                </a:lnTo>
                <a:lnTo>
                  <a:pt x="962186" y="3369448"/>
                </a:lnTo>
                <a:lnTo>
                  <a:pt x="973249" y="3371282"/>
                </a:lnTo>
                <a:lnTo>
                  <a:pt x="998801" y="3363587"/>
                </a:lnTo>
                <a:lnTo>
                  <a:pt x="1013994" y="3367650"/>
                </a:lnTo>
                <a:lnTo>
                  <a:pt x="1026770" y="3372771"/>
                </a:lnTo>
                <a:lnTo>
                  <a:pt x="1033926" y="3373106"/>
                </a:lnTo>
                <a:lnTo>
                  <a:pt x="1068203" y="3385764"/>
                </a:lnTo>
                <a:lnTo>
                  <a:pt x="1076752" y="3387333"/>
                </a:lnTo>
                <a:lnTo>
                  <a:pt x="1094427" y="3388884"/>
                </a:lnTo>
                <a:lnTo>
                  <a:pt x="1120763" y="3389554"/>
                </a:lnTo>
                <a:lnTo>
                  <a:pt x="1137749" y="3381295"/>
                </a:lnTo>
                <a:lnTo>
                  <a:pt x="1149741" y="3373309"/>
                </a:lnTo>
                <a:lnTo>
                  <a:pt x="1158178" y="3373503"/>
                </a:lnTo>
                <a:lnTo>
                  <a:pt x="1166343" y="3375416"/>
                </a:lnTo>
                <a:lnTo>
                  <a:pt x="1173195" y="3378827"/>
                </a:lnTo>
                <a:lnTo>
                  <a:pt x="1179023" y="3384803"/>
                </a:lnTo>
                <a:lnTo>
                  <a:pt x="1181744" y="3393327"/>
                </a:lnTo>
                <a:lnTo>
                  <a:pt x="1180639" y="3420555"/>
                </a:lnTo>
                <a:lnTo>
                  <a:pt x="1183233" y="3427765"/>
                </a:lnTo>
                <a:lnTo>
                  <a:pt x="1187860" y="3432922"/>
                </a:lnTo>
                <a:lnTo>
                  <a:pt x="1193783" y="3433874"/>
                </a:lnTo>
                <a:lnTo>
                  <a:pt x="1200956" y="3427968"/>
                </a:lnTo>
                <a:lnTo>
                  <a:pt x="1213475" y="3419347"/>
                </a:lnTo>
                <a:lnTo>
                  <a:pt x="1228893" y="3409951"/>
                </a:lnTo>
                <a:lnTo>
                  <a:pt x="1240372" y="3401339"/>
                </a:lnTo>
                <a:lnTo>
                  <a:pt x="1246920" y="3398131"/>
                </a:lnTo>
                <a:lnTo>
                  <a:pt x="1257310" y="3398572"/>
                </a:lnTo>
                <a:lnTo>
                  <a:pt x="1267412" y="3400070"/>
                </a:lnTo>
                <a:lnTo>
                  <a:pt x="1273016" y="3404195"/>
                </a:lnTo>
                <a:lnTo>
                  <a:pt x="1273064" y="3405535"/>
                </a:lnTo>
                <a:lnTo>
                  <a:pt x="1278475" y="3418378"/>
                </a:lnTo>
                <a:lnTo>
                  <a:pt x="1291987" y="3466135"/>
                </a:lnTo>
                <a:lnTo>
                  <a:pt x="1299688" y="3472164"/>
                </a:lnTo>
                <a:lnTo>
                  <a:pt x="1308477" y="3477259"/>
                </a:lnTo>
                <a:lnTo>
                  <a:pt x="1314673" y="3484354"/>
                </a:lnTo>
                <a:lnTo>
                  <a:pt x="1317091" y="3491485"/>
                </a:lnTo>
                <a:lnTo>
                  <a:pt x="1316338" y="3502556"/>
                </a:lnTo>
                <a:lnTo>
                  <a:pt x="1316610" y="3515461"/>
                </a:lnTo>
                <a:lnTo>
                  <a:pt x="1320229" y="3525289"/>
                </a:lnTo>
                <a:lnTo>
                  <a:pt x="1325256" y="3532799"/>
                </a:lnTo>
                <a:lnTo>
                  <a:pt x="1329946" y="3536545"/>
                </a:lnTo>
                <a:lnTo>
                  <a:pt x="1336975" y="3536889"/>
                </a:lnTo>
                <a:lnTo>
                  <a:pt x="1345380" y="3538731"/>
                </a:lnTo>
                <a:lnTo>
                  <a:pt x="1351047" y="3546171"/>
                </a:lnTo>
                <a:lnTo>
                  <a:pt x="1369042" y="3600565"/>
                </a:lnTo>
                <a:lnTo>
                  <a:pt x="1370803" y="3607661"/>
                </a:lnTo>
                <a:lnTo>
                  <a:pt x="1378360" y="3609926"/>
                </a:lnTo>
                <a:lnTo>
                  <a:pt x="1390832" y="3608886"/>
                </a:lnTo>
                <a:lnTo>
                  <a:pt x="1403591" y="3614545"/>
                </a:lnTo>
                <a:lnTo>
                  <a:pt x="1417264" y="3623360"/>
                </a:lnTo>
                <a:lnTo>
                  <a:pt x="1430120" y="3639913"/>
                </a:lnTo>
                <a:lnTo>
                  <a:pt x="1438797" y="3642593"/>
                </a:lnTo>
                <a:lnTo>
                  <a:pt x="1465853" y="3640142"/>
                </a:lnTo>
                <a:lnTo>
                  <a:pt x="1502916" y="3642822"/>
                </a:lnTo>
                <a:lnTo>
                  <a:pt x="1520287" y="3651363"/>
                </a:lnTo>
                <a:lnTo>
                  <a:pt x="1518493" y="3656617"/>
                </a:lnTo>
                <a:lnTo>
                  <a:pt x="1505125" y="3662531"/>
                </a:lnTo>
                <a:lnTo>
                  <a:pt x="1481591" y="3669433"/>
                </a:lnTo>
                <a:lnTo>
                  <a:pt x="1474643" y="3681174"/>
                </a:lnTo>
                <a:lnTo>
                  <a:pt x="1470720" y="3696326"/>
                </a:lnTo>
                <a:lnTo>
                  <a:pt x="1471425" y="3704876"/>
                </a:lnTo>
                <a:lnTo>
                  <a:pt x="1477204" y="3714264"/>
                </a:lnTo>
                <a:lnTo>
                  <a:pt x="1493838" y="3732880"/>
                </a:lnTo>
                <a:lnTo>
                  <a:pt x="1494767" y="3739632"/>
                </a:lnTo>
                <a:lnTo>
                  <a:pt x="1497713" y="3749019"/>
                </a:lnTo>
                <a:lnTo>
                  <a:pt x="1500819" y="3755436"/>
                </a:lnTo>
                <a:lnTo>
                  <a:pt x="1497392" y="3767909"/>
                </a:lnTo>
                <a:lnTo>
                  <a:pt x="1482311" y="3776477"/>
                </a:lnTo>
                <a:lnTo>
                  <a:pt x="1462491" y="3785802"/>
                </a:lnTo>
                <a:lnTo>
                  <a:pt x="1457558" y="3790950"/>
                </a:lnTo>
                <a:lnTo>
                  <a:pt x="688476" y="3790950"/>
                </a:lnTo>
                <a:lnTo>
                  <a:pt x="688483" y="3786005"/>
                </a:lnTo>
                <a:lnTo>
                  <a:pt x="691237" y="3738927"/>
                </a:lnTo>
                <a:lnTo>
                  <a:pt x="696472" y="3713779"/>
                </a:lnTo>
                <a:lnTo>
                  <a:pt x="705486" y="3691549"/>
                </a:lnTo>
                <a:lnTo>
                  <a:pt x="713811" y="3675339"/>
                </a:lnTo>
                <a:lnTo>
                  <a:pt x="714676" y="3660143"/>
                </a:lnTo>
                <a:lnTo>
                  <a:pt x="713571" y="3644735"/>
                </a:lnTo>
                <a:lnTo>
                  <a:pt x="704974" y="3621447"/>
                </a:lnTo>
                <a:lnTo>
                  <a:pt x="696024" y="3597180"/>
                </a:lnTo>
                <a:lnTo>
                  <a:pt x="697033" y="3573778"/>
                </a:lnTo>
                <a:lnTo>
                  <a:pt x="698682" y="3561244"/>
                </a:lnTo>
                <a:lnTo>
                  <a:pt x="704285" y="3541226"/>
                </a:lnTo>
                <a:lnTo>
                  <a:pt x="713827" y="3526594"/>
                </a:lnTo>
                <a:lnTo>
                  <a:pt x="724089" y="3517524"/>
                </a:lnTo>
                <a:lnTo>
                  <a:pt x="762353" y="3508180"/>
                </a:lnTo>
                <a:lnTo>
                  <a:pt x="785038" y="3502627"/>
                </a:lnTo>
                <a:lnTo>
                  <a:pt x="815441" y="3476695"/>
                </a:lnTo>
                <a:lnTo>
                  <a:pt x="833468" y="3461313"/>
                </a:lnTo>
                <a:lnTo>
                  <a:pt x="858603" y="3436923"/>
                </a:lnTo>
                <a:lnTo>
                  <a:pt x="877095" y="3418968"/>
                </a:lnTo>
                <a:lnTo>
                  <a:pt x="878567" y="3412754"/>
                </a:lnTo>
                <a:lnTo>
                  <a:pt x="878551" y="3410304"/>
                </a:lnTo>
                <a:close/>
              </a:path>
            </a:pathLst>
          </a:custGeom>
          <a:solidFill>
            <a:srgbClr val="E2E6DF"/>
          </a:solidFill>
          <a:ln w="11430">
            <a:solidFill>
              <a:srgbClr val="FAFBF7"/>
            </a:solidFill>
          </a:ln>
        </p:spPr>
      </p:sp>
      <p:sp>
        <p:nvSpPr>
          <p:cNvPr id="15" name="Country Iran">
            <a:extLst>
              <a:ext uri="{FF2B5EF4-FFF2-40B4-BE49-F238E27FC236}">
                <a16:creationId xmlns:a16="http://schemas.microsoft.com/office/drawing/2014/main" id="{54218579-916C-443D-BF64-457094675132}"/>
              </a:ext>
            </a:extLst>
          </p:cNvPr>
          <p:cNvSpPr>
            <a:spLocks noGrp="1"/>
          </p:cNvSpPr>
          <p:nvPr/>
        </p:nvSpPr>
        <p:spPr>
          <a:xfrm>
            <a:off x="428625" y="2238375"/>
            <a:ext cx="8524875" cy="3790950"/>
          </a:xfrm>
          <a:custGeom>
            <a:avLst/>
            <a:gdLst/>
            <a:ahLst/>
            <a:cxnLst/>
            <a:rect l="0" t="0" r="0" b="0"/>
            <a:pathLst>
              <a:path w="8524875" h="3790950">
                <a:moveTo>
                  <a:pt x="2772906" y="3367888"/>
                </a:moveTo>
                <a:lnTo>
                  <a:pt x="2818390" y="3369889"/>
                </a:lnTo>
                <a:lnTo>
                  <a:pt x="2836128" y="3366072"/>
                </a:lnTo>
                <a:lnTo>
                  <a:pt x="2862176" y="3356332"/>
                </a:lnTo>
                <a:lnTo>
                  <a:pt x="2881884" y="3350435"/>
                </a:lnTo>
                <a:lnTo>
                  <a:pt x="2891842" y="3349624"/>
                </a:lnTo>
                <a:lnTo>
                  <a:pt x="2901640" y="3345032"/>
                </a:lnTo>
                <a:lnTo>
                  <a:pt x="2909149" y="3339303"/>
                </a:lnTo>
                <a:lnTo>
                  <a:pt x="2926103" y="3299452"/>
                </a:lnTo>
                <a:lnTo>
                  <a:pt x="2934540" y="3289474"/>
                </a:lnTo>
                <a:lnTo>
                  <a:pt x="2963310" y="3266988"/>
                </a:lnTo>
                <a:lnTo>
                  <a:pt x="2987757" y="3252753"/>
                </a:lnTo>
                <a:lnTo>
                  <a:pt x="3013356" y="3240157"/>
                </a:lnTo>
                <a:lnTo>
                  <a:pt x="3045744" y="3231378"/>
                </a:lnTo>
                <a:lnTo>
                  <a:pt x="3088842" y="3232303"/>
                </a:lnTo>
                <a:lnTo>
                  <a:pt x="3123103" y="3235388"/>
                </a:lnTo>
                <a:lnTo>
                  <a:pt x="3142923" y="3235238"/>
                </a:lnTo>
                <a:lnTo>
                  <a:pt x="3152369" y="3236137"/>
                </a:lnTo>
                <a:lnTo>
                  <a:pt x="3159461" y="3234868"/>
                </a:lnTo>
                <a:lnTo>
                  <a:pt x="3163544" y="3232268"/>
                </a:lnTo>
                <a:lnTo>
                  <a:pt x="3167995" y="3214886"/>
                </a:lnTo>
                <a:lnTo>
                  <a:pt x="3175007" y="3209218"/>
                </a:lnTo>
                <a:lnTo>
                  <a:pt x="3187094" y="3204361"/>
                </a:lnTo>
                <a:lnTo>
                  <a:pt x="3204049" y="3204326"/>
                </a:lnTo>
                <a:lnTo>
                  <a:pt x="3224685" y="3203057"/>
                </a:lnTo>
                <a:lnTo>
                  <a:pt x="3241847" y="3204247"/>
                </a:lnTo>
                <a:lnTo>
                  <a:pt x="3263493" y="3210928"/>
                </a:lnTo>
                <a:lnTo>
                  <a:pt x="3291750" y="3211483"/>
                </a:lnTo>
                <a:lnTo>
                  <a:pt x="3310529" y="3210320"/>
                </a:lnTo>
                <a:lnTo>
                  <a:pt x="3321448" y="3216966"/>
                </a:lnTo>
                <a:lnTo>
                  <a:pt x="3329309" y="3225851"/>
                </a:lnTo>
                <a:lnTo>
                  <a:pt x="3333135" y="3233264"/>
                </a:lnTo>
                <a:lnTo>
                  <a:pt x="3334000" y="3243445"/>
                </a:lnTo>
                <a:lnTo>
                  <a:pt x="3333840" y="3251202"/>
                </a:lnTo>
                <a:lnTo>
                  <a:pt x="3336785" y="3254198"/>
                </a:lnTo>
                <a:lnTo>
                  <a:pt x="3348280" y="3258826"/>
                </a:lnTo>
                <a:lnTo>
                  <a:pt x="3364210" y="3262299"/>
                </a:lnTo>
                <a:lnTo>
                  <a:pt x="3395285" y="3266486"/>
                </a:lnTo>
                <a:lnTo>
                  <a:pt x="3424407" y="3274507"/>
                </a:lnTo>
                <a:lnTo>
                  <a:pt x="3439552" y="3279990"/>
                </a:lnTo>
                <a:lnTo>
                  <a:pt x="3460573" y="3288549"/>
                </a:lnTo>
                <a:lnTo>
                  <a:pt x="3485628" y="3309712"/>
                </a:lnTo>
                <a:lnTo>
                  <a:pt x="3494898" y="3313071"/>
                </a:lnTo>
                <a:lnTo>
                  <a:pt x="3506137" y="3315212"/>
                </a:lnTo>
                <a:lnTo>
                  <a:pt x="3514173" y="3314640"/>
                </a:lnTo>
                <a:lnTo>
                  <a:pt x="3532985" y="3305675"/>
                </a:lnTo>
                <a:lnTo>
                  <a:pt x="3549331" y="3312286"/>
                </a:lnTo>
                <a:lnTo>
                  <a:pt x="3557624" y="3311440"/>
                </a:lnTo>
                <a:lnTo>
                  <a:pt x="3576419" y="3306521"/>
                </a:lnTo>
                <a:lnTo>
                  <a:pt x="3596384" y="3312630"/>
                </a:lnTo>
                <a:lnTo>
                  <a:pt x="3646158" y="3335900"/>
                </a:lnTo>
                <a:lnTo>
                  <a:pt x="3651617" y="3335363"/>
                </a:lnTo>
                <a:lnTo>
                  <a:pt x="3656148" y="3337725"/>
                </a:lnTo>
                <a:lnTo>
                  <a:pt x="3660279" y="3343049"/>
                </a:lnTo>
                <a:lnTo>
                  <a:pt x="3663192" y="3349624"/>
                </a:lnTo>
                <a:lnTo>
                  <a:pt x="3666907" y="3369660"/>
                </a:lnTo>
                <a:lnTo>
                  <a:pt x="3681267" y="3384266"/>
                </a:lnTo>
                <a:lnTo>
                  <a:pt x="3698846" y="3397611"/>
                </a:lnTo>
                <a:lnTo>
                  <a:pt x="3719339" y="3404909"/>
                </a:lnTo>
                <a:lnTo>
                  <a:pt x="3762197" y="3422397"/>
                </a:lnTo>
                <a:lnTo>
                  <a:pt x="3780912" y="3436606"/>
                </a:lnTo>
                <a:lnTo>
                  <a:pt x="3799852" y="3460696"/>
                </a:lnTo>
                <a:lnTo>
                  <a:pt x="3823194" y="3492446"/>
                </a:lnTo>
                <a:lnTo>
                  <a:pt x="3826572" y="3495320"/>
                </a:lnTo>
                <a:lnTo>
                  <a:pt x="3886672" y="3494359"/>
                </a:lnTo>
                <a:lnTo>
                  <a:pt x="3954170" y="3494429"/>
                </a:lnTo>
                <a:lnTo>
                  <a:pt x="3962415" y="3507122"/>
                </a:lnTo>
                <a:lnTo>
                  <a:pt x="3960846" y="3532314"/>
                </a:lnTo>
                <a:lnTo>
                  <a:pt x="3963263" y="3558132"/>
                </a:lnTo>
                <a:lnTo>
                  <a:pt x="3969315" y="3576034"/>
                </a:lnTo>
                <a:lnTo>
                  <a:pt x="3969379" y="3592535"/>
                </a:lnTo>
                <a:lnTo>
                  <a:pt x="3964496" y="3600891"/>
                </a:lnTo>
                <a:lnTo>
                  <a:pt x="3960702" y="3610446"/>
                </a:lnTo>
                <a:lnTo>
                  <a:pt x="3959629" y="3614624"/>
                </a:lnTo>
                <a:lnTo>
                  <a:pt x="3968306" y="3620592"/>
                </a:lnTo>
                <a:lnTo>
                  <a:pt x="3975895" y="3634325"/>
                </a:lnTo>
                <a:lnTo>
                  <a:pt x="3976967" y="3653426"/>
                </a:lnTo>
                <a:lnTo>
                  <a:pt x="3973173" y="3663580"/>
                </a:lnTo>
                <a:lnTo>
                  <a:pt x="3973718" y="3671936"/>
                </a:lnTo>
                <a:lnTo>
                  <a:pt x="3977512" y="3679103"/>
                </a:lnTo>
                <a:lnTo>
                  <a:pt x="3980762" y="3691046"/>
                </a:lnTo>
                <a:lnTo>
                  <a:pt x="3980218" y="3698204"/>
                </a:lnTo>
                <a:lnTo>
                  <a:pt x="3974806" y="3705370"/>
                </a:lnTo>
                <a:lnTo>
                  <a:pt x="3971556" y="3714325"/>
                </a:lnTo>
                <a:lnTo>
                  <a:pt x="3967218" y="3725670"/>
                </a:lnTo>
                <a:lnTo>
                  <a:pt x="3965585" y="3734625"/>
                </a:lnTo>
                <a:lnTo>
                  <a:pt x="3957452" y="3738803"/>
                </a:lnTo>
                <a:lnTo>
                  <a:pt x="3950952" y="3741791"/>
                </a:lnTo>
                <a:lnTo>
                  <a:pt x="3952040" y="3753136"/>
                </a:lnTo>
                <a:lnTo>
                  <a:pt x="3955290" y="3762691"/>
                </a:lnTo>
                <a:lnTo>
                  <a:pt x="3959085" y="3774026"/>
                </a:lnTo>
                <a:lnTo>
                  <a:pt x="3954746" y="3781792"/>
                </a:lnTo>
                <a:lnTo>
                  <a:pt x="3952040" y="3790747"/>
                </a:lnTo>
                <a:lnTo>
                  <a:pt x="3951956" y="3790950"/>
                </a:lnTo>
                <a:lnTo>
                  <a:pt x="1457558" y="3790950"/>
                </a:lnTo>
                <a:lnTo>
                  <a:pt x="1462491" y="3785802"/>
                </a:lnTo>
                <a:lnTo>
                  <a:pt x="1482311" y="3776477"/>
                </a:lnTo>
                <a:lnTo>
                  <a:pt x="1497392" y="3767909"/>
                </a:lnTo>
                <a:lnTo>
                  <a:pt x="1500819" y="3755436"/>
                </a:lnTo>
                <a:lnTo>
                  <a:pt x="1497713" y="3749019"/>
                </a:lnTo>
                <a:lnTo>
                  <a:pt x="1494767" y="3739632"/>
                </a:lnTo>
                <a:lnTo>
                  <a:pt x="1493838" y="3732880"/>
                </a:lnTo>
                <a:lnTo>
                  <a:pt x="1477204" y="3714264"/>
                </a:lnTo>
                <a:lnTo>
                  <a:pt x="1471425" y="3704876"/>
                </a:lnTo>
                <a:lnTo>
                  <a:pt x="1470720" y="3696326"/>
                </a:lnTo>
                <a:lnTo>
                  <a:pt x="1474643" y="3681174"/>
                </a:lnTo>
                <a:lnTo>
                  <a:pt x="1481591" y="3669433"/>
                </a:lnTo>
                <a:lnTo>
                  <a:pt x="1505125" y="3662531"/>
                </a:lnTo>
                <a:lnTo>
                  <a:pt x="1518493" y="3656617"/>
                </a:lnTo>
                <a:lnTo>
                  <a:pt x="1520287" y="3651363"/>
                </a:lnTo>
                <a:lnTo>
                  <a:pt x="1502916" y="3642822"/>
                </a:lnTo>
                <a:lnTo>
                  <a:pt x="1465853" y="3640142"/>
                </a:lnTo>
                <a:lnTo>
                  <a:pt x="1438797" y="3642593"/>
                </a:lnTo>
                <a:lnTo>
                  <a:pt x="1430120" y="3639913"/>
                </a:lnTo>
                <a:lnTo>
                  <a:pt x="1417264" y="3623360"/>
                </a:lnTo>
                <a:lnTo>
                  <a:pt x="1403591" y="3614545"/>
                </a:lnTo>
                <a:lnTo>
                  <a:pt x="1390832" y="3608886"/>
                </a:lnTo>
                <a:lnTo>
                  <a:pt x="1378360" y="3609926"/>
                </a:lnTo>
                <a:lnTo>
                  <a:pt x="1370803" y="3607661"/>
                </a:lnTo>
                <a:lnTo>
                  <a:pt x="1369042" y="3600565"/>
                </a:lnTo>
                <a:lnTo>
                  <a:pt x="1351047" y="3546171"/>
                </a:lnTo>
                <a:lnTo>
                  <a:pt x="1345380" y="3538731"/>
                </a:lnTo>
                <a:lnTo>
                  <a:pt x="1336975" y="3536889"/>
                </a:lnTo>
                <a:lnTo>
                  <a:pt x="1329946" y="3536545"/>
                </a:lnTo>
                <a:lnTo>
                  <a:pt x="1325256" y="3532799"/>
                </a:lnTo>
                <a:lnTo>
                  <a:pt x="1320229" y="3525289"/>
                </a:lnTo>
                <a:lnTo>
                  <a:pt x="1316610" y="3515461"/>
                </a:lnTo>
                <a:lnTo>
                  <a:pt x="1316338" y="3502556"/>
                </a:lnTo>
                <a:lnTo>
                  <a:pt x="1317091" y="3491485"/>
                </a:lnTo>
                <a:lnTo>
                  <a:pt x="1314673" y="3484354"/>
                </a:lnTo>
                <a:lnTo>
                  <a:pt x="1308477" y="3477259"/>
                </a:lnTo>
                <a:lnTo>
                  <a:pt x="1299688" y="3472164"/>
                </a:lnTo>
                <a:lnTo>
                  <a:pt x="1291987" y="3466135"/>
                </a:lnTo>
                <a:lnTo>
                  <a:pt x="1278475" y="3418378"/>
                </a:lnTo>
                <a:lnTo>
                  <a:pt x="1273064" y="3405535"/>
                </a:lnTo>
                <a:lnTo>
                  <a:pt x="1273016" y="3404195"/>
                </a:lnTo>
                <a:lnTo>
                  <a:pt x="1273272" y="3401683"/>
                </a:lnTo>
                <a:lnTo>
                  <a:pt x="1271895" y="3390718"/>
                </a:lnTo>
                <a:lnTo>
                  <a:pt x="1278203" y="3381207"/>
                </a:lnTo>
                <a:lnTo>
                  <a:pt x="1277771" y="3377487"/>
                </a:lnTo>
                <a:lnTo>
                  <a:pt x="1264819" y="3365438"/>
                </a:lnTo>
                <a:lnTo>
                  <a:pt x="1246616" y="3353415"/>
                </a:lnTo>
                <a:lnTo>
                  <a:pt x="1241685" y="3351308"/>
                </a:lnTo>
                <a:lnTo>
                  <a:pt x="1241541" y="3338492"/>
                </a:lnTo>
                <a:lnTo>
                  <a:pt x="1242197" y="3328778"/>
                </a:lnTo>
                <a:lnTo>
                  <a:pt x="1240564" y="3320034"/>
                </a:lnTo>
                <a:lnTo>
                  <a:pt x="1237106" y="3315036"/>
                </a:lnTo>
                <a:lnTo>
                  <a:pt x="1236978" y="3311096"/>
                </a:lnTo>
                <a:lnTo>
                  <a:pt x="1244294" y="3301673"/>
                </a:lnTo>
                <a:lnTo>
                  <a:pt x="1239587" y="3295486"/>
                </a:lnTo>
                <a:lnTo>
                  <a:pt x="1212787" y="3280210"/>
                </a:lnTo>
                <a:lnTo>
                  <a:pt x="1202701" y="3272533"/>
                </a:lnTo>
                <a:lnTo>
                  <a:pt x="1184130" y="3271017"/>
                </a:lnTo>
                <a:lnTo>
                  <a:pt x="1182224" y="3265983"/>
                </a:lnTo>
                <a:lnTo>
                  <a:pt x="1185106" y="3255309"/>
                </a:lnTo>
                <a:lnTo>
                  <a:pt x="1191510" y="3242378"/>
                </a:lnTo>
                <a:lnTo>
                  <a:pt x="1201580" y="3229659"/>
                </a:lnTo>
                <a:lnTo>
                  <a:pt x="1204782" y="3222942"/>
                </a:lnTo>
                <a:lnTo>
                  <a:pt x="1208689" y="3211527"/>
                </a:lnTo>
                <a:lnTo>
                  <a:pt x="1210017" y="3203427"/>
                </a:lnTo>
                <a:lnTo>
                  <a:pt x="1221288" y="3192021"/>
                </a:lnTo>
                <a:lnTo>
                  <a:pt x="1221336" y="3189050"/>
                </a:lnTo>
                <a:lnTo>
                  <a:pt x="1218214" y="3184978"/>
                </a:lnTo>
                <a:lnTo>
                  <a:pt x="1209185" y="3182669"/>
                </a:lnTo>
                <a:lnTo>
                  <a:pt x="1199979" y="3181743"/>
                </a:lnTo>
                <a:lnTo>
                  <a:pt x="1196521" y="3179654"/>
                </a:lnTo>
                <a:lnTo>
                  <a:pt x="1195256" y="3173546"/>
                </a:lnTo>
                <a:lnTo>
                  <a:pt x="1196409" y="3148689"/>
                </a:lnTo>
                <a:lnTo>
                  <a:pt x="1193511" y="3133730"/>
                </a:lnTo>
                <a:lnTo>
                  <a:pt x="1189717" y="3122906"/>
                </a:lnTo>
                <a:lnTo>
                  <a:pt x="1192119" y="3098463"/>
                </a:lnTo>
                <a:lnTo>
                  <a:pt x="1185683" y="3093554"/>
                </a:lnTo>
                <a:lnTo>
                  <a:pt x="1175580" y="3080711"/>
                </a:lnTo>
                <a:lnTo>
                  <a:pt x="1171274" y="3069878"/>
                </a:lnTo>
                <a:lnTo>
                  <a:pt x="1173611" y="3065841"/>
                </a:lnTo>
                <a:lnTo>
                  <a:pt x="1175756" y="3058710"/>
                </a:lnTo>
                <a:lnTo>
                  <a:pt x="1177181" y="3049358"/>
                </a:lnTo>
                <a:lnTo>
                  <a:pt x="1176765" y="3042720"/>
                </a:lnTo>
                <a:lnTo>
                  <a:pt x="1167463" y="3036259"/>
                </a:lnTo>
                <a:lnTo>
                  <a:pt x="1160547" y="3029454"/>
                </a:lnTo>
                <a:lnTo>
                  <a:pt x="1159763" y="3021936"/>
                </a:lnTo>
                <a:lnTo>
                  <a:pt x="1157009" y="3012751"/>
                </a:lnTo>
                <a:lnTo>
                  <a:pt x="1153119" y="3005497"/>
                </a:lnTo>
                <a:lnTo>
                  <a:pt x="1151390" y="3000728"/>
                </a:lnTo>
                <a:lnTo>
                  <a:pt x="1154784" y="2997925"/>
                </a:lnTo>
                <a:lnTo>
                  <a:pt x="1167912" y="2995712"/>
                </a:lnTo>
                <a:lnTo>
                  <a:pt x="1186995" y="2997238"/>
                </a:lnTo>
                <a:lnTo>
                  <a:pt x="1202573" y="2997370"/>
                </a:lnTo>
                <a:lnTo>
                  <a:pt x="1211410" y="2992663"/>
                </a:lnTo>
                <a:lnTo>
                  <a:pt x="1222329" y="2948502"/>
                </a:lnTo>
                <a:lnTo>
                  <a:pt x="1232287" y="2936858"/>
                </a:lnTo>
                <a:lnTo>
                  <a:pt x="1243830" y="2930124"/>
                </a:lnTo>
                <a:lnTo>
                  <a:pt x="1266436" y="2945796"/>
                </a:lnTo>
                <a:lnTo>
                  <a:pt x="1275801" y="2951331"/>
                </a:lnTo>
                <a:lnTo>
                  <a:pt x="1281549" y="2951446"/>
                </a:lnTo>
                <a:lnTo>
                  <a:pt x="1284991" y="2955298"/>
                </a:lnTo>
                <a:lnTo>
                  <a:pt x="1311551" y="2992407"/>
                </a:lnTo>
                <a:lnTo>
                  <a:pt x="1323270" y="3003355"/>
                </a:lnTo>
                <a:lnTo>
                  <a:pt x="1330059" y="3012619"/>
                </a:lnTo>
                <a:lnTo>
                  <a:pt x="1334669" y="3022958"/>
                </a:lnTo>
                <a:lnTo>
                  <a:pt x="1342770" y="3029939"/>
                </a:lnTo>
                <a:lnTo>
                  <a:pt x="1353481" y="3033721"/>
                </a:lnTo>
                <a:lnTo>
                  <a:pt x="1366529" y="3043743"/>
                </a:lnTo>
                <a:lnTo>
                  <a:pt x="1375334" y="3051553"/>
                </a:lnTo>
                <a:lnTo>
                  <a:pt x="1390159" y="3067736"/>
                </a:lnTo>
                <a:lnTo>
                  <a:pt x="1405785" y="3073774"/>
                </a:lnTo>
                <a:lnTo>
                  <a:pt x="1462651" y="3085489"/>
                </a:lnTo>
                <a:lnTo>
                  <a:pt x="1494223" y="3090927"/>
                </a:lnTo>
                <a:lnTo>
                  <a:pt x="1503348" y="3092505"/>
                </a:lnTo>
                <a:lnTo>
                  <a:pt x="1527555" y="3084634"/>
                </a:lnTo>
                <a:lnTo>
                  <a:pt x="1555892" y="3085709"/>
                </a:lnTo>
                <a:lnTo>
                  <a:pt x="1566411" y="3086123"/>
                </a:lnTo>
                <a:lnTo>
                  <a:pt x="1603857" y="3053086"/>
                </a:lnTo>
                <a:lnTo>
                  <a:pt x="1615224" y="3042068"/>
                </a:lnTo>
                <a:lnTo>
                  <a:pt x="1637574" y="3036339"/>
                </a:lnTo>
                <a:lnTo>
                  <a:pt x="1650126" y="3023214"/>
                </a:lnTo>
                <a:lnTo>
                  <a:pt x="1670282" y="3007312"/>
                </a:lnTo>
                <a:lnTo>
                  <a:pt x="1694889" y="2992345"/>
                </a:lnTo>
                <a:lnTo>
                  <a:pt x="1717463" y="2978903"/>
                </a:lnTo>
                <a:lnTo>
                  <a:pt x="1734785" y="2970776"/>
                </a:lnTo>
                <a:lnTo>
                  <a:pt x="1766100" y="2951781"/>
                </a:lnTo>
                <a:lnTo>
                  <a:pt x="1785680" y="2945196"/>
                </a:lnTo>
                <a:lnTo>
                  <a:pt x="1802666" y="2945399"/>
                </a:lnTo>
                <a:lnTo>
                  <a:pt x="1828106" y="2967674"/>
                </a:lnTo>
                <a:lnTo>
                  <a:pt x="1849527" y="2987929"/>
                </a:lnTo>
                <a:lnTo>
                  <a:pt x="1856155" y="2996823"/>
                </a:lnTo>
                <a:lnTo>
                  <a:pt x="1845509" y="3004783"/>
                </a:lnTo>
                <a:lnTo>
                  <a:pt x="1825641" y="3012478"/>
                </a:lnTo>
                <a:lnTo>
                  <a:pt x="1821846" y="3018119"/>
                </a:lnTo>
                <a:lnTo>
                  <a:pt x="1820453" y="3025338"/>
                </a:lnTo>
                <a:lnTo>
                  <a:pt x="1821238" y="3032249"/>
                </a:lnTo>
                <a:lnTo>
                  <a:pt x="1823911" y="3037881"/>
                </a:lnTo>
                <a:lnTo>
                  <a:pt x="1848278" y="3050971"/>
                </a:lnTo>
                <a:lnTo>
                  <a:pt x="1851048" y="3058164"/>
                </a:lnTo>
                <a:lnTo>
                  <a:pt x="1851224" y="3065462"/>
                </a:lnTo>
                <a:lnTo>
                  <a:pt x="1848438" y="3070019"/>
                </a:lnTo>
                <a:lnTo>
                  <a:pt x="1843011" y="3072663"/>
                </a:lnTo>
                <a:lnTo>
                  <a:pt x="1826057" y="3076330"/>
                </a:lnTo>
                <a:lnTo>
                  <a:pt x="1811552" y="3080596"/>
                </a:lnTo>
                <a:lnTo>
                  <a:pt x="1806509" y="3084783"/>
                </a:lnTo>
                <a:lnTo>
                  <a:pt x="1802138" y="3089755"/>
                </a:lnTo>
                <a:lnTo>
                  <a:pt x="1802763" y="3095264"/>
                </a:lnTo>
                <a:lnTo>
                  <a:pt x="1807149" y="3101531"/>
                </a:lnTo>
                <a:lnTo>
                  <a:pt x="1836895" y="3118666"/>
                </a:lnTo>
                <a:lnTo>
                  <a:pt x="1840257" y="3124969"/>
                </a:lnTo>
                <a:lnTo>
                  <a:pt x="1846181" y="3133440"/>
                </a:lnTo>
                <a:lnTo>
                  <a:pt x="1853433" y="3138640"/>
                </a:lnTo>
                <a:lnTo>
                  <a:pt x="1865841" y="3140059"/>
                </a:lnTo>
                <a:lnTo>
                  <a:pt x="1871765" y="3143559"/>
                </a:lnTo>
                <a:lnTo>
                  <a:pt x="1900502" y="3175176"/>
                </a:lnTo>
                <a:lnTo>
                  <a:pt x="1907530" y="3177406"/>
                </a:lnTo>
                <a:lnTo>
                  <a:pt x="1941103" y="3170452"/>
                </a:lnTo>
                <a:lnTo>
                  <a:pt x="1945762" y="3170769"/>
                </a:lnTo>
                <a:lnTo>
                  <a:pt x="1946082" y="3178526"/>
                </a:lnTo>
                <a:lnTo>
                  <a:pt x="1951109" y="3223453"/>
                </a:lnTo>
                <a:lnTo>
                  <a:pt x="1954999" y="3246653"/>
                </a:lnTo>
                <a:lnTo>
                  <a:pt x="1960715" y="3269218"/>
                </a:lnTo>
                <a:lnTo>
                  <a:pt x="1969792" y="3289809"/>
                </a:lnTo>
                <a:lnTo>
                  <a:pt x="1980551" y="3309395"/>
                </a:lnTo>
                <a:lnTo>
                  <a:pt x="1995344" y="3321489"/>
                </a:lnTo>
                <a:lnTo>
                  <a:pt x="2028340" y="3336041"/>
                </a:lnTo>
                <a:lnTo>
                  <a:pt x="2044350" y="3340246"/>
                </a:lnTo>
                <a:lnTo>
                  <a:pt x="2086455" y="3343163"/>
                </a:lnTo>
                <a:lnTo>
                  <a:pt x="2128049" y="3349598"/>
                </a:lnTo>
                <a:lnTo>
                  <a:pt x="2152608" y="3356412"/>
                </a:lnTo>
                <a:lnTo>
                  <a:pt x="2160116" y="3361215"/>
                </a:lnTo>
                <a:lnTo>
                  <a:pt x="2166312" y="3368602"/>
                </a:lnTo>
                <a:lnTo>
                  <a:pt x="2186613" y="3402979"/>
                </a:lnTo>
                <a:lnTo>
                  <a:pt x="2218632" y="3427439"/>
                </a:lnTo>
                <a:lnTo>
                  <a:pt x="2283263" y="3464169"/>
                </a:lnTo>
                <a:lnTo>
                  <a:pt x="2314595" y="3476377"/>
                </a:lnTo>
                <a:lnTo>
                  <a:pt x="2420083" y="3499498"/>
                </a:lnTo>
                <a:lnTo>
                  <a:pt x="2490270" y="3498193"/>
                </a:lnTo>
                <a:lnTo>
                  <a:pt x="2684372" y="3453601"/>
                </a:lnTo>
                <a:lnTo>
                  <a:pt x="2748891" y="3442486"/>
                </a:lnTo>
                <a:lnTo>
                  <a:pt x="2773114" y="3442486"/>
                </a:lnTo>
                <a:lnTo>
                  <a:pt x="2758689" y="3451353"/>
                </a:lnTo>
                <a:lnTo>
                  <a:pt x="2734434" y="3456421"/>
                </a:lnTo>
                <a:lnTo>
                  <a:pt x="2749067" y="3462680"/>
                </a:lnTo>
                <a:lnTo>
                  <a:pt x="2771609" y="3463720"/>
                </a:lnTo>
                <a:lnTo>
                  <a:pt x="2782079" y="3462706"/>
                </a:lnTo>
                <a:lnTo>
                  <a:pt x="2789636" y="3457047"/>
                </a:lnTo>
                <a:lnTo>
                  <a:pt x="2790885" y="3447721"/>
                </a:lnTo>
                <a:lnTo>
                  <a:pt x="2789796" y="3438484"/>
                </a:lnTo>
                <a:lnTo>
                  <a:pt x="2779102" y="3397100"/>
                </a:lnTo>
                <a:lnTo>
                  <a:pt x="2772906" y="3367888"/>
                </a:lnTo>
                <a:close/>
              </a:path>
            </a:pathLst>
          </a:custGeom>
          <a:solidFill>
            <a:srgbClr val="E2E6DF"/>
          </a:solidFill>
          <a:ln w="11430">
            <a:solidFill>
              <a:srgbClr val="FAFBF7"/>
            </a:solidFill>
          </a:ln>
        </p:spPr>
      </p:sp>
      <p:sp>
        <p:nvSpPr>
          <p:cNvPr id="16" name="Country India">
            <a:extLst>
              <a:ext uri="{FF2B5EF4-FFF2-40B4-BE49-F238E27FC236}">
                <a16:creationId xmlns:a16="http://schemas.microsoft.com/office/drawing/2014/main" id="{D906CF67-4206-4FD0-A0D8-96ECB32475CF}"/>
              </a:ext>
            </a:extLst>
          </p:cNvPr>
          <p:cNvSpPr>
            <a:spLocks noGrp="1"/>
          </p:cNvSpPr>
          <p:nvPr/>
        </p:nvSpPr>
        <p:spPr>
          <a:xfrm>
            <a:off x="428625" y="2238375"/>
            <a:ext cx="8524875" cy="3790950"/>
          </a:xfrm>
          <a:custGeom>
            <a:avLst/>
            <a:gdLst/>
            <a:ahLst/>
            <a:cxnLst/>
            <a:rect l="0" t="0" r="0" b="0"/>
            <a:pathLst>
              <a:path w="8524875" h="3790950">
                <a:moveTo>
                  <a:pt x="6558296" y="3790950"/>
                </a:moveTo>
                <a:lnTo>
                  <a:pt x="6562623" y="3779694"/>
                </a:lnTo>
                <a:lnTo>
                  <a:pt x="6565569" y="3771109"/>
                </a:lnTo>
                <a:lnTo>
                  <a:pt x="6585229" y="3759985"/>
                </a:lnTo>
                <a:lnTo>
                  <a:pt x="6605625" y="3748429"/>
                </a:lnTo>
                <a:lnTo>
                  <a:pt x="6627014" y="3736326"/>
                </a:lnTo>
                <a:lnTo>
                  <a:pt x="6651301" y="3722576"/>
                </a:lnTo>
                <a:lnTo>
                  <a:pt x="6671858" y="3710932"/>
                </a:lnTo>
                <a:lnTo>
                  <a:pt x="6688652" y="3701430"/>
                </a:lnTo>
                <a:lnTo>
                  <a:pt x="6689164" y="3701994"/>
                </a:lnTo>
                <a:lnTo>
                  <a:pt x="6690541" y="3703484"/>
                </a:lnTo>
                <a:lnTo>
                  <a:pt x="6697201" y="3707767"/>
                </a:lnTo>
                <a:lnTo>
                  <a:pt x="6704310" y="3709892"/>
                </a:lnTo>
                <a:lnTo>
                  <a:pt x="6712667" y="3705810"/>
                </a:lnTo>
                <a:lnTo>
                  <a:pt x="6723089" y="3702452"/>
                </a:lnTo>
                <a:lnTo>
                  <a:pt x="6728532" y="3704339"/>
                </a:lnTo>
                <a:lnTo>
                  <a:pt x="6729317" y="3709821"/>
                </a:lnTo>
                <a:lnTo>
                  <a:pt x="6723041" y="3735542"/>
                </a:lnTo>
                <a:lnTo>
                  <a:pt x="6723537" y="3745635"/>
                </a:lnTo>
                <a:lnTo>
                  <a:pt x="6733960" y="3766595"/>
                </a:lnTo>
                <a:lnTo>
                  <a:pt x="6743669" y="3790950"/>
                </a:lnTo>
                <a:close/>
              </a:path>
            </a:pathLst>
          </a:custGeom>
          <a:solidFill>
            <a:srgbClr val="E2E6DF"/>
          </a:solidFill>
          <a:ln w="11430">
            <a:solidFill>
              <a:srgbClr val="FAFBF7"/>
            </a:solidFill>
          </a:ln>
        </p:spPr>
      </p:sp>
      <p:sp>
        <p:nvSpPr>
          <p:cNvPr id="17" name="Country Georgia">
            <a:extLst>
              <a:ext uri="{FF2B5EF4-FFF2-40B4-BE49-F238E27FC236}">
                <a16:creationId xmlns:a16="http://schemas.microsoft.com/office/drawing/2014/main" id="{44C303D8-BC02-469C-B0B3-98FEFA9CE2A7}"/>
              </a:ext>
            </a:extLst>
          </p:cNvPr>
          <p:cNvSpPr>
            <a:spLocks noGrp="1"/>
          </p:cNvSpPr>
          <p:nvPr/>
        </p:nvSpPr>
        <p:spPr>
          <a:xfrm>
            <a:off x="428625" y="2238375"/>
            <a:ext cx="8524875" cy="3790950"/>
          </a:xfrm>
          <a:custGeom>
            <a:avLst/>
            <a:gdLst/>
            <a:ahLst/>
            <a:cxnLst/>
            <a:rect l="0" t="0" r="0" b="0"/>
            <a:pathLst>
              <a:path w="8524875" h="3790950">
                <a:moveTo>
                  <a:pt x="1055683" y="2688482"/>
                </a:moveTo>
                <a:lnTo>
                  <a:pt x="1056036" y="2685080"/>
                </a:lnTo>
                <a:lnTo>
                  <a:pt x="1054691" y="2679747"/>
                </a:lnTo>
                <a:lnTo>
                  <a:pt x="1049600" y="2675948"/>
                </a:lnTo>
                <a:lnTo>
                  <a:pt x="1042491" y="2673498"/>
                </a:lnTo>
                <a:lnTo>
                  <a:pt x="1029427" y="2674388"/>
                </a:lnTo>
                <a:lnTo>
                  <a:pt x="1017324" y="2671867"/>
                </a:lnTo>
                <a:lnTo>
                  <a:pt x="1008695" y="2665141"/>
                </a:lnTo>
                <a:lnTo>
                  <a:pt x="1006758" y="2660011"/>
                </a:lnTo>
                <a:lnTo>
                  <a:pt x="1011721" y="2655842"/>
                </a:lnTo>
                <a:lnTo>
                  <a:pt x="1008070" y="2652378"/>
                </a:lnTo>
                <a:lnTo>
                  <a:pt x="993005" y="2644128"/>
                </a:lnTo>
                <a:lnTo>
                  <a:pt x="968350" y="2623546"/>
                </a:lnTo>
                <a:lnTo>
                  <a:pt x="954406" y="2618936"/>
                </a:lnTo>
                <a:lnTo>
                  <a:pt x="948866" y="2606058"/>
                </a:lnTo>
                <a:lnTo>
                  <a:pt x="943327" y="2603316"/>
                </a:lnTo>
                <a:lnTo>
                  <a:pt x="931576" y="2602082"/>
                </a:lnTo>
                <a:lnTo>
                  <a:pt x="919184" y="2603334"/>
                </a:lnTo>
                <a:lnTo>
                  <a:pt x="916495" y="2604797"/>
                </a:lnTo>
                <a:lnTo>
                  <a:pt x="912716" y="2606860"/>
                </a:lnTo>
                <a:lnTo>
                  <a:pt x="902966" y="2622964"/>
                </a:lnTo>
                <a:lnTo>
                  <a:pt x="896162" y="2628420"/>
                </a:lnTo>
                <a:lnTo>
                  <a:pt x="879432" y="2625864"/>
                </a:lnTo>
                <a:lnTo>
                  <a:pt x="865599" y="2622074"/>
                </a:lnTo>
                <a:lnTo>
                  <a:pt x="854313" y="2619958"/>
                </a:lnTo>
                <a:lnTo>
                  <a:pt x="832443" y="2618627"/>
                </a:lnTo>
                <a:lnTo>
                  <a:pt x="807532" y="2618345"/>
                </a:lnTo>
                <a:lnTo>
                  <a:pt x="790770" y="2629769"/>
                </a:lnTo>
                <a:lnTo>
                  <a:pt x="783534" y="2628297"/>
                </a:lnTo>
                <a:lnTo>
                  <a:pt x="770806" y="2622691"/>
                </a:lnTo>
                <a:lnTo>
                  <a:pt x="750281" y="2618046"/>
                </a:lnTo>
                <a:lnTo>
                  <a:pt x="739379" y="2614405"/>
                </a:lnTo>
                <a:lnTo>
                  <a:pt x="770806" y="2580478"/>
                </a:lnTo>
                <a:lnTo>
                  <a:pt x="780155" y="2560310"/>
                </a:lnTo>
                <a:lnTo>
                  <a:pt x="780476" y="2548085"/>
                </a:lnTo>
                <a:lnTo>
                  <a:pt x="780844" y="2532712"/>
                </a:lnTo>
                <a:lnTo>
                  <a:pt x="764498" y="2500786"/>
                </a:lnTo>
                <a:lnTo>
                  <a:pt x="750473" y="2455479"/>
                </a:lnTo>
                <a:lnTo>
                  <a:pt x="735889" y="2408278"/>
                </a:lnTo>
                <a:lnTo>
                  <a:pt x="724522" y="2394139"/>
                </a:lnTo>
                <a:lnTo>
                  <a:pt x="676860" y="2377806"/>
                </a:lnTo>
                <a:lnTo>
                  <a:pt x="665862" y="2359260"/>
                </a:lnTo>
                <a:lnTo>
                  <a:pt x="628975" y="2335320"/>
                </a:lnTo>
                <a:lnTo>
                  <a:pt x="577728" y="2324927"/>
                </a:lnTo>
                <a:lnTo>
                  <a:pt x="567578" y="2320476"/>
                </a:lnTo>
                <a:lnTo>
                  <a:pt x="523071" y="2290383"/>
                </a:lnTo>
                <a:lnTo>
                  <a:pt x="488265" y="2270991"/>
                </a:lnTo>
                <a:lnTo>
                  <a:pt x="495710" y="2259250"/>
                </a:lnTo>
                <a:lnTo>
                  <a:pt x="505684" y="2246928"/>
                </a:lnTo>
                <a:lnTo>
                  <a:pt x="516443" y="2243922"/>
                </a:lnTo>
                <a:lnTo>
                  <a:pt x="547934" y="2248805"/>
                </a:lnTo>
                <a:lnTo>
                  <a:pt x="576896" y="2254349"/>
                </a:lnTo>
                <a:lnTo>
                  <a:pt x="598060" y="2250401"/>
                </a:lnTo>
                <a:lnTo>
                  <a:pt x="623244" y="2260141"/>
                </a:lnTo>
                <a:lnTo>
                  <a:pt x="646250" y="2271309"/>
                </a:lnTo>
                <a:lnTo>
                  <a:pt x="669384" y="2279180"/>
                </a:lnTo>
                <a:lnTo>
                  <a:pt x="714483" y="2286593"/>
                </a:lnTo>
                <a:lnTo>
                  <a:pt x="731294" y="2296897"/>
                </a:lnTo>
                <a:lnTo>
                  <a:pt x="750938" y="2307201"/>
                </a:lnTo>
                <a:lnTo>
                  <a:pt x="827897" y="2312455"/>
                </a:lnTo>
                <a:lnTo>
                  <a:pt x="834092" y="2310833"/>
                </a:lnTo>
                <a:lnTo>
                  <a:pt x="839744" y="2309352"/>
                </a:lnTo>
                <a:lnTo>
                  <a:pt x="865552" y="2305606"/>
                </a:lnTo>
                <a:lnTo>
                  <a:pt x="888397" y="2306302"/>
                </a:lnTo>
                <a:lnTo>
                  <a:pt x="912492" y="2318775"/>
                </a:lnTo>
                <a:lnTo>
                  <a:pt x="927941" y="2318061"/>
                </a:lnTo>
                <a:lnTo>
                  <a:pt x="944400" y="2316166"/>
                </a:lnTo>
                <a:lnTo>
                  <a:pt x="965612" y="2322838"/>
                </a:lnTo>
                <a:lnTo>
                  <a:pt x="982263" y="2330260"/>
                </a:lnTo>
                <a:lnTo>
                  <a:pt x="983671" y="2337814"/>
                </a:lnTo>
                <a:lnTo>
                  <a:pt x="998256" y="2348753"/>
                </a:lnTo>
                <a:lnTo>
                  <a:pt x="1040682" y="2365430"/>
                </a:lnTo>
                <a:lnTo>
                  <a:pt x="1075087" y="2374853"/>
                </a:lnTo>
                <a:lnTo>
                  <a:pt x="1085782" y="2381490"/>
                </a:lnTo>
                <a:lnTo>
                  <a:pt x="1111942" y="2392447"/>
                </a:lnTo>
                <a:lnTo>
                  <a:pt x="1114583" y="2395920"/>
                </a:lnTo>
                <a:lnTo>
                  <a:pt x="1114039" y="2400397"/>
                </a:lnTo>
                <a:lnTo>
                  <a:pt x="1106578" y="2408604"/>
                </a:lnTo>
                <a:lnTo>
                  <a:pt x="1104689" y="2415920"/>
                </a:lnTo>
                <a:lnTo>
                  <a:pt x="1108211" y="2420098"/>
                </a:lnTo>
                <a:lnTo>
                  <a:pt x="1119050" y="2424126"/>
                </a:lnTo>
                <a:lnTo>
                  <a:pt x="1140599" y="2425025"/>
                </a:lnTo>
                <a:lnTo>
                  <a:pt x="1148348" y="2419781"/>
                </a:lnTo>
                <a:lnTo>
                  <a:pt x="1164422" y="2416034"/>
                </a:lnTo>
                <a:lnTo>
                  <a:pt x="1180319" y="2409309"/>
                </a:lnTo>
                <a:lnTo>
                  <a:pt x="1201596" y="2400300"/>
                </a:lnTo>
                <a:lnTo>
                  <a:pt x="1230510" y="2392156"/>
                </a:lnTo>
                <a:lnTo>
                  <a:pt x="1242085" y="2392182"/>
                </a:lnTo>
                <a:lnTo>
                  <a:pt x="1253212" y="2394668"/>
                </a:lnTo>
                <a:lnTo>
                  <a:pt x="1260992" y="2399199"/>
                </a:lnTo>
                <a:lnTo>
                  <a:pt x="1273992" y="2415955"/>
                </a:lnTo>
                <a:lnTo>
                  <a:pt x="1287008" y="2392482"/>
                </a:lnTo>
                <a:lnTo>
                  <a:pt x="1290370" y="2390754"/>
                </a:lnTo>
                <a:lnTo>
                  <a:pt x="1302234" y="2395470"/>
                </a:lnTo>
                <a:lnTo>
                  <a:pt x="1323254" y="2401993"/>
                </a:lnTo>
                <a:lnTo>
                  <a:pt x="1337791" y="2405448"/>
                </a:lnTo>
                <a:lnTo>
                  <a:pt x="1345652" y="2410278"/>
                </a:lnTo>
                <a:lnTo>
                  <a:pt x="1367874" y="2431662"/>
                </a:lnTo>
                <a:lnTo>
                  <a:pt x="1403800" y="2430587"/>
                </a:lnTo>
                <a:lnTo>
                  <a:pt x="1418993" y="2433848"/>
                </a:lnTo>
                <a:lnTo>
                  <a:pt x="1427142" y="2437383"/>
                </a:lnTo>
                <a:lnTo>
                  <a:pt x="1430792" y="2441543"/>
                </a:lnTo>
                <a:lnTo>
                  <a:pt x="1424372" y="2462787"/>
                </a:lnTo>
                <a:lnTo>
                  <a:pt x="1415503" y="2484929"/>
                </a:lnTo>
                <a:lnTo>
                  <a:pt x="1416207" y="2490279"/>
                </a:lnTo>
                <a:lnTo>
                  <a:pt x="1430632" y="2498617"/>
                </a:lnTo>
                <a:lnTo>
                  <a:pt x="1450212" y="2507450"/>
                </a:lnTo>
                <a:lnTo>
                  <a:pt x="1460762" y="2514537"/>
                </a:lnTo>
                <a:lnTo>
                  <a:pt x="1467919" y="2520910"/>
                </a:lnTo>
                <a:lnTo>
                  <a:pt x="1483400" y="2525722"/>
                </a:lnTo>
                <a:lnTo>
                  <a:pt x="1501651" y="2528737"/>
                </a:lnTo>
                <a:lnTo>
                  <a:pt x="1510328" y="2529125"/>
                </a:lnTo>
                <a:lnTo>
                  <a:pt x="1519358" y="2534457"/>
                </a:lnTo>
                <a:lnTo>
                  <a:pt x="1542924" y="2544515"/>
                </a:lnTo>
                <a:lnTo>
                  <a:pt x="1545934" y="2546983"/>
                </a:lnTo>
                <a:lnTo>
                  <a:pt x="1541932" y="2553462"/>
                </a:lnTo>
                <a:lnTo>
                  <a:pt x="1532550" y="2565176"/>
                </a:lnTo>
                <a:lnTo>
                  <a:pt x="1525057" y="2571152"/>
                </a:lnTo>
                <a:lnTo>
                  <a:pt x="1516748" y="2572113"/>
                </a:lnTo>
                <a:lnTo>
                  <a:pt x="1508551" y="2574802"/>
                </a:lnTo>
                <a:lnTo>
                  <a:pt x="1505669" y="2581069"/>
                </a:lnTo>
                <a:lnTo>
                  <a:pt x="1505317" y="2589204"/>
                </a:lnTo>
                <a:lnTo>
                  <a:pt x="1506694" y="2595022"/>
                </a:lnTo>
                <a:lnTo>
                  <a:pt x="1508824" y="2597234"/>
                </a:lnTo>
                <a:lnTo>
                  <a:pt x="1517213" y="2599121"/>
                </a:lnTo>
                <a:lnTo>
                  <a:pt x="1525538" y="2616168"/>
                </a:lnTo>
                <a:lnTo>
                  <a:pt x="1538570" y="2624806"/>
                </a:lnTo>
                <a:lnTo>
                  <a:pt x="1558870" y="2634608"/>
                </a:lnTo>
                <a:lnTo>
                  <a:pt x="1576929" y="2645767"/>
                </a:lnTo>
                <a:lnTo>
                  <a:pt x="1585718" y="2656045"/>
                </a:lnTo>
                <a:lnTo>
                  <a:pt x="1584053" y="2663502"/>
                </a:lnTo>
                <a:lnTo>
                  <a:pt x="1578146" y="2678998"/>
                </a:lnTo>
                <a:lnTo>
                  <a:pt x="1563065" y="2691832"/>
                </a:lnTo>
                <a:lnTo>
                  <a:pt x="1550529" y="2695146"/>
                </a:lnTo>
                <a:lnTo>
                  <a:pt x="1546110" y="2693912"/>
                </a:lnTo>
                <a:lnTo>
                  <a:pt x="1537881" y="2689893"/>
                </a:lnTo>
                <a:lnTo>
                  <a:pt x="1521359" y="2679941"/>
                </a:lnTo>
                <a:lnTo>
                  <a:pt x="1503444" y="2672105"/>
                </a:lnTo>
                <a:lnTo>
                  <a:pt x="1489644" y="2674635"/>
                </a:lnTo>
                <a:lnTo>
                  <a:pt x="1480582" y="2677623"/>
                </a:lnTo>
                <a:lnTo>
                  <a:pt x="1462667" y="2674115"/>
                </a:lnTo>
                <a:lnTo>
                  <a:pt x="1441486" y="2667310"/>
                </a:lnTo>
                <a:lnTo>
                  <a:pt x="1430456" y="2660593"/>
                </a:lnTo>
                <a:lnTo>
                  <a:pt x="1425573" y="2655648"/>
                </a:lnTo>
                <a:lnTo>
                  <a:pt x="1428839" y="2646869"/>
                </a:lnTo>
                <a:lnTo>
                  <a:pt x="1380745" y="2631047"/>
                </a:lnTo>
                <a:lnTo>
                  <a:pt x="1357579" y="2626666"/>
                </a:lnTo>
                <a:lnTo>
                  <a:pt x="1347125" y="2631426"/>
                </a:lnTo>
                <a:lnTo>
                  <a:pt x="1311743" y="2655296"/>
                </a:lnTo>
                <a:lnTo>
                  <a:pt x="1307565" y="2657729"/>
                </a:lnTo>
                <a:lnTo>
                  <a:pt x="1280588" y="2660999"/>
                </a:lnTo>
                <a:lnTo>
                  <a:pt x="1280524" y="2662947"/>
                </a:lnTo>
                <a:lnTo>
                  <a:pt x="1286688" y="2668077"/>
                </a:lnTo>
                <a:lnTo>
                  <a:pt x="1285519" y="2669663"/>
                </a:lnTo>
                <a:lnTo>
                  <a:pt x="1240180" y="2670236"/>
                </a:lnTo>
                <a:lnTo>
                  <a:pt x="1225131" y="2673339"/>
                </a:lnTo>
                <a:lnTo>
                  <a:pt x="1184850" y="2669311"/>
                </a:lnTo>
                <a:lnTo>
                  <a:pt x="1171594" y="2671109"/>
                </a:lnTo>
                <a:lnTo>
                  <a:pt x="1160243" y="2674873"/>
                </a:lnTo>
                <a:lnTo>
                  <a:pt x="1132690" y="2679121"/>
                </a:lnTo>
                <a:lnTo>
                  <a:pt x="1113671" y="2684154"/>
                </a:lnTo>
                <a:lnTo>
                  <a:pt x="1089384" y="2686764"/>
                </a:lnTo>
                <a:lnTo>
                  <a:pt x="1064297" y="2686966"/>
                </a:lnTo>
                <a:lnTo>
                  <a:pt x="1055683" y="2688482"/>
                </a:lnTo>
                <a:close/>
              </a:path>
            </a:pathLst>
          </a:custGeom>
          <a:solidFill>
            <a:srgbClr val="218466"/>
          </a:solidFill>
          <a:ln w="11430">
            <a:solidFill>
              <a:srgbClr val="FAFBF7"/>
            </a:solidFill>
          </a:ln>
        </p:spPr>
      </p:sp>
      <p:sp>
        <p:nvSpPr>
          <p:cNvPr id="18" name="Country China">
            <a:extLst>
              <a:ext uri="{FF2B5EF4-FFF2-40B4-BE49-F238E27FC236}">
                <a16:creationId xmlns:a16="http://schemas.microsoft.com/office/drawing/2014/main" id="{305F5BEE-94A3-403C-8074-19DDFAD87229}"/>
              </a:ext>
            </a:extLst>
          </p:cNvPr>
          <p:cNvSpPr>
            <a:spLocks noGrp="1"/>
          </p:cNvSpPr>
          <p:nvPr/>
        </p:nvSpPr>
        <p:spPr>
          <a:xfrm>
            <a:off x="428625" y="2238375"/>
            <a:ext cx="8524875" cy="3790950"/>
          </a:xfrm>
          <a:custGeom>
            <a:avLst/>
            <a:gdLst/>
            <a:ahLst/>
            <a:cxnLst/>
            <a:rect l="0" t="0" r="0" b="0"/>
            <a:pathLst>
              <a:path w="8524875" h="3790950">
                <a:moveTo>
                  <a:pt x="6743669" y="3790950"/>
                </a:moveTo>
                <a:lnTo>
                  <a:pt x="6733960" y="3766595"/>
                </a:lnTo>
                <a:lnTo>
                  <a:pt x="6723537" y="3745635"/>
                </a:lnTo>
                <a:lnTo>
                  <a:pt x="6723041" y="3735542"/>
                </a:lnTo>
                <a:lnTo>
                  <a:pt x="6729317" y="3709821"/>
                </a:lnTo>
                <a:lnTo>
                  <a:pt x="6728532" y="3704339"/>
                </a:lnTo>
                <a:lnTo>
                  <a:pt x="6723089" y="3702452"/>
                </a:lnTo>
                <a:lnTo>
                  <a:pt x="6712667" y="3705810"/>
                </a:lnTo>
                <a:lnTo>
                  <a:pt x="6704310" y="3709892"/>
                </a:lnTo>
                <a:lnTo>
                  <a:pt x="6697201" y="3707767"/>
                </a:lnTo>
                <a:lnTo>
                  <a:pt x="6690541" y="3703484"/>
                </a:lnTo>
                <a:lnTo>
                  <a:pt x="6689164" y="3701994"/>
                </a:lnTo>
                <a:lnTo>
                  <a:pt x="6688652" y="3701430"/>
                </a:lnTo>
                <a:lnTo>
                  <a:pt x="6676292" y="3704198"/>
                </a:lnTo>
                <a:lnTo>
                  <a:pt x="6651461" y="3705775"/>
                </a:lnTo>
                <a:lnTo>
                  <a:pt x="6642848" y="3705484"/>
                </a:lnTo>
                <a:lnTo>
                  <a:pt x="6630793" y="3705097"/>
                </a:lnTo>
                <a:lnTo>
                  <a:pt x="6605930" y="3699217"/>
                </a:lnTo>
                <a:lnTo>
                  <a:pt x="6572357" y="3691293"/>
                </a:lnTo>
                <a:lnTo>
                  <a:pt x="6537744" y="3680240"/>
                </a:lnTo>
                <a:lnTo>
                  <a:pt x="6519381" y="3671496"/>
                </a:lnTo>
                <a:lnTo>
                  <a:pt x="6512929" y="3668437"/>
                </a:lnTo>
                <a:lnTo>
                  <a:pt x="6497239" y="3659279"/>
                </a:lnTo>
                <a:lnTo>
                  <a:pt x="6486033" y="3651407"/>
                </a:lnTo>
                <a:lnTo>
                  <a:pt x="6484031" y="3630816"/>
                </a:lnTo>
                <a:lnTo>
                  <a:pt x="6475962" y="3632412"/>
                </a:lnTo>
                <a:lnTo>
                  <a:pt x="6456895" y="3639825"/>
                </a:lnTo>
                <a:lnTo>
                  <a:pt x="6434913" y="3644558"/>
                </a:lnTo>
                <a:lnTo>
                  <a:pt x="6422810" y="3644629"/>
                </a:lnTo>
                <a:lnTo>
                  <a:pt x="6417895" y="3641297"/>
                </a:lnTo>
                <a:lnTo>
                  <a:pt x="6410595" y="3619596"/>
                </a:lnTo>
                <a:lnTo>
                  <a:pt x="6405279" y="3613496"/>
                </a:lnTo>
                <a:lnTo>
                  <a:pt x="6395369" y="3611090"/>
                </a:lnTo>
                <a:lnTo>
                  <a:pt x="6384659" y="3607255"/>
                </a:lnTo>
                <a:lnTo>
                  <a:pt x="6379280" y="3601588"/>
                </a:lnTo>
                <a:lnTo>
                  <a:pt x="6378063" y="3594457"/>
                </a:lnTo>
                <a:lnTo>
                  <a:pt x="6382850" y="3586250"/>
                </a:lnTo>
                <a:lnTo>
                  <a:pt x="6388517" y="3579948"/>
                </a:lnTo>
                <a:lnTo>
                  <a:pt x="6389462" y="3541393"/>
                </a:lnTo>
                <a:lnTo>
                  <a:pt x="6385763" y="3527731"/>
                </a:lnTo>
                <a:lnTo>
                  <a:pt x="6382674" y="3516272"/>
                </a:lnTo>
                <a:lnTo>
                  <a:pt x="6374797" y="3501984"/>
                </a:lnTo>
                <a:lnTo>
                  <a:pt x="6367464" y="3493143"/>
                </a:lnTo>
                <a:lnTo>
                  <a:pt x="6356305" y="3484980"/>
                </a:lnTo>
                <a:lnTo>
                  <a:pt x="6339095" y="3476483"/>
                </a:lnTo>
                <a:lnTo>
                  <a:pt x="6323774" y="3473354"/>
                </a:lnTo>
                <a:lnTo>
                  <a:pt x="6305170" y="3479542"/>
                </a:lnTo>
                <a:lnTo>
                  <a:pt x="6299263" y="3477162"/>
                </a:lnTo>
                <a:lnTo>
                  <a:pt x="6291498" y="3450903"/>
                </a:lnTo>
                <a:lnTo>
                  <a:pt x="6286551" y="3445526"/>
                </a:lnTo>
                <a:lnTo>
                  <a:pt x="6253523" y="3434738"/>
                </a:lnTo>
                <a:lnTo>
                  <a:pt x="6238554" y="3432225"/>
                </a:lnTo>
                <a:lnTo>
                  <a:pt x="6221375" y="3435619"/>
                </a:lnTo>
                <a:lnTo>
                  <a:pt x="6211561" y="3438493"/>
                </a:lnTo>
                <a:lnTo>
                  <a:pt x="6203684" y="3433680"/>
                </a:lnTo>
                <a:lnTo>
                  <a:pt x="6191357" y="3427607"/>
                </a:lnTo>
                <a:lnTo>
                  <a:pt x="6179254" y="3423455"/>
                </a:lnTo>
                <a:lnTo>
                  <a:pt x="6164236" y="3423287"/>
                </a:lnTo>
                <a:lnTo>
                  <a:pt x="6154534" y="3425905"/>
                </a:lnTo>
                <a:lnTo>
                  <a:pt x="6152085" y="3424372"/>
                </a:lnTo>
                <a:lnTo>
                  <a:pt x="6147410" y="3419576"/>
                </a:lnTo>
                <a:lnTo>
                  <a:pt x="6127446" y="3405112"/>
                </a:lnTo>
                <a:lnTo>
                  <a:pt x="6126790" y="3401436"/>
                </a:lnTo>
                <a:lnTo>
                  <a:pt x="6157416" y="3387192"/>
                </a:lnTo>
                <a:lnTo>
                  <a:pt x="6175443" y="3381762"/>
                </a:lnTo>
                <a:lnTo>
                  <a:pt x="6184905" y="3377425"/>
                </a:lnTo>
                <a:lnTo>
                  <a:pt x="6186922" y="3378342"/>
                </a:lnTo>
                <a:lnTo>
                  <a:pt x="6191581" y="3384927"/>
                </a:lnTo>
                <a:lnTo>
                  <a:pt x="6203524" y="3389281"/>
                </a:lnTo>
                <a:lnTo>
                  <a:pt x="6211898" y="3388091"/>
                </a:lnTo>
                <a:lnTo>
                  <a:pt x="6216300" y="3384777"/>
                </a:lnTo>
                <a:lnTo>
                  <a:pt x="6231093" y="3376914"/>
                </a:lnTo>
                <a:lnTo>
                  <a:pt x="6242668" y="3367800"/>
                </a:lnTo>
                <a:lnTo>
                  <a:pt x="6249184" y="3360281"/>
                </a:lnTo>
                <a:lnTo>
                  <a:pt x="6245694" y="3348443"/>
                </a:lnTo>
                <a:lnTo>
                  <a:pt x="6227491" y="3334164"/>
                </a:lnTo>
                <a:lnTo>
                  <a:pt x="6215916" y="3326504"/>
                </a:lnTo>
                <a:lnTo>
                  <a:pt x="6212378" y="3321339"/>
                </a:lnTo>
                <a:lnTo>
                  <a:pt x="6215340" y="3305834"/>
                </a:lnTo>
                <a:lnTo>
                  <a:pt x="6219598" y="3290453"/>
                </a:lnTo>
                <a:lnTo>
                  <a:pt x="6216812" y="3284591"/>
                </a:lnTo>
                <a:lnTo>
                  <a:pt x="6213370" y="3279584"/>
                </a:lnTo>
                <a:lnTo>
                  <a:pt x="6211817" y="3262784"/>
                </a:lnTo>
                <a:lnTo>
                  <a:pt x="6203893" y="3242510"/>
                </a:lnTo>
                <a:lnTo>
                  <a:pt x="6195231" y="3230681"/>
                </a:lnTo>
                <a:lnTo>
                  <a:pt x="6192846" y="3214745"/>
                </a:lnTo>
                <a:lnTo>
                  <a:pt x="6192350" y="3199786"/>
                </a:lnTo>
                <a:lnTo>
                  <a:pt x="6202820" y="3176401"/>
                </a:lnTo>
                <a:lnTo>
                  <a:pt x="6198946" y="3166291"/>
                </a:lnTo>
                <a:lnTo>
                  <a:pt x="6187915" y="3157318"/>
                </a:lnTo>
                <a:lnTo>
                  <a:pt x="6150052" y="3141073"/>
                </a:lnTo>
                <a:lnTo>
                  <a:pt x="6111260" y="3130284"/>
                </a:lnTo>
                <a:lnTo>
                  <a:pt x="6096483" y="3130689"/>
                </a:lnTo>
                <a:lnTo>
                  <a:pt x="6087310" y="3130028"/>
                </a:lnTo>
                <a:lnTo>
                  <a:pt x="6076487" y="3139539"/>
                </a:lnTo>
                <a:lnTo>
                  <a:pt x="6069971" y="3151932"/>
                </a:lnTo>
                <a:lnTo>
                  <a:pt x="6060862" y="3153043"/>
                </a:lnTo>
                <a:lnTo>
                  <a:pt x="6044323" y="3147772"/>
                </a:lnTo>
                <a:lnTo>
                  <a:pt x="6033261" y="3139830"/>
                </a:lnTo>
                <a:lnTo>
                  <a:pt x="6025464" y="3123215"/>
                </a:lnTo>
                <a:lnTo>
                  <a:pt x="6019348" y="3101857"/>
                </a:lnTo>
                <a:lnTo>
                  <a:pt x="6015954" y="3095167"/>
                </a:lnTo>
                <a:lnTo>
                  <a:pt x="6017715" y="3089402"/>
                </a:lnTo>
                <a:lnTo>
                  <a:pt x="6021509" y="3084263"/>
                </a:lnTo>
                <a:lnTo>
                  <a:pt x="6032092" y="3079459"/>
                </a:lnTo>
                <a:lnTo>
                  <a:pt x="6033853" y="3074523"/>
                </a:lnTo>
                <a:lnTo>
                  <a:pt x="6032268" y="3068477"/>
                </a:lnTo>
                <a:lnTo>
                  <a:pt x="6023767" y="3060825"/>
                </a:lnTo>
                <a:lnTo>
                  <a:pt x="6015026" y="3049992"/>
                </a:lnTo>
                <a:lnTo>
                  <a:pt x="6001401" y="3027489"/>
                </a:lnTo>
                <a:lnTo>
                  <a:pt x="6003995" y="3015096"/>
                </a:lnTo>
                <a:lnTo>
                  <a:pt x="6006156" y="2997255"/>
                </a:lnTo>
                <a:lnTo>
                  <a:pt x="6005388" y="2987832"/>
                </a:lnTo>
                <a:lnTo>
                  <a:pt x="6019172" y="2985417"/>
                </a:lnTo>
                <a:lnTo>
                  <a:pt x="6036751" y="2980596"/>
                </a:lnTo>
                <a:lnTo>
                  <a:pt x="6044916" y="2972592"/>
                </a:lnTo>
                <a:lnTo>
                  <a:pt x="6050551" y="2964430"/>
                </a:lnTo>
                <a:lnTo>
                  <a:pt x="6051784" y="2959379"/>
                </a:lnTo>
                <a:lnTo>
                  <a:pt x="6046517" y="2939873"/>
                </a:lnTo>
                <a:lnTo>
                  <a:pt x="6039504" y="2931155"/>
                </a:lnTo>
                <a:lnTo>
                  <a:pt x="6038784" y="2924421"/>
                </a:lnTo>
                <a:lnTo>
                  <a:pt x="6042210" y="2919273"/>
                </a:lnTo>
                <a:lnTo>
                  <a:pt x="6046853" y="2910379"/>
                </a:lnTo>
                <a:lnTo>
                  <a:pt x="6055738" y="2892168"/>
                </a:lnTo>
                <a:lnTo>
                  <a:pt x="6064400" y="2880560"/>
                </a:lnTo>
                <a:lnTo>
                  <a:pt x="6069139" y="2877624"/>
                </a:lnTo>
                <a:lnTo>
                  <a:pt x="6079737" y="2874927"/>
                </a:lnTo>
                <a:lnTo>
                  <a:pt x="6105561" y="2871727"/>
                </a:lnTo>
                <a:lnTo>
                  <a:pt x="6133306" y="2863574"/>
                </a:lnTo>
                <a:lnTo>
                  <a:pt x="6166286" y="2839211"/>
                </a:lnTo>
                <a:lnTo>
                  <a:pt x="6177236" y="2832274"/>
                </a:lnTo>
                <a:lnTo>
                  <a:pt x="6191645" y="2828792"/>
                </a:lnTo>
                <a:lnTo>
                  <a:pt x="6201923" y="2829039"/>
                </a:lnTo>
                <a:lnTo>
                  <a:pt x="6203781" y="2826068"/>
                </a:lnTo>
                <a:lnTo>
                  <a:pt x="6197137" y="2810987"/>
                </a:lnTo>
                <a:lnTo>
                  <a:pt x="6198754" y="2805522"/>
                </a:lnTo>
                <a:lnTo>
                  <a:pt x="6202692" y="2801220"/>
                </a:lnTo>
                <a:lnTo>
                  <a:pt x="6207687" y="2799254"/>
                </a:lnTo>
                <a:lnTo>
                  <a:pt x="6230453" y="2807196"/>
                </a:lnTo>
                <a:lnTo>
                  <a:pt x="6247967" y="2806368"/>
                </a:lnTo>
                <a:lnTo>
                  <a:pt x="6269228" y="2801643"/>
                </a:lnTo>
                <a:lnTo>
                  <a:pt x="6315096" y="2775059"/>
                </a:lnTo>
                <a:lnTo>
                  <a:pt x="6320796" y="2775482"/>
                </a:lnTo>
                <a:lnTo>
                  <a:pt x="6325375" y="2779069"/>
                </a:lnTo>
                <a:lnTo>
                  <a:pt x="6330930" y="2795085"/>
                </a:lnTo>
                <a:lnTo>
                  <a:pt x="6337254" y="2828907"/>
                </a:lnTo>
                <a:lnTo>
                  <a:pt x="6340728" y="2833137"/>
                </a:lnTo>
                <a:lnTo>
                  <a:pt x="6372668" y="2833605"/>
                </a:lnTo>
                <a:lnTo>
                  <a:pt x="6394361" y="2821291"/>
                </a:lnTo>
                <a:lnTo>
                  <a:pt x="6403871" y="2818382"/>
                </a:lnTo>
                <a:lnTo>
                  <a:pt x="6419336" y="2820383"/>
                </a:lnTo>
                <a:lnTo>
                  <a:pt x="6427437" y="2814618"/>
                </a:lnTo>
                <a:lnTo>
                  <a:pt x="6436002" y="2810581"/>
                </a:lnTo>
                <a:lnTo>
                  <a:pt x="6445880" y="2824755"/>
                </a:lnTo>
                <a:lnTo>
                  <a:pt x="6458640" y="2817977"/>
                </a:lnTo>
                <a:lnTo>
                  <a:pt x="6472376" y="2807196"/>
                </a:lnTo>
                <a:lnTo>
                  <a:pt x="6479052" y="2796055"/>
                </a:lnTo>
                <a:lnTo>
                  <a:pt x="6488402" y="2784023"/>
                </a:lnTo>
                <a:lnTo>
                  <a:pt x="6495654" y="2768774"/>
                </a:lnTo>
                <a:lnTo>
                  <a:pt x="6498552" y="2754353"/>
                </a:lnTo>
                <a:lnTo>
                  <a:pt x="6502042" y="2747601"/>
                </a:lnTo>
                <a:lnTo>
                  <a:pt x="6509791" y="2740656"/>
                </a:lnTo>
                <a:lnTo>
                  <a:pt x="6528747" y="2711012"/>
                </a:lnTo>
                <a:lnTo>
                  <a:pt x="6542467" y="2703458"/>
                </a:lnTo>
                <a:lnTo>
                  <a:pt x="6555403" y="2700752"/>
                </a:lnTo>
                <a:lnTo>
                  <a:pt x="6587438" y="2705882"/>
                </a:lnTo>
                <a:lnTo>
                  <a:pt x="6604152" y="2705230"/>
                </a:lnTo>
                <a:lnTo>
                  <a:pt x="6652966" y="2709126"/>
                </a:lnTo>
                <a:lnTo>
                  <a:pt x="6675524" y="2703432"/>
                </a:lnTo>
                <a:lnTo>
                  <a:pt x="6691246" y="2697782"/>
                </a:lnTo>
                <a:lnTo>
                  <a:pt x="6714396" y="2698672"/>
                </a:lnTo>
                <a:lnTo>
                  <a:pt x="6741772" y="2694168"/>
                </a:lnTo>
                <a:lnTo>
                  <a:pt x="6778307" y="2657015"/>
                </a:lnTo>
                <a:lnTo>
                  <a:pt x="6778723" y="2649117"/>
                </a:lnTo>
                <a:lnTo>
                  <a:pt x="6780948" y="2640734"/>
                </a:lnTo>
                <a:lnTo>
                  <a:pt x="6794140" y="2632448"/>
                </a:lnTo>
                <a:lnTo>
                  <a:pt x="6810582" y="2624859"/>
                </a:lnTo>
                <a:lnTo>
                  <a:pt x="6843274" y="2606719"/>
                </a:lnTo>
                <a:lnTo>
                  <a:pt x="6909811" y="2578001"/>
                </a:lnTo>
                <a:lnTo>
                  <a:pt x="6933601" y="2566507"/>
                </a:lnTo>
                <a:lnTo>
                  <a:pt x="6943575" y="2566824"/>
                </a:lnTo>
                <a:lnTo>
                  <a:pt x="6968086" y="2559614"/>
                </a:lnTo>
                <a:lnTo>
                  <a:pt x="7011072" y="2545555"/>
                </a:lnTo>
                <a:lnTo>
                  <a:pt x="7023256" y="2528067"/>
                </a:lnTo>
                <a:lnTo>
                  <a:pt x="7034607" y="2524594"/>
                </a:lnTo>
                <a:lnTo>
                  <a:pt x="7084861" y="2521447"/>
                </a:lnTo>
                <a:lnTo>
                  <a:pt x="7087967" y="2519455"/>
                </a:lnTo>
                <a:lnTo>
                  <a:pt x="7089776" y="2516502"/>
                </a:lnTo>
                <a:lnTo>
                  <a:pt x="7086991" y="2503862"/>
                </a:lnTo>
                <a:lnTo>
                  <a:pt x="7083741" y="2492994"/>
                </a:lnTo>
                <a:lnTo>
                  <a:pt x="7087615" y="2489785"/>
                </a:lnTo>
                <a:lnTo>
                  <a:pt x="7091890" y="2484805"/>
                </a:lnTo>
                <a:lnTo>
                  <a:pt x="7091233" y="2477806"/>
                </a:lnTo>
                <a:lnTo>
                  <a:pt x="7083148" y="2455197"/>
                </a:lnTo>
                <a:lnTo>
                  <a:pt x="7078810" y="2433725"/>
                </a:lnTo>
                <a:lnTo>
                  <a:pt x="7075960" y="2414377"/>
                </a:lnTo>
                <a:lnTo>
                  <a:pt x="7076472" y="2407158"/>
                </a:lnTo>
                <a:lnTo>
                  <a:pt x="7082572" y="2394712"/>
                </a:lnTo>
                <a:lnTo>
                  <a:pt x="7090449" y="2383376"/>
                </a:lnTo>
                <a:lnTo>
                  <a:pt x="7118930" y="2372817"/>
                </a:lnTo>
                <a:lnTo>
                  <a:pt x="7137774" y="2369617"/>
                </a:lnTo>
                <a:lnTo>
                  <a:pt x="7138558" y="2362715"/>
                </a:lnTo>
                <a:lnTo>
                  <a:pt x="7123301" y="2358414"/>
                </a:lnTo>
                <a:lnTo>
                  <a:pt x="7112270" y="2351512"/>
                </a:lnTo>
                <a:lnTo>
                  <a:pt x="7110285" y="2347572"/>
                </a:lnTo>
                <a:lnTo>
                  <a:pt x="7110813" y="2343094"/>
                </a:lnTo>
                <a:lnTo>
                  <a:pt x="7113391" y="2338995"/>
                </a:lnTo>
                <a:lnTo>
                  <a:pt x="7132538" y="2331291"/>
                </a:lnTo>
                <a:lnTo>
                  <a:pt x="7150565" y="2323623"/>
                </a:lnTo>
                <a:lnTo>
                  <a:pt x="7172563" y="2328277"/>
                </a:lnTo>
                <a:lnTo>
                  <a:pt x="7176918" y="2325306"/>
                </a:lnTo>
                <a:lnTo>
                  <a:pt x="7178230" y="2317611"/>
                </a:lnTo>
                <a:lnTo>
                  <a:pt x="7173523" y="2309890"/>
                </a:lnTo>
                <a:lnTo>
                  <a:pt x="7169057" y="2297267"/>
                </a:lnTo>
                <a:lnTo>
                  <a:pt x="7158891" y="2290806"/>
                </a:lnTo>
                <a:lnTo>
                  <a:pt x="7158506" y="2283058"/>
                </a:lnTo>
                <a:lnTo>
                  <a:pt x="7164798" y="2269687"/>
                </a:lnTo>
                <a:lnTo>
                  <a:pt x="7156105" y="2244936"/>
                </a:lnTo>
                <a:lnTo>
                  <a:pt x="7146707" y="2223102"/>
                </a:lnTo>
                <a:lnTo>
                  <a:pt x="7130729" y="2185737"/>
                </a:lnTo>
                <a:lnTo>
                  <a:pt x="7120163" y="2174966"/>
                </a:lnTo>
                <a:lnTo>
                  <a:pt x="7114303" y="2157742"/>
                </a:lnTo>
                <a:lnTo>
                  <a:pt x="7107659" y="2148699"/>
                </a:lnTo>
                <a:lnTo>
                  <a:pt x="7108268" y="2135336"/>
                </a:lnTo>
                <a:lnTo>
                  <a:pt x="7109308" y="2125948"/>
                </a:lnTo>
                <a:lnTo>
                  <a:pt x="7107595" y="2107314"/>
                </a:lnTo>
                <a:lnTo>
                  <a:pt x="7104553" y="2087120"/>
                </a:lnTo>
                <a:lnTo>
                  <a:pt x="7107627" y="2066609"/>
                </a:lnTo>
                <a:lnTo>
                  <a:pt x="7113519" y="2053105"/>
                </a:lnTo>
                <a:lnTo>
                  <a:pt x="7111950" y="2047940"/>
                </a:lnTo>
                <a:lnTo>
                  <a:pt x="7115088" y="2044061"/>
                </a:lnTo>
                <a:lnTo>
                  <a:pt x="7124085" y="2042766"/>
                </a:lnTo>
                <a:lnTo>
                  <a:pt x="7128360" y="2037248"/>
                </a:lnTo>
                <a:lnTo>
                  <a:pt x="7124085" y="2031571"/>
                </a:lnTo>
                <a:lnTo>
                  <a:pt x="7108572" y="2027199"/>
                </a:lnTo>
                <a:lnTo>
                  <a:pt x="7091233" y="2020377"/>
                </a:lnTo>
                <a:lnTo>
                  <a:pt x="7070373" y="2021161"/>
                </a:lnTo>
                <a:lnTo>
                  <a:pt x="7048952" y="2022342"/>
                </a:lnTo>
                <a:lnTo>
                  <a:pt x="7038289" y="2017292"/>
                </a:lnTo>
                <a:lnTo>
                  <a:pt x="7028971" y="2010857"/>
                </a:lnTo>
                <a:lnTo>
                  <a:pt x="7028411" y="2006714"/>
                </a:lnTo>
                <a:lnTo>
                  <a:pt x="7041251" y="1995828"/>
                </a:lnTo>
                <a:lnTo>
                  <a:pt x="7059118" y="1984572"/>
                </a:lnTo>
                <a:lnTo>
                  <a:pt x="7086831" y="1979601"/>
                </a:lnTo>
                <a:lnTo>
                  <a:pt x="7117441" y="1972179"/>
                </a:lnTo>
                <a:lnTo>
                  <a:pt x="7132891" y="1966785"/>
                </a:lnTo>
                <a:lnTo>
                  <a:pt x="7153479" y="1962897"/>
                </a:lnTo>
                <a:lnTo>
                  <a:pt x="7177302" y="1961267"/>
                </a:lnTo>
                <a:lnTo>
                  <a:pt x="7189309" y="1962395"/>
                </a:lnTo>
                <a:lnTo>
                  <a:pt x="7219968" y="1955202"/>
                </a:lnTo>
                <a:lnTo>
                  <a:pt x="7268237" y="1941293"/>
                </a:lnTo>
                <a:lnTo>
                  <a:pt x="7312056" y="1929622"/>
                </a:lnTo>
                <a:lnTo>
                  <a:pt x="7326801" y="1922668"/>
                </a:lnTo>
                <a:lnTo>
                  <a:pt x="7337768" y="1929622"/>
                </a:lnTo>
                <a:lnTo>
                  <a:pt x="7342811" y="1944933"/>
                </a:lnTo>
                <a:lnTo>
                  <a:pt x="7355570" y="1952866"/>
                </a:lnTo>
                <a:lnTo>
                  <a:pt x="7368266" y="1956701"/>
                </a:lnTo>
                <a:lnTo>
                  <a:pt x="7375535" y="1956516"/>
                </a:lnTo>
                <a:lnTo>
                  <a:pt x="7397420" y="1950557"/>
                </a:lnTo>
                <a:lnTo>
                  <a:pt x="7421002" y="1946185"/>
                </a:lnTo>
                <a:lnTo>
                  <a:pt x="7430320" y="1948574"/>
                </a:lnTo>
                <a:lnTo>
                  <a:pt x="7442327" y="1956410"/>
                </a:lnTo>
                <a:lnTo>
                  <a:pt x="7455776" y="1963426"/>
                </a:lnTo>
                <a:lnTo>
                  <a:pt x="7462788" y="1963082"/>
                </a:lnTo>
                <a:lnTo>
                  <a:pt x="7468935" y="1957679"/>
                </a:lnTo>
                <a:lnTo>
                  <a:pt x="7475163" y="1946749"/>
                </a:lnTo>
                <a:lnTo>
                  <a:pt x="7479118" y="1932822"/>
                </a:lnTo>
                <a:lnTo>
                  <a:pt x="7479886" y="1918146"/>
                </a:lnTo>
                <a:lnTo>
                  <a:pt x="7477565" y="1909146"/>
                </a:lnTo>
                <a:lnTo>
                  <a:pt x="7472794" y="1905841"/>
                </a:lnTo>
                <a:lnTo>
                  <a:pt x="7451341" y="1900534"/>
                </a:lnTo>
                <a:lnTo>
                  <a:pt x="7430848" y="1891879"/>
                </a:lnTo>
                <a:lnTo>
                  <a:pt x="7428479" y="1883972"/>
                </a:lnTo>
                <a:lnTo>
                  <a:pt x="7428975" y="1878340"/>
                </a:lnTo>
                <a:lnTo>
                  <a:pt x="7434371" y="1864510"/>
                </a:lnTo>
                <a:lnTo>
                  <a:pt x="7447739" y="1839168"/>
                </a:lnTo>
                <a:lnTo>
                  <a:pt x="7461187" y="1804165"/>
                </a:lnTo>
                <a:lnTo>
                  <a:pt x="7468295" y="1776567"/>
                </a:lnTo>
                <a:lnTo>
                  <a:pt x="7490773" y="1735412"/>
                </a:lnTo>
                <a:lnTo>
                  <a:pt x="7508448" y="1692485"/>
                </a:lnTo>
                <a:lnTo>
                  <a:pt x="7537121" y="1630828"/>
                </a:lnTo>
                <a:lnTo>
                  <a:pt x="7541908" y="1618646"/>
                </a:lnTo>
                <a:lnTo>
                  <a:pt x="7544534" y="1599157"/>
                </a:lnTo>
                <a:lnTo>
                  <a:pt x="7546070" y="1591127"/>
                </a:lnTo>
                <a:lnTo>
                  <a:pt x="7556045" y="1586896"/>
                </a:lnTo>
                <a:lnTo>
                  <a:pt x="7572887" y="1591013"/>
                </a:lnTo>
                <a:lnTo>
                  <a:pt x="7613952" y="1605080"/>
                </a:lnTo>
                <a:lnTo>
                  <a:pt x="7645187" y="1616892"/>
                </a:lnTo>
                <a:lnTo>
                  <a:pt x="7658283" y="1620894"/>
                </a:lnTo>
                <a:lnTo>
                  <a:pt x="7677735" y="1625081"/>
                </a:lnTo>
                <a:lnTo>
                  <a:pt x="7707801" y="1630017"/>
                </a:lnTo>
                <a:lnTo>
                  <a:pt x="7725188" y="1628554"/>
                </a:lnTo>
                <a:lnTo>
                  <a:pt x="7740445" y="1625645"/>
                </a:lnTo>
                <a:lnTo>
                  <a:pt x="7760729" y="1625389"/>
                </a:lnTo>
                <a:lnTo>
                  <a:pt x="7792461" y="1629065"/>
                </a:lnTo>
                <a:lnTo>
                  <a:pt x="7802275" y="1629215"/>
                </a:lnTo>
                <a:lnTo>
                  <a:pt x="7814458" y="1629682"/>
                </a:lnTo>
                <a:lnTo>
                  <a:pt x="7823135" y="1635641"/>
                </a:lnTo>
                <a:lnTo>
                  <a:pt x="7827474" y="1649180"/>
                </a:lnTo>
                <a:lnTo>
                  <a:pt x="7834054" y="1655253"/>
                </a:lnTo>
                <a:lnTo>
                  <a:pt x="7845869" y="1653005"/>
                </a:lnTo>
                <a:lnTo>
                  <a:pt x="7871117" y="1641079"/>
                </a:lnTo>
                <a:lnTo>
                  <a:pt x="7887238" y="1631692"/>
                </a:lnTo>
                <a:lnTo>
                  <a:pt x="7907395" y="1618126"/>
                </a:lnTo>
                <a:lnTo>
                  <a:pt x="7927375" y="1616257"/>
                </a:lnTo>
                <a:lnTo>
                  <a:pt x="7948588" y="1613225"/>
                </a:lnTo>
                <a:lnTo>
                  <a:pt x="7955952" y="1606500"/>
                </a:lnTo>
                <a:lnTo>
                  <a:pt x="7963749" y="1590669"/>
                </a:lnTo>
                <a:lnTo>
                  <a:pt x="7976765" y="1578725"/>
                </a:lnTo>
                <a:lnTo>
                  <a:pt x="7978926" y="1563608"/>
                </a:lnTo>
                <a:lnTo>
                  <a:pt x="7974332" y="1552951"/>
                </a:lnTo>
                <a:lnTo>
                  <a:pt x="7965286" y="1535578"/>
                </a:lnTo>
                <a:lnTo>
                  <a:pt x="7965558" y="1523872"/>
                </a:lnTo>
                <a:lnTo>
                  <a:pt x="7961187" y="1489936"/>
                </a:lnTo>
                <a:lnTo>
                  <a:pt x="7955344" y="1459403"/>
                </a:lnTo>
                <a:lnTo>
                  <a:pt x="7961300" y="1434810"/>
                </a:lnTo>
                <a:lnTo>
                  <a:pt x="7971802" y="1407344"/>
                </a:lnTo>
                <a:lnTo>
                  <a:pt x="7975933" y="1398944"/>
                </a:lnTo>
                <a:lnTo>
                  <a:pt x="7982592" y="1387882"/>
                </a:lnTo>
                <a:lnTo>
                  <a:pt x="7991974" y="1374660"/>
                </a:lnTo>
                <a:lnTo>
                  <a:pt x="8005166" y="1370508"/>
                </a:lnTo>
                <a:lnTo>
                  <a:pt x="8042261" y="1367679"/>
                </a:lnTo>
                <a:lnTo>
                  <a:pt x="8076602" y="1362117"/>
                </a:lnTo>
                <a:lnTo>
                  <a:pt x="8094133" y="1356396"/>
                </a:lnTo>
                <a:lnTo>
                  <a:pt x="8112288" y="1352941"/>
                </a:lnTo>
                <a:lnTo>
                  <a:pt x="8123126" y="1348745"/>
                </a:lnTo>
                <a:lnTo>
                  <a:pt x="8141874" y="1329442"/>
                </a:lnTo>
                <a:lnTo>
                  <a:pt x="8150759" y="1318318"/>
                </a:lnTo>
                <a:lnTo>
                  <a:pt x="8157291" y="1288789"/>
                </a:lnTo>
                <a:lnTo>
                  <a:pt x="8152504" y="1274598"/>
                </a:lnTo>
                <a:lnTo>
                  <a:pt x="8156523" y="1262055"/>
                </a:lnTo>
                <a:lnTo>
                  <a:pt x="8165568" y="1254677"/>
                </a:lnTo>
                <a:lnTo>
                  <a:pt x="8178296" y="1247299"/>
                </a:lnTo>
                <a:lnTo>
                  <a:pt x="8186829" y="1246039"/>
                </a:lnTo>
                <a:lnTo>
                  <a:pt x="8204952" y="1243809"/>
                </a:lnTo>
                <a:lnTo>
                  <a:pt x="8234698" y="1244540"/>
                </a:lnTo>
                <a:lnTo>
                  <a:pt x="8249924" y="1248163"/>
                </a:lnTo>
                <a:lnTo>
                  <a:pt x="8265309" y="1249820"/>
                </a:lnTo>
                <a:lnTo>
                  <a:pt x="8275059" y="1247140"/>
                </a:lnTo>
                <a:lnTo>
                  <a:pt x="8281559" y="1241552"/>
                </a:lnTo>
                <a:lnTo>
                  <a:pt x="8291517" y="1239754"/>
                </a:lnTo>
                <a:lnTo>
                  <a:pt x="8306566" y="1237074"/>
                </a:lnTo>
                <a:lnTo>
                  <a:pt x="8321999" y="1233716"/>
                </a:lnTo>
                <a:lnTo>
                  <a:pt x="8330485" y="1234350"/>
                </a:lnTo>
                <a:lnTo>
                  <a:pt x="8332278" y="1242654"/>
                </a:lnTo>
                <a:lnTo>
                  <a:pt x="8330821" y="1249159"/>
                </a:lnTo>
                <a:lnTo>
                  <a:pt x="8333831" y="1257885"/>
                </a:lnTo>
                <a:lnTo>
                  <a:pt x="8339978" y="1263624"/>
                </a:lnTo>
                <a:lnTo>
                  <a:pt x="8337961" y="1269873"/>
                </a:lnTo>
                <a:lnTo>
                  <a:pt x="8329268" y="1273487"/>
                </a:lnTo>
                <a:lnTo>
                  <a:pt x="8320719" y="1278353"/>
                </a:lnTo>
                <a:lnTo>
                  <a:pt x="8318829" y="1285016"/>
                </a:lnTo>
                <a:lnTo>
                  <a:pt x="8329652" y="1293302"/>
                </a:lnTo>
                <a:lnTo>
                  <a:pt x="8333366" y="1301262"/>
                </a:lnTo>
                <a:lnTo>
                  <a:pt x="8351457" y="1306021"/>
                </a:lnTo>
                <a:lnTo>
                  <a:pt x="8365514" y="1311381"/>
                </a:lnTo>
                <a:lnTo>
                  <a:pt x="8370781" y="1316511"/>
                </a:lnTo>
                <a:lnTo>
                  <a:pt x="8369164" y="1322311"/>
                </a:lnTo>
                <a:lnTo>
                  <a:pt x="8362680" y="1328560"/>
                </a:lnTo>
                <a:lnTo>
                  <a:pt x="8356388" y="1335259"/>
                </a:lnTo>
                <a:lnTo>
                  <a:pt x="8355588" y="1339279"/>
                </a:lnTo>
                <a:lnTo>
                  <a:pt x="8357605" y="1343959"/>
                </a:lnTo>
                <a:lnTo>
                  <a:pt x="8371197" y="1347079"/>
                </a:lnTo>
                <a:lnTo>
                  <a:pt x="8386871" y="1352271"/>
                </a:lnTo>
                <a:lnTo>
                  <a:pt x="8411750" y="1358953"/>
                </a:lnTo>
                <a:lnTo>
                  <a:pt x="8428800" y="1371346"/>
                </a:lnTo>
                <a:lnTo>
                  <a:pt x="8445707" y="1374766"/>
                </a:lnTo>
                <a:lnTo>
                  <a:pt x="8453856" y="1386868"/>
                </a:lnTo>
                <a:lnTo>
                  <a:pt x="8455361" y="1404427"/>
                </a:lnTo>
                <a:lnTo>
                  <a:pt x="8472715" y="1413382"/>
                </a:lnTo>
                <a:lnTo>
                  <a:pt x="8498363" y="1425811"/>
                </a:lnTo>
                <a:lnTo>
                  <a:pt x="8511395" y="1428102"/>
                </a:lnTo>
                <a:lnTo>
                  <a:pt x="8520136" y="1435154"/>
                </a:lnTo>
                <a:lnTo>
                  <a:pt x="8524875" y="1438386"/>
                </a:lnTo>
                <a:lnTo>
                  <a:pt x="8524875" y="3790950"/>
                </a:lnTo>
                <a:close/>
              </a:path>
            </a:pathLst>
          </a:custGeom>
          <a:solidFill>
            <a:srgbClr val="E2E6DF"/>
          </a:solidFill>
          <a:ln w="11430">
            <a:solidFill>
              <a:srgbClr val="FAFBF7"/>
            </a:solidFill>
          </a:ln>
        </p:spPr>
      </p:sp>
      <p:sp>
        <p:nvSpPr>
          <p:cNvPr id="19" name="Country Azerbaijan">
            <a:extLst>
              <a:ext uri="{FF2B5EF4-FFF2-40B4-BE49-F238E27FC236}">
                <a16:creationId xmlns:a16="http://schemas.microsoft.com/office/drawing/2014/main" id="{08547F9A-D3D5-4055-98B6-DCD3CF68473D}"/>
              </a:ext>
            </a:extLst>
          </p:cNvPr>
          <p:cNvSpPr>
            <a:spLocks noGrp="1"/>
          </p:cNvSpPr>
          <p:nvPr/>
        </p:nvSpPr>
        <p:spPr>
          <a:xfrm>
            <a:off x="428625" y="2238375"/>
            <a:ext cx="8524875" cy="3790950"/>
          </a:xfrm>
          <a:custGeom>
            <a:avLst/>
            <a:gdLst/>
            <a:ahLst/>
            <a:cxnLst/>
            <a:rect l="0" t="0" r="0" b="0"/>
            <a:pathLst>
              <a:path w="8524875" h="3790950">
                <a:moveTo>
                  <a:pt x="1281549" y="2951446"/>
                </a:moveTo>
                <a:lnTo>
                  <a:pt x="1276010" y="2945267"/>
                </a:lnTo>
                <a:lnTo>
                  <a:pt x="1273528" y="2941865"/>
                </a:lnTo>
                <a:lnTo>
                  <a:pt x="1289746" y="2939044"/>
                </a:lnTo>
                <a:lnTo>
                  <a:pt x="1316706" y="2930741"/>
                </a:lnTo>
                <a:lnTo>
                  <a:pt x="1324055" y="2934769"/>
                </a:lnTo>
                <a:lnTo>
                  <a:pt x="1331948" y="2943160"/>
                </a:lnTo>
                <a:lnTo>
                  <a:pt x="1335886" y="2950335"/>
                </a:lnTo>
                <a:lnTo>
                  <a:pt x="1336574" y="2963681"/>
                </a:lnTo>
                <a:lnTo>
                  <a:pt x="1339809" y="2965858"/>
                </a:lnTo>
                <a:lnTo>
                  <a:pt x="1352920" y="2961371"/>
                </a:lnTo>
                <a:lnTo>
                  <a:pt x="1358780" y="2966766"/>
                </a:lnTo>
                <a:lnTo>
                  <a:pt x="1368882" y="2973209"/>
                </a:lnTo>
                <a:lnTo>
                  <a:pt x="1386413" y="2979600"/>
                </a:lnTo>
                <a:lnTo>
                  <a:pt x="1411644" y="2969613"/>
                </a:lnTo>
                <a:lnTo>
                  <a:pt x="1424212" y="2967039"/>
                </a:lnTo>
                <a:lnTo>
                  <a:pt x="1434554" y="2967242"/>
                </a:lnTo>
                <a:lnTo>
                  <a:pt x="1440126" y="2970371"/>
                </a:lnTo>
                <a:lnTo>
                  <a:pt x="1442095" y="2980745"/>
                </a:lnTo>
                <a:lnTo>
                  <a:pt x="1440078" y="2993544"/>
                </a:lnTo>
                <a:lnTo>
                  <a:pt x="1437148" y="3000543"/>
                </a:lnTo>
                <a:lnTo>
                  <a:pt x="1442447" y="3005647"/>
                </a:lnTo>
                <a:lnTo>
                  <a:pt x="1463164" y="3017969"/>
                </a:lnTo>
                <a:lnTo>
                  <a:pt x="1471761" y="3024836"/>
                </a:lnTo>
                <a:lnTo>
                  <a:pt x="1467566" y="3036709"/>
                </a:lnTo>
                <a:lnTo>
                  <a:pt x="1482984" y="3065700"/>
                </a:lnTo>
                <a:lnTo>
                  <a:pt x="1488155" y="3077009"/>
                </a:lnTo>
                <a:lnTo>
                  <a:pt x="1494223" y="3090927"/>
                </a:lnTo>
                <a:lnTo>
                  <a:pt x="1462651" y="3085489"/>
                </a:lnTo>
                <a:lnTo>
                  <a:pt x="1405785" y="3073774"/>
                </a:lnTo>
                <a:lnTo>
                  <a:pt x="1390159" y="3067736"/>
                </a:lnTo>
                <a:lnTo>
                  <a:pt x="1375334" y="3051553"/>
                </a:lnTo>
                <a:lnTo>
                  <a:pt x="1366529" y="3043743"/>
                </a:lnTo>
                <a:lnTo>
                  <a:pt x="1353481" y="3033721"/>
                </a:lnTo>
                <a:lnTo>
                  <a:pt x="1342770" y="3029939"/>
                </a:lnTo>
                <a:lnTo>
                  <a:pt x="1334669" y="3022958"/>
                </a:lnTo>
                <a:lnTo>
                  <a:pt x="1330059" y="3012619"/>
                </a:lnTo>
                <a:lnTo>
                  <a:pt x="1323270" y="3003355"/>
                </a:lnTo>
                <a:lnTo>
                  <a:pt x="1311551" y="2992407"/>
                </a:lnTo>
                <a:lnTo>
                  <a:pt x="1284991" y="2955298"/>
                </a:lnTo>
                <a:lnTo>
                  <a:pt x="1281549" y="2951446"/>
                </a:lnTo>
                <a:close/>
                <a:moveTo>
                  <a:pt x="1945762" y="3170769"/>
                </a:moveTo>
                <a:lnTo>
                  <a:pt x="1941103" y="3170452"/>
                </a:lnTo>
                <a:lnTo>
                  <a:pt x="1907530" y="3177406"/>
                </a:lnTo>
                <a:lnTo>
                  <a:pt x="1900502" y="3175176"/>
                </a:lnTo>
                <a:lnTo>
                  <a:pt x="1871765" y="3143559"/>
                </a:lnTo>
                <a:lnTo>
                  <a:pt x="1865841" y="3140059"/>
                </a:lnTo>
                <a:lnTo>
                  <a:pt x="1853433" y="3138640"/>
                </a:lnTo>
                <a:lnTo>
                  <a:pt x="1846181" y="3133440"/>
                </a:lnTo>
                <a:lnTo>
                  <a:pt x="1840257" y="3124969"/>
                </a:lnTo>
                <a:lnTo>
                  <a:pt x="1836895" y="3118666"/>
                </a:lnTo>
                <a:lnTo>
                  <a:pt x="1807149" y="3101531"/>
                </a:lnTo>
                <a:lnTo>
                  <a:pt x="1802763" y="3095264"/>
                </a:lnTo>
                <a:lnTo>
                  <a:pt x="1802138" y="3089755"/>
                </a:lnTo>
                <a:lnTo>
                  <a:pt x="1806509" y="3084783"/>
                </a:lnTo>
                <a:lnTo>
                  <a:pt x="1811552" y="3080596"/>
                </a:lnTo>
                <a:lnTo>
                  <a:pt x="1826057" y="3076330"/>
                </a:lnTo>
                <a:lnTo>
                  <a:pt x="1843011" y="3072663"/>
                </a:lnTo>
                <a:lnTo>
                  <a:pt x="1848438" y="3070019"/>
                </a:lnTo>
                <a:lnTo>
                  <a:pt x="1851224" y="3065462"/>
                </a:lnTo>
                <a:lnTo>
                  <a:pt x="1851048" y="3058164"/>
                </a:lnTo>
                <a:lnTo>
                  <a:pt x="1848278" y="3050971"/>
                </a:lnTo>
                <a:lnTo>
                  <a:pt x="1823911" y="3037881"/>
                </a:lnTo>
                <a:lnTo>
                  <a:pt x="1821238" y="3032249"/>
                </a:lnTo>
                <a:lnTo>
                  <a:pt x="1820453" y="3025338"/>
                </a:lnTo>
                <a:lnTo>
                  <a:pt x="1821846" y="3018119"/>
                </a:lnTo>
                <a:lnTo>
                  <a:pt x="1825641" y="3012478"/>
                </a:lnTo>
                <a:lnTo>
                  <a:pt x="1845509" y="3004783"/>
                </a:lnTo>
                <a:lnTo>
                  <a:pt x="1856155" y="2996823"/>
                </a:lnTo>
                <a:lnTo>
                  <a:pt x="1849527" y="2987929"/>
                </a:lnTo>
                <a:lnTo>
                  <a:pt x="1828106" y="2967674"/>
                </a:lnTo>
                <a:lnTo>
                  <a:pt x="1802666" y="2945399"/>
                </a:lnTo>
                <a:lnTo>
                  <a:pt x="1785680" y="2945196"/>
                </a:lnTo>
                <a:lnTo>
                  <a:pt x="1766100" y="2951781"/>
                </a:lnTo>
                <a:lnTo>
                  <a:pt x="1734785" y="2970776"/>
                </a:lnTo>
                <a:lnTo>
                  <a:pt x="1717463" y="2978903"/>
                </a:lnTo>
                <a:lnTo>
                  <a:pt x="1694889" y="2992345"/>
                </a:lnTo>
                <a:lnTo>
                  <a:pt x="1670282" y="3007312"/>
                </a:lnTo>
                <a:lnTo>
                  <a:pt x="1650126" y="3023214"/>
                </a:lnTo>
                <a:lnTo>
                  <a:pt x="1637574" y="3036339"/>
                </a:lnTo>
                <a:lnTo>
                  <a:pt x="1615224" y="3042068"/>
                </a:lnTo>
                <a:lnTo>
                  <a:pt x="1603857" y="3053086"/>
                </a:lnTo>
                <a:lnTo>
                  <a:pt x="1566411" y="3086123"/>
                </a:lnTo>
                <a:lnTo>
                  <a:pt x="1555892" y="3085709"/>
                </a:lnTo>
                <a:lnTo>
                  <a:pt x="1555252" y="3069323"/>
                </a:lnTo>
                <a:lnTo>
                  <a:pt x="1555764" y="3056330"/>
                </a:lnTo>
                <a:lnTo>
                  <a:pt x="1553395" y="3048846"/>
                </a:lnTo>
                <a:lnTo>
                  <a:pt x="1541275" y="3038595"/>
                </a:lnTo>
                <a:lnTo>
                  <a:pt x="1541083" y="3034170"/>
                </a:lnTo>
                <a:lnTo>
                  <a:pt x="1544365" y="3031429"/>
                </a:lnTo>
                <a:lnTo>
                  <a:pt x="1553683" y="3033086"/>
                </a:lnTo>
                <a:lnTo>
                  <a:pt x="1565626" y="3032504"/>
                </a:lnTo>
                <a:lnTo>
                  <a:pt x="1571326" y="3028485"/>
                </a:lnTo>
                <a:lnTo>
                  <a:pt x="1558518" y="3014972"/>
                </a:lnTo>
                <a:lnTo>
                  <a:pt x="1547151" y="3005946"/>
                </a:lnTo>
                <a:lnTo>
                  <a:pt x="1537497" y="2999855"/>
                </a:lnTo>
                <a:lnTo>
                  <a:pt x="1535336" y="2996206"/>
                </a:lnTo>
                <a:lnTo>
                  <a:pt x="1535320" y="2993623"/>
                </a:lnTo>
                <a:lnTo>
                  <a:pt x="1537369" y="2990538"/>
                </a:lnTo>
                <a:lnTo>
                  <a:pt x="1553843" y="2983099"/>
                </a:lnTo>
                <a:lnTo>
                  <a:pt x="1555476" y="2976285"/>
                </a:lnTo>
                <a:lnTo>
                  <a:pt x="1554387" y="2968643"/>
                </a:lnTo>
                <a:lnTo>
                  <a:pt x="1528195" y="2957405"/>
                </a:lnTo>
                <a:lnTo>
                  <a:pt x="1508583" y="2961548"/>
                </a:lnTo>
                <a:lnTo>
                  <a:pt x="1491005" y="2948916"/>
                </a:lnTo>
                <a:lnTo>
                  <a:pt x="1479702" y="2939150"/>
                </a:lnTo>
                <a:lnTo>
                  <a:pt x="1465613" y="2928678"/>
                </a:lnTo>
                <a:lnTo>
                  <a:pt x="1453030" y="2922940"/>
                </a:lnTo>
                <a:lnTo>
                  <a:pt x="1440974" y="2909806"/>
                </a:lnTo>
                <a:lnTo>
                  <a:pt x="1420017" y="2896250"/>
                </a:lnTo>
                <a:lnTo>
                  <a:pt x="1406569" y="2892398"/>
                </a:lnTo>
                <a:lnTo>
                  <a:pt x="1406761" y="2890326"/>
                </a:lnTo>
                <a:lnTo>
                  <a:pt x="1409227" y="2887832"/>
                </a:lnTo>
                <a:lnTo>
                  <a:pt x="1414830" y="2885778"/>
                </a:lnTo>
                <a:lnTo>
                  <a:pt x="1452197" y="2886307"/>
                </a:lnTo>
                <a:lnTo>
                  <a:pt x="1456760" y="2883856"/>
                </a:lnTo>
                <a:lnTo>
                  <a:pt x="1459081" y="2878039"/>
                </a:lnTo>
                <a:lnTo>
                  <a:pt x="1464188" y="2869445"/>
                </a:lnTo>
                <a:lnTo>
                  <a:pt x="1470144" y="2856787"/>
                </a:lnTo>
                <a:lnTo>
                  <a:pt x="1469664" y="2846139"/>
                </a:lnTo>
                <a:lnTo>
                  <a:pt x="1432137" y="2828933"/>
                </a:lnTo>
                <a:lnTo>
                  <a:pt x="1404888" y="2813093"/>
                </a:lnTo>
                <a:lnTo>
                  <a:pt x="1386013" y="2792238"/>
                </a:lnTo>
                <a:lnTo>
                  <a:pt x="1373189" y="2773155"/>
                </a:lnTo>
                <a:lnTo>
                  <a:pt x="1373637" y="2766747"/>
                </a:lnTo>
                <a:lnTo>
                  <a:pt x="1377319" y="2760691"/>
                </a:lnTo>
                <a:lnTo>
                  <a:pt x="1406505" y="2743115"/>
                </a:lnTo>
                <a:lnTo>
                  <a:pt x="1408474" y="2738558"/>
                </a:lnTo>
                <a:lnTo>
                  <a:pt x="1407834" y="2735455"/>
                </a:lnTo>
                <a:lnTo>
                  <a:pt x="1397428" y="2726464"/>
                </a:lnTo>
                <a:lnTo>
                  <a:pt x="1384348" y="2717209"/>
                </a:lnTo>
                <a:lnTo>
                  <a:pt x="1380233" y="2710404"/>
                </a:lnTo>
                <a:lnTo>
                  <a:pt x="1372004" y="2706940"/>
                </a:lnTo>
                <a:lnTo>
                  <a:pt x="1356347" y="2706693"/>
                </a:lnTo>
                <a:lnTo>
                  <a:pt x="1328906" y="2695305"/>
                </a:lnTo>
                <a:lnTo>
                  <a:pt x="1323078" y="2694177"/>
                </a:lnTo>
                <a:lnTo>
                  <a:pt x="1321782" y="2691911"/>
                </a:lnTo>
                <a:lnTo>
                  <a:pt x="1323110" y="2689619"/>
                </a:lnTo>
                <a:lnTo>
                  <a:pt x="1342706" y="2685009"/>
                </a:lnTo>
                <a:lnTo>
                  <a:pt x="1342434" y="2681210"/>
                </a:lnTo>
                <a:lnTo>
                  <a:pt x="1336494" y="2676204"/>
                </a:lnTo>
                <a:lnTo>
                  <a:pt x="1325416" y="2672537"/>
                </a:lnTo>
                <a:lnTo>
                  <a:pt x="1315281" y="2663467"/>
                </a:lnTo>
                <a:lnTo>
                  <a:pt x="1311743" y="2655296"/>
                </a:lnTo>
                <a:lnTo>
                  <a:pt x="1347125" y="2631426"/>
                </a:lnTo>
                <a:lnTo>
                  <a:pt x="1357579" y="2626666"/>
                </a:lnTo>
                <a:lnTo>
                  <a:pt x="1380745" y="2631047"/>
                </a:lnTo>
                <a:lnTo>
                  <a:pt x="1428839" y="2646869"/>
                </a:lnTo>
                <a:lnTo>
                  <a:pt x="1425573" y="2655648"/>
                </a:lnTo>
                <a:lnTo>
                  <a:pt x="1430456" y="2660593"/>
                </a:lnTo>
                <a:lnTo>
                  <a:pt x="1441486" y="2667310"/>
                </a:lnTo>
                <a:lnTo>
                  <a:pt x="1462667" y="2674115"/>
                </a:lnTo>
                <a:lnTo>
                  <a:pt x="1480582" y="2677623"/>
                </a:lnTo>
                <a:lnTo>
                  <a:pt x="1489644" y="2674635"/>
                </a:lnTo>
                <a:lnTo>
                  <a:pt x="1503444" y="2672105"/>
                </a:lnTo>
                <a:lnTo>
                  <a:pt x="1521359" y="2679941"/>
                </a:lnTo>
                <a:lnTo>
                  <a:pt x="1537881" y="2689893"/>
                </a:lnTo>
                <a:lnTo>
                  <a:pt x="1546110" y="2693912"/>
                </a:lnTo>
                <a:lnTo>
                  <a:pt x="1550529" y="2695146"/>
                </a:lnTo>
                <a:lnTo>
                  <a:pt x="1563065" y="2691832"/>
                </a:lnTo>
                <a:lnTo>
                  <a:pt x="1578146" y="2678998"/>
                </a:lnTo>
                <a:lnTo>
                  <a:pt x="1584053" y="2663502"/>
                </a:lnTo>
                <a:lnTo>
                  <a:pt x="1585718" y="2656045"/>
                </a:lnTo>
                <a:lnTo>
                  <a:pt x="1576929" y="2645767"/>
                </a:lnTo>
                <a:lnTo>
                  <a:pt x="1558870" y="2634608"/>
                </a:lnTo>
                <a:lnTo>
                  <a:pt x="1538570" y="2624806"/>
                </a:lnTo>
                <a:lnTo>
                  <a:pt x="1525538" y="2616168"/>
                </a:lnTo>
                <a:lnTo>
                  <a:pt x="1517213" y="2599121"/>
                </a:lnTo>
                <a:lnTo>
                  <a:pt x="1508824" y="2597234"/>
                </a:lnTo>
                <a:lnTo>
                  <a:pt x="1506694" y="2595022"/>
                </a:lnTo>
                <a:lnTo>
                  <a:pt x="1505317" y="2589204"/>
                </a:lnTo>
                <a:lnTo>
                  <a:pt x="1505669" y="2581069"/>
                </a:lnTo>
                <a:lnTo>
                  <a:pt x="1508551" y="2574802"/>
                </a:lnTo>
                <a:lnTo>
                  <a:pt x="1516748" y="2572113"/>
                </a:lnTo>
                <a:lnTo>
                  <a:pt x="1525057" y="2571152"/>
                </a:lnTo>
                <a:lnTo>
                  <a:pt x="1532550" y="2565176"/>
                </a:lnTo>
                <a:lnTo>
                  <a:pt x="1541932" y="2553462"/>
                </a:lnTo>
                <a:lnTo>
                  <a:pt x="1545934" y="2546983"/>
                </a:lnTo>
                <a:lnTo>
                  <a:pt x="1563609" y="2550694"/>
                </a:lnTo>
                <a:lnTo>
                  <a:pt x="1565978" y="2561183"/>
                </a:lnTo>
                <a:lnTo>
                  <a:pt x="1569116" y="2563387"/>
                </a:lnTo>
                <a:lnTo>
                  <a:pt x="1576449" y="2562153"/>
                </a:lnTo>
                <a:lnTo>
                  <a:pt x="1588632" y="2557745"/>
                </a:lnTo>
                <a:lnTo>
                  <a:pt x="1598302" y="2561130"/>
                </a:lnTo>
                <a:lnTo>
                  <a:pt x="1610806" y="2573620"/>
                </a:lnTo>
                <a:lnTo>
                  <a:pt x="1628064" y="2586798"/>
                </a:lnTo>
                <a:lnTo>
                  <a:pt x="1637398" y="2595648"/>
                </a:lnTo>
                <a:lnTo>
                  <a:pt x="1641064" y="2601765"/>
                </a:lnTo>
                <a:lnTo>
                  <a:pt x="1649885" y="2607688"/>
                </a:lnTo>
                <a:lnTo>
                  <a:pt x="1662773" y="2614661"/>
                </a:lnTo>
                <a:lnTo>
                  <a:pt x="1673051" y="2625573"/>
                </a:lnTo>
                <a:lnTo>
                  <a:pt x="1682209" y="2650941"/>
                </a:lnTo>
                <a:lnTo>
                  <a:pt x="1691479" y="2656838"/>
                </a:lnTo>
                <a:lnTo>
                  <a:pt x="1724747" y="2666472"/>
                </a:lnTo>
                <a:lnTo>
                  <a:pt x="1736418" y="2668447"/>
                </a:lnTo>
                <a:lnTo>
                  <a:pt x="1769078" y="2671849"/>
                </a:lnTo>
                <a:lnTo>
                  <a:pt x="1780573" y="2669417"/>
                </a:lnTo>
                <a:lnTo>
                  <a:pt x="1797383" y="2647530"/>
                </a:lnTo>
                <a:lnTo>
                  <a:pt x="1812529" y="2625018"/>
                </a:lnTo>
                <a:lnTo>
                  <a:pt x="1826665" y="2620311"/>
                </a:lnTo>
                <a:lnTo>
                  <a:pt x="1852217" y="2609434"/>
                </a:lnTo>
                <a:lnTo>
                  <a:pt x="1867506" y="2599165"/>
                </a:lnTo>
                <a:lnTo>
                  <a:pt x="1873942" y="2588076"/>
                </a:lnTo>
                <a:lnTo>
                  <a:pt x="1888367" y="2567133"/>
                </a:lnTo>
                <a:lnTo>
                  <a:pt x="1897252" y="2555374"/>
                </a:lnTo>
                <a:lnTo>
                  <a:pt x="1912301" y="2565819"/>
                </a:lnTo>
                <a:lnTo>
                  <a:pt x="1938413" y="2594167"/>
                </a:lnTo>
                <a:lnTo>
                  <a:pt x="1975620" y="2640311"/>
                </a:lnTo>
                <a:lnTo>
                  <a:pt x="1984762" y="2653356"/>
                </a:lnTo>
                <a:lnTo>
                  <a:pt x="1990765" y="2668509"/>
                </a:lnTo>
                <a:lnTo>
                  <a:pt x="1995920" y="2686861"/>
                </a:lnTo>
                <a:lnTo>
                  <a:pt x="2004405" y="2703088"/>
                </a:lnTo>
                <a:lnTo>
                  <a:pt x="2042156" y="2743952"/>
                </a:lnTo>
                <a:lnTo>
                  <a:pt x="2058454" y="2759034"/>
                </a:lnTo>
                <a:lnTo>
                  <a:pt x="2085047" y="2778567"/>
                </a:lnTo>
                <a:lnTo>
                  <a:pt x="2094492" y="2782921"/>
                </a:lnTo>
                <a:lnTo>
                  <a:pt x="2106916" y="2784146"/>
                </a:lnTo>
                <a:lnTo>
                  <a:pt x="2129682" y="2784217"/>
                </a:lnTo>
                <a:lnTo>
                  <a:pt x="2150751" y="2791850"/>
                </a:lnTo>
                <a:lnTo>
                  <a:pt x="2161141" y="2797218"/>
                </a:lnTo>
                <a:lnTo>
                  <a:pt x="2171884" y="2804984"/>
                </a:lnTo>
                <a:lnTo>
                  <a:pt x="2181521" y="2813931"/>
                </a:lnTo>
                <a:lnTo>
                  <a:pt x="2191207" y="2837889"/>
                </a:lnTo>
                <a:lnTo>
                  <a:pt x="2154689" y="2829991"/>
                </a:lnTo>
                <a:lnTo>
                  <a:pt x="2117915" y="2831225"/>
                </a:lnTo>
                <a:lnTo>
                  <a:pt x="2097118" y="2836372"/>
                </a:lnTo>
                <a:lnTo>
                  <a:pt x="2076962" y="2843389"/>
                </a:lnTo>
                <a:lnTo>
                  <a:pt x="2057638" y="2853296"/>
                </a:lnTo>
                <a:lnTo>
                  <a:pt x="2045535" y="2872591"/>
                </a:lnTo>
                <a:lnTo>
                  <a:pt x="2035336" y="2917254"/>
                </a:lnTo>
                <a:lnTo>
                  <a:pt x="2020463" y="2959044"/>
                </a:lnTo>
                <a:lnTo>
                  <a:pt x="2020976" y="2978383"/>
                </a:lnTo>
                <a:lnTo>
                  <a:pt x="2027508" y="2996947"/>
                </a:lnTo>
                <a:lnTo>
                  <a:pt x="2026755" y="3005761"/>
                </a:lnTo>
                <a:lnTo>
                  <a:pt x="2019935" y="3009490"/>
                </a:lnTo>
                <a:lnTo>
                  <a:pt x="2011434" y="3017388"/>
                </a:lnTo>
                <a:lnTo>
                  <a:pt x="2000035" y="3055748"/>
                </a:lnTo>
                <a:lnTo>
                  <a:pt x="1994383" y="3063399"/>
                </a:lnTo>
                <a:lnTo>
                  <a:pt x="1987115" y="3068159"/>
                </a:lnTo>
                <a:lnTo>
                  <a:pt x="1985098" y="3063620"/>
                </a:lnTo>
                <a:lnTo>
                  <a:pt x="1985530" y="3053571"/>
                </a:lnTo>
                <a:lnTo>
                  <a:pt x="1969488" y="3044677"/>
                </a:lnTo>
                <a:lnTo>
                  <a:pt x="1961003" y="3054646"/>
                </a:lnTo>
                <a:lnTo>
                  <a:pt x="1955175" y="3075766"/>
                </a:lnTo>
                <a:lnTo>
                  <a:pt x="1943424" y="3097961"/>
                </a:lnTo>
                <a:lnTo>
                  <a:pt x="1942832" y="3102201"/>
                </a:lnTo>
                <a:lnTo>
                  <a:pt x="1945762" y="3170769"/>
                </a:lnTo>
                <a:close/>
                <a:moveTo>
                  <a:pt x="1315394" y="2702903"/>
                </a:moveTo>
                <a:lnTo>
                  <a:pt x="1311855" y="2704966"/>
                </a:lnTo>
                <a:lnTo>
                  <a:pt x="1306444" y="2702903"/>
                </a:lnTo>
                <a:lnTo>
                  <a:pt x="1304779" y="2698319"/>
                </a:lnTo>
                <a:lnTo>
                  <a:pt x="1305195" y="2693515"/>
                </a:lnTo>
                <a:lnTo>
                  <a:pt x="1310591" y="2692370"/>
                </a:lnTo>
                <a:lnTo>
                  <a:pt x="1314977" y="2693745"/>
                </a:lnTo>
                <a:lnTo>
                  <a:pt x="1316226" y="2698099"/>
                </a:lnTo>
                <a:lnTo>
                  <a:pt x="1315394" y="2702903"/>
                </a:lnTo>
                <a:close/>
              </a:path>
            </a:pathLst>
          </a:custGeom>
          <a:solidFill>
            <a:srgbClr val="218466"/>
          </a:solidFill>
          <a:ln w="11430">
            <a:solidFill>
              <a:srgbClr val="FAFBF7"/>
            </a:solidFill>
          </a:ln>
        </p:spPr>
      </p:sp>
      <p:sp>
        <p:nvSpPr>
          <p:cNvPr id="20" name="Country Armenia">
            <a:extLst>
              <a:ext uri="{FF2B5EF4-FFF2-40B4-BE49-F238E27FC236}">
                <a16:creationId xmlns:a16="http://schemas.microsoft.com/office/drawing/2014/main" id="{07313701-D96F-4CF1-BED0-39C1CC26BAD5}"/>
              </a:ext>
            </a:extLst>
          </p:cNvPr>
          <p:cNvSpPr>
            <a:spLocks noGrp="1"/>
          </p:cNvSpPr>
          <p:nvPr/>
        </p:nvSpPr>
        <p:spPr>
          <a:xfrm>
            <a:off x="428625" y="2238375"/>
            <a:ext cx="8524875" cy="3790950"/>
          </a:xfrm>
          <a:custGeom>
            <a:avLst/>
            <a:gdLst/>
            <a:ahLst/>
            <a:cxnLst/>
            <a:rect l="0" t="0" r="0" b="0"/>
            <a:pathLst>
              <a:path w="8524875" h="3790950">
                <a:moveTo>
                  <a:pt x="1273528" y="2941865"/>
                </a:moveTo>
                <a:lnTo>
                  <a:pt x="1267877" y="2934108"/>
                </a:lnTo>
                <a:lnTo>
                  <a:pt x="1239459" y="2908634"/>
                </a:lnTo>
                <a:lnTo>
                  <a:pt x="1213091" y="2889110"/>
                </a:lnTo>
                <a:lnTo>
                  <a:pt x="1195000" y="2881053"/>
                </a:lnTo>
                <a:lnTo>
                  <a:pt x="1176765" y="2881891"/>
                </a:lnTo>
                <a:lnTo>
                  <a:pt x="1148460" y="2885796"/>
                </a:lnTo>
                <a:lnTo>
                  <a:pt x="1138070" y="2884165"/>
                </a:lnTo>
                <a:lnTo>
                  <a:pt x="1113430" y="2875659"/>
                </a:lnTo>
                <a:lnTo>
                  <a:pt x="1092858" y="2865531"/>
                </a:lnTo>
                <a:lnTo>
                  <a:pt x="1095660" y="2861326"/>
                </a:lnTo>
                <a:lnTo>
                  <a:pt x="1100014" y="2858285"/>
                </a:lnTo>
                <a:lnTo>
                  <a:pt x="1094811" y="2845143"/>
                </a:lnTo>
                <a:lnTo>
                  <a:pt x="1083380" y="2823970"/>
                </a:lnTo>
                <a:lnTo>
                  <a:pt x="1084597" y="2817342"/>
                </a:lnTo>
                <a:lnTo>
                  <a:pt x="1080979" y="2808184"/>
                </a:lnTo>
                <a:lnTo>
                  <a:pt x="1076976" y="2801264"/>
                </a:lnTo>
                <a:lnTo>
                  <a:pt x="1093130" y="2784711"/>
                </a:lnTo>
                <a:lnTo>
                  <a:pt x="1100511" y="2771409"/>
                </a:lnTo>
                <a:lnTo>
                  <a:pt x="1102112" y="2758452"/>
                </a:lnTo>
                <a:lnTo>
                  <a:pt x="1097821" y="2744983"/>
                </a:lnTo>
                <a:lnTo>
                  <a:pt x="1087191" y="2720638"/>
                </a:lnTo>
                <a:lnTo>
                  <a:pt x="1080643" y="2713560"/>
                </a:lnTo>
                <a:lnTo>
                  <a:pt x="1068475" y="2706949"/>
                </a:lnTo>
                <a:lnTo>
                  <a:pt x="1058277" y="2696142"/>
                </a:lnTo>
                <a:lnTo>
                  <a:pt x="1055683" y="2688482"/>
                </a:lnTo>
                <a:lnTo>
                  <a:pt x="1064297" y="2686966"/>
                </a:lnTo>
                <a:lnTo>
                  <a:pt x="1089384" y="2686764"/>
                </a:lnTo>
                <a:lnTo>
                  <a:pt x="1113671" y="2684154"/>
                </a:lnTo>
                <a:lnTo>
                  <a:pt x="1132690" y="2679121"/>
                </a:lnTo>
                <a:lnTo>
                  <a:pt x="1160243" y="2674873"/>
                </a:lnTo>
                <a:lnTo>
                  <a:pt x="1171594" y="2671109"/>
                </a:lnTo>
                <a:lnTo>
                  <a:pt x="1184850" y="2669311"/>
                </a:lnTo>
                <a:lnTo>
                  <a:pt x="1225131" y="2673339"/>
                </a:lnTo>
                <a:lnTo>
                  <a:pt x="1240180" y="2670236"/>
                </a:lnTo>
                <a:lnTo>
                  <a:pt x="1285519" y="2669663"/>
                </a:lnTo>
                <a:lnTo>
                  <a:pt x="1286688" y="2668077"/>
                </a:lnTo>
                <a:lnTo>
                  <a:pt x="1280524" y="2662947"/>
                </a:lnTo>
                <a:lnTo>
                  <a:pt x="1280588" y="2660999"/>
                </a:lnTo>
                <a:lnTo>
                  <a:pt x="1307565" y="2657729"/>
                </a:lnTo>
                <a:lnTo>
                  <a:pt x="1311743" y="2655296"/>
                </a:lnTo>
                <a:lnTo>
                  <a:pt x="1315281" y="2663467"/>
                </a:lnTo>
                <a:lnTo>
                  <a:pt x="1325416" y="2672537"/>
                </a:lnTo>
                <a:lnTo>
                  <a:pt x="1336494" y="2676204"/>
                </a:lnTo>
                <a:lnTo>
                  <a:pt x="1342434" y="2681210"/>
                </a:lnTo>
                <a:lnTo>
                  <a:pt x="1342706" y="2685009"/>
                </a:lnTo>
                <a:lnTo>
                  <a:pt x="1323110" y="2689619"/>
                </a:lnTo>
                <a:lnTo>
                  <a:pt x="1321782" y="2691911"/>
                </a:lnTo>
                <a:lnTo>
                  <a:pt x="1323078" y="2694177"/>
                </a:lnTo>
                <a:lnTo>
                  <a:pt x="1328906" y="2695305"/>
                </a:lnTo>
                <a:lnTo>
                  <a:pt x="1356347" y="2706693"/>
                </a:lnTo>
                <a:lnTo>
                  <a:pt x="1372004" y="2706940"/>
                </a:lnTo>
                <a:lnTo>
                  <a:pt x="1380233" y="2710404"/>
                </a:lnTo>
                <a:lnTo>
                  <a:pt x="1384348" y="2717209"/>
                </a:lnTo>
                <a:lnTo>
                  <a:pt x="1397428" y="2726464"/>
                </a:lnTo>
                <a:lnTo>
                  <a:pt x="1407834" y="2735455"/>
                </a:lnTo>
                <a:lnTo>
                  <a:pt x="1408474" y="2738558"/>
                </a:lnTo>
                <a:lnTo>
                  <a:pt x="1406505" y="2743115"/>
                </a:lnTo>
                <a:lnTo>
                  <a:pt x="1377319" y="2760691"/>
                </a:lnTo>
                <a:lnTo>
                  <a:pt x="1373637" y="2766747"/>
                </a:lnTo>
                <a:lnTo>
                  <a:pt x="1373189" y="2773155"/>
                </a:lnTo>
                <a:lnTo>
                  <a:pt x="1386013" y="2792238"/>
                </a:lnTo>
                <a:lnTo>
                  <a:pt x="1404888" y="2813093"/>
                </a:lnTo>
                <a:lnTo>
                  <a:pt x="1432137" y="2828933"/>
                </a:lnTo>
                <a:lnTo>
                  <a:pt x="1469664" y="2846139"/>
                </a:lnTo>
                <a:lnTo>
                  <a:pt x="1470144" y="2856787"/>
                </a:lnTo>
                <a:lnTo>
                  <a:pt x="1464188" y="2869445"/>
                </a:lnTo>
                <a:lnTo>
                  <a:pt x="1459081" y="2878039"/>
                </a:lnTo>
                <a:lnTo>
                  <a:pt x="1456760" y="2883856"/>
                </a:lnTo>
                <a:lnTo>
                  <a:pt x="1452197" y="2886307"/>
                </a:lnTo>
                <a:lnTo>
                  <a:pt x="1414830" y="2885778"/>
                </a:lnTo>
                <a:lnTo>
                  <a:pt x="1409227" y="2887832"/>
                </a:lnTo>
                <a:lnTo>
                  <a:pt x="1406761" y="2890326"/>
                </a:lnTo>
                <a:lnTo>
                  <a:pt x="1406569" y="2892398"/>
                </a:lnTo>
                <a:lnTo>
                  <a:pt x="1420017" y="2896250"/>
                </a:lnTo>
                <a:lnTo>
                  <a:pt x="1440974" y="2909806"/>
                </a:lnTo>
                <a:lnTo>
                  <a:pt x="1453030" y="2922940"/>
                </a:lnTo>
                <a:lnTo>
                  <a:pt x="1465613" y="2928678"/>
                </a:lnTo>
                <a:lnTo>
                  <a:pt x="1479702" y="2939150"/>
                </a:lnTo>
                <a:lnTo>
                  <a:pt x="1491005" y="2948916"/>
                </a:lnTo>
                <a:lnTo>
                  <a:pt x="1508583" y="2961548"/>
                </a:lnTo>
                <a:lnTo>
                  <a:pt x="1528195" y="2957405"/>
                </a:lnTo>
                <a:lnTo>
                  <a:pt x="1554387" y="2968643"/>
                </a:lnTo>
                <a:lnTo>
                  <a:pt x="1555476" y="2976285"/>
                </a:lnTo>
                <a:lnTo>
                  <a:pt x="1553843" y="2983099"/>
                </a:lnTo>
                <a:lnTo>
                  <a:pt x="1537369" y="2990538"/>
                </a:lnTo>
                <a:lnTo>
                  <a:pt x="1535320" y="2993623"/>
                </a:lnTo>
                <a:lnTo>
                  <a:pt x="1535336" y="2996206"/>
                </a:lnTo>
                <a:lnTo>
                  <a:pt x="1537497" y="2999855"/>
                </a:lnTo>
                <a:lnTo>
                  <a:pt x="1547151" y="3005946"/>
                </a:lnTo>
                <a:lnTo>
                  <a:pt x="1558518" y="3014972"/>
                </a:lnTo>
                <a:lnTo>
                  <a:pt x="1571326" y="3028485"/>
                </a:lnTo>
                <a:lnTo>
                  <a:pt x="1565626" y="3032504"/>
                </a:lnTo>
                <a:lnTo>
                  <a:pt x="1553683" y="3033086"/>
                </a:lnTo>
                <a:lnTo>
                  <a:pt x="1544365" y="3031429"/>
                </a:lnTo>
                <a:lnTo>
                  <a:pt x="1541083" y="3034170"/>
                </a:lnTo>
                <a:lnTo>
                  <a:pt x="1541275" y="3038595"/>
                </a:lnTo>
                <a:lnTo>
                  <a:pt x="1553395" y="3048846"/>
                </a:lnTo>
                <a:lnTo>
                  <a:pt x="1555764" y="3056330"/>
                </a:lnTo>
                <a:lnTo>
                  <a:pt x="1555252" y="3069323"/>
                </a:lnTo>
                <a:lnTo>
                  <a:pt x="1555892" y="3085709"/>
                </a:lnTo>
                <a:lnTo>
                  <a:pt x="1527555" y="3084634"/>
                </a:lnTo>
                <a:lnTo>
                  <a:pt x="1503348" y="3092505"/>
                </a:lnTo>
                <a:lnTo>
                  <a:pt x="1494223" y="3090927"/>
                </a:lnTo>
                <a:lnTo>
                  <a:pt x="1488155" y="3077009"/>
                </a:lnTo>
                <a:lnTo>
                  <a:pt x="1482984" y="3065700"/>
                </a:lnTo>
                <a:lnTo>
                  <a:pt x="1467566" y="3036709"/>
                </a:lnTo>
                <a:lnTo>
                  <a:pt x="1471761" y="3024836"/>
                </a:lnTo>
                <a:lnTo>
                  <a:pt x="1463164" y="3017969"/>
                </a:lnTo>
                <a:lnTo>
                  <a:pt x="1442447" y="3005647"/>
                </a:lnTo>
                <a:lnTo>
                  <a:pt x="1437148" y="3000543"/>
                </a:lnTo>
                <a:lnTo>
                  <a:pt x="1440078" y="2993544"/>
                </a:lnTo>
                <a:lnTo>
                  <a:pt x="1442095" y="2980745"/>
                </a:lnTo>
                <a:lnTo>
                  <a:pt x="1440126" y="2970371"/>
                </a:lnTo>
                <a:lnTo>
                  <a:pt x="1434554" y="2967242"/>
                </a:lnTo>
                <a:lnTo>
                  <a:pt x="1424212" y="2967039"/>
                </a:lnTo>
                <a:lnTo>
                  <a:pt x="1411644" y="2969613"/>
                </a:lnTo>
                <a:lnTo>
                  <a:pt x="1386413" y="2979600"/>
                </a:lnTo>
                <a:lnTo>
                  <a:pt x="1368882" y="2973209"/>
                </a:lnTo>
                <a:lnTo>
                  <a:pt x="1358780" y="2966766"/>
                </a:lnTo>
                <a:lnTo>
                  <a:pt x="1352920" y="2961371"/>
                </a:lnTo>
                <a:lnTo>
                  <a:pt x="1339809" y="2965858"/>
                </a:lnTo>
                <a:lnTo>
                  <a:pt x="1336574" y="2963681"/>
                </a:lnTo>
                <a:lnTo>
                  <a:pt x="1335886" y="2950335"/>
                </a:lnTo>
                <a:lnTo>
                  <a:pt x="1331948" y="2943160"/>
                </a:lnTo>
                <a:lnTo>
                  <a:pt x="1324055" y="2934769"/>
                </a:lnTo>
                <a:lnTo>
                  <a:pt x="1316706" y="2930741"/>
                </a:lnTo>
                <a:lnTo>
                  <a:pt x="1289746" y="2939044"/>
                </a:lnTo>
                <a:lnTo>
                  <a:pt x="1273528" y="2941865"/>
                </a:lnTo>
                <a:close/>
                <a:moveTo>
                  <a:pt x="1402070" y="2777130"/>
                </a:moveTo>
                <a:lnTo>
                  <a:pt x="1395843" y="2780109"/>
                </a:lnTo>
                <a:lnTo>
                  <a:pt x="1390015" y="2778770"/>
                </a:lnTo>
                <a:lnTo>
                  <a:pt x="1390015" y="2771304"/>
                </a:lnTo>
                <a:lnTo>
                  <a:pt x="1394226" y="2768324"/>
                </a:lnTo>
                <a:lnTo>
                  <a:pt x="1399093" y="2768474"/>
                </a:lnTo>
                <a:lnTo>
                  <a:pt x="1403703" y="2771154"/>
                </a:lnTo>
                <a:lnTo>
                  <a:pt x="1402070" y="2777130"/>
                </a:lnTo>
                <a:close/>
              </a:path>
            </a:pathLst>
          </a:custGeom>
          <a:solidFill>
            <a:srgbClr val="218466"/>
          </a:solidFill>
          <a:ln w="11430">
            <a:solidFill>
              <a:srgbClr val="FAFBF7"/>
            </a:solidFill>
          </a:ln>
        </p:spPr>
      </p:sp>
      <p:sp>
        <p:nvSpPr>
          <p:cNvPr id="21" name="Country Afghanistan">
            <a:extLst>
              <a:ext uri="{FF2B5EF4-FFF2-40B4-BE49-F238E27FC236}">
                <a16:creationId xmlns:a16="http://schemas.microsoft.com/office/drawing/2014/main" id="{23867DC8-BE0A-4404-A467-3E1560AF000F}"/>
              </a:ext>
            </a:extLst>
          </p:cNvPr>
          <p:cNvSpPr>
            <a:spLocks noGrp="1"/>
          </p:cNvSpPr>
          <p:nvPr/>
        </p:nvSpPr>
        <p:spPr>
          <a:xfrm>
            <a:off x="428625" y="2238375"/>
            <a:ext cx="8524875" cy="3790950"/>
          </a:xfrm>
          <a:custGeom>
            <a:avLst/>
            <a:gdLst/>
            <a:ahLst/>
            <a:cxnLst/>
            <a:rect l="0" t="0" r="0" b="0"/>
            <a:pathLst>
              <a:path w="8524875" h="3790950">
                <a:moveTo>
                  <a:pt x="4839877" y="3366998"/>
                </a:moveTo>
                <a:lnTo>
                  <a:pt x="4889956" y="3362882"/>
                </a:lnTo>
                <a:lnTo>
                  <a:pt x="4929484" y="3369466"/>
                </a:lnTo>
                <a:lnTo>
                  <a:pt x="4950249" y="3387448"/>
                </a:lnTo>
                <a:lnTo>
                  <a:pt x="4970613" y="3392075"/>
                </a:lnTo>
                <a:lnTo>
                  <a:pt x="4990609" y="3383331"/>
                </a:lnTo>
                <a:lnTo>
                  <a:pt x="5003001" y="3381771"/>
                </a:lnTo>
                <a:lnTo>
                  <a:pt x="5007788" y="3387368"/>
                </a:lnTo>
                <a:lnTo>
                  <a:pt x="5017778" y="3389739"/>
                </a:lnTo>
                <a:lnTo>
                  <a:pt x="5032955" y="3388884"/>
                </a:lnTo>
                <a:lnTo>
                  <a:pt x="5041632" y="3393838"/>
                </a:lnTo>
                <a:lnTo>
                  <a:pt x="5042625" y="3398818"/>
                </a:lnTo>
                <a:lnTo>
                  <a:pt x="5043778" y="3404609"/>
                </a:lnTo>
                <a:lnTo>
                  <a:pt x="5055001" y="3418316"/>
                </a:lnTo>
                <a:lnTo>
                  <a:pt x="5075253" y="3434958"/>
                </a:lnTo>
                <a:lnTo>
                  <a:pt x="5093248" y="3438968"/>
                </a:lnTo>
                <a:lnTo>
                  <a:pt x="5116910" y="3426020"/>
                </a:lnTo>
                <a:lnTo>
                  <a:pt x="5124915" y="3427545"/>
                </a:lnTo>
                <a:lnTo>
                  <a:pt x="5128822" y="3423349"/>
                </a:lnTo>
                <a:lnTo>
                  <a:pt x="5131239" y="3413944"/>
                </a:lnTo>
                <a:lnTo>
                  <a:pt x="5145568" y="3405085"/>
                </a:lnTo>
                <a:lnTo>
                  <a:pt x="5171728" y="3396791"/>
                </a:lnTo>
                <a:lnTo>
                  <a:pt x="5186569" y="3389387"/>
                </a:lnTo>
                <a:lnTo>
                  <a:pt x="5191836" y="3383261"/>
                </a:lnTo>
                <a:lnTo>
                  <a:pt x="5200705" y="3381524"/>
                </a:lnTo>
                <a:lnTo>
                  <a:pt x="5210343" y="3383331"/>
                </a:lnTo>
                <a:lnTo>
                  <a:pt x="5217179" y="3381039"/>
                </a:lnTo>
                <a:lnTo>
                  <a:pt x="5219597" y="3375239"/>
                </a:lnTo>
                <a:lnTo>
                  <a:pt x="5222366" y="3372710"/>
                </a:lnTo>
                <a:lnTo>
                  <a:pt x="5227265" y="3370682"/>
                </a:lnTo>
                <a:lnTo>
                  <a:pt x="5231620" y="3369625"/>
                </a:lnTo>
                <a:lnTo>
                  <a:pt x="5239593" y="3371229"/>
                </a:lnTo>
                <a:lnTo>
                  <a:pt x="5254274" y="3381797"/>
                </a:lnTo>
                <a:lnTo>
                  <a:pt x="5275615" y="3401330"/>
                </a:lnTo>
                <a:lnTo>
                  <a:pt x="5289495" y="3410339"/>
                </a:lnTo>
                <a:lnTo>
                  <a:pt x="5295899" y="3408796"/>
                </a:lnTo>
                <a:lnTo>
                  <a:pt x="5304080" y="3402820"/>
                </a:lnTo>
                <a:lnTo>
                  <a:pt x="5314022" y="3392401"/>
                </a:lnTo>
                <a:lnTo>
                  <a:pt x="5316520" y="3377399"/>
                </a:lnTo>
                <a:lnTo>
                  <a:pt x="5311525" y="3357822"/>
                </a:lnTo>
                <a:lnTo>
                  <a:pt x="5314951" y="3342044"/>
                </a:lnTo>
                <a:lnTo>
                  <a:pt x="5326750" y="3330065"/>
                </a:lnTo>
                <a:lnTo>
                  <a:pt x="5348667" y="3322670"/>
                </a:lnTo>
                <a:lnTo>
                  <a:pt x="5380655" y="3319867"/>
                </a:lnTo>
                <a:lnTo>
                  <a:pt x="5400283" y="3321541"/>
                </a:lnTo>
                <a:lnTo>
                  <a:pt x="5407551" y="3327703"/>
                </a:lnTo>
                <a:lnTo>
                  <a:pt x="5417349" y="3331123"/>
                </a:lnTo>
                <a:lnTo>
                  <a:pt x="5429661" y="3331793"/>
                </a:lnTo>
                <a:lnTo>
                  <a:pt x="5440948" y="3324759"/>
                </a:lnTo>
                <a:lnTo>
                  <a:pt x="5451242" y="3310012"/>
                </a:lnTo>
                <a:lnTo>
                  <a:pt x="5451818" y="3291739"/>
                </a:lnTo>
                <a:lnTo>
                  <a:pt x="5442709" y="3269959"/>
                </a:lnTo>
                <a:lnTo>
                  <a:pt x="5445206" y="3263031"/>
                </a:lnTo>
                <a:lnTo>
                  <a:pt x="5449161" y="3259998"/>
                </a:lnTo>
                <a:lnTo>
                  <a:pt x="5461376" y="3252127"/>
                </a:lnTo>
                <a:lnTo>
                  <a:pt x="5478506" y="3235767"/>
                </a:lnTo>
                <a:lnTo>
                  <a:pt x="5495029" y="3214727"/>
                </a:lnTo>
                <a:lnTo>
                  <a:pt x="5510974" y="3189015"/>
                </a:lnTo>
                <a:lnTo>
                  <a:pt x="5530666" y="3173105"/>
                </a:lnTo>
                <a:lnTo>
                  <a:pt x="5554105" y="3166996"/>
                </a:lnTo>
                <a:lnTo>
                  <a:pt x="5582506" y="3173951"/>
                </a:lnTo>
                <a:lnTo>
                  <a:pt x="5615902" y="3193969"/>
                </a:lnTo>
                <a:lnTo>
                  <a:pt x="5628502" y="3218649"/>
                </a:lnTo>
                <a:lnTo>
                  <a:pt x="5620321" y="3247958"/>
                </a:lnTo>
                <a:lnTo>
                  <a:pt x="5619617" y="3264115"/>
                </a:lnTo>
                <a:lnTo>
                  <a:pt x="5626405" y="3267103"/>
                </a:lnTo>
                <a:lnTo>
                  <a:pt x="5637836" y="3266301"/>
                </a:lnTo>
                <a:lnTo>
                  <a:pt x="5653925" y="3261682"/>
                </a:lnTo>
                <a:lnTo>
                  <a:pt x="5664444" y="3261453"/>
                </a:lnTo>
                <a:lnTo>
                  <a:pt x="5669407" y="3265613"/>
                </a:lnTo>
                <a:lnTo>
                  <a:pt x="5669103" y="3273890"/>
                </a:lnTo>
                <a:lnTo>
                  <a:pt x="5663499" y="3286275"/>
                </a:lnTo>
                <a:lnTo>
                  <a:pt x="5656759" y="3321065"/>
                </a:lnTo>
                <a:lnTo>
                  <a:pt x="5652597" y="3351193"/>
                </a:lnTo>
                <a:lnTo>
                  <a:pt x="5648514" y="3380837"/>
                </a:lnTo>
                <a:lnTo>
                  <a:pt x="5644928" y="3406884"/>
                </a:lnTo>
                <a:lnTo>
                  <a:pt x="5651316" y="3427183"/>
                </a:lnTo>
                <a:lnTo>
                  <a:pt x="5660986" y="3457867"/>
                </a:lnTo>
                <a:lnTo>
                  <a:pt x="5671904" y="3478123"/>
                </a:lnTo>
                <a:lnTo>
                  <a:pt x="5683079" y="3484619"/>
                </a:lnTo>
                <a:lnTo>
                  <a:pt x="5694254" y="3486946"/>
                </a:lnTo>
                <a:lnTo>
                  <a:pt x="5705445" y="3485095"/>
                </a:lnTo>
                <a:lnTo>
                  <a:pt x="5728387" y="3472067"/>
                </a:lnTo>
                <a:lnTo>
                  <a:pt x="5763064" y="3447862"/>
                </a:lnTo>
                <a:lnTo>
                  <a:pt x="5796716" y="3432992"/>
                </a:lnTo>
                <a:lnTo>
                  <a:pt x="5845674" y="3424662"/>
                </a:lnTo>
                <a:lnTo>
                  <a:pt x="5862004" y="3398730"/>
                </a:lnTo>
                <a:lnTo>
                  <a:pt x="5884706" y="3381612"/>
                </a:lnTo>
                <a:lnTo>
                  <a:pt x="5936450" y="3356165"/>
                </a:lnTo>
                <a:lnTo>
                  <a:pt x="5964611" y="3346460"/>
                </a:lnTo>
                <a:lnTo>
                  <a:pt x="5980749" y="3344759"/>
                </a:lnTo>
                <a:lnTo>
                  <a:pt x="6000969" y="3349386"/>
                </a:lnTo>
                <a:lnTo>
                  <a:pt x="6005548" y="3350982"/>
                </a:lnTo>
                <a:lnTo>
                  <a:pt x="6009566" y="3352198"/>
                </a:lnTo>
                <a:lnTo>
                  <a:pt x="6019972" y="3354314"/>
                </a:lnTo>
                <a:lnTo>
                  <a:pt x="6022134" y="3362071"/>
                </a:lnTo>
                <a:lnTo>
                  <a:pt x="6019428" y="3370436"/>
                </a:lnTo>
                <a:lnTo>
                  <a:pt x="6008205" y="3377337"/>
                </a:lnTo>
                <a:lnTo>
                  <a:pt x="6004715" y="3382688"/>
                </a:lnTo>
                <a:lnTo>
                  <a:pt x="6008974" y="3386698"/>
                </a:lnTo>
                <a:lnTo>
                  <a:pt x="6024727" y="3388065"/>
                </a:lnTo>
                <a:lnTo>
                  <a:pt x="6057387" y="3378792"/>
                </a:lnTo>
                <a:lnTo>
                  <a:pt x="6078520" y="3372824"/>
                </a:lnTo>
                <a:lnTo>
                  <a:pt x="6093169" y="3370436"/>
                </a:lnTo>
                <a:lnTo>
                  <a:pt x="6099141" y="3362670"/>
                </a:lnTo>
                <a:lnTo>
                  <a:pt x="6108346" y="3354913"/>
                </a:lnTo>
                <a:lnTo>
                  <a:pt x="6122995" y="3354314"/>
                </a:lnTo>
                <a:lnTo>
                  <a:pt x="6138717" y="3358492"/>
                </a:lnTo>
                <a:lnTo>
                  <a:pt x="6151717" y="3360881"/>
                </a:lnTo>
                <a:lnTo>
                  <a:pt x="6173874" y="3358695"/>
                </a:lnTo>
                <a:lnTo>
                  <a:pt x="6185545" y="3365455"/>
                </a:lnTo>
                <a:lnTo>
                  <a:pt x="6201923" y="3378289"/>
                </a:lnTo>
                <a:lnTo>
                  <a:pt x="6209288" y="3386222"/>
                </a:lnTo>
                <a:lnTo>
                  <a:pt x="6211898" y="3388091"/>
                </a:lnTo>
                <a:lnTo>
                  <a:pt x="6203524" y="3389281"/>
                </a:lnTo>
                <a:lnTo>
                  <a:pt x="6191581" y="3384927"/>
                </a:lnTo>
                <a:lnTo>
                  <a:pt x="6186922" y="3378342"/>
                </a:lnTo>
                <a:lnTo>
                  <a:pt x="6184905" y="3377425"/>
                </a:lnTo>
                <a:lnTo>
                  <a:pt x="6175443" y="3381762"/>
                </a:lnTo>
                <a:lnTo>
                  <a:pt x="6157416" y="3387192"/>
                </a:lnTo>
                <a:lnTo>
                  <a:pt x="6126790" y="3401436"/>
                </a:lnTo>
                <a:lnTo>
                  <a:pt x="6127446" y="3405112"/>
                </a:lnTo>
                <a:lnTo>
                  <a:pt x="6147410" y="3419576"/>
                </a:lnTo>
                <a:lnTo>
                  <a:pt x="6152085" y="3424372"/>
                </a:lnTo>
                <a:lnTo>
                  <a:pt x="6154534" y="3425905"/>
                </a:lnTo>
                <a:lnTo>
                  <a:pt x="6136444" y="3432851"/>
                </a:lnTo>
                <a:lnTo>
                  <a:pt x="6097700" y="3448523"/>
                </a:lnTo>
                <a:lnTo>
                  <a:pt x="6072148" y="3461366"/>
                </a:lnTo>
                <a:lnTo>
                  <a:pt x="6066081" y="3461842"/>
                </a:lnTo>
                <a:lnTo>
                  <a:pt x="6050663" y="3456456"/>
                </a:lnTo>
                <a:lnTo>
                  <a:pt x="6027929" y="3450039"/>
                </a:lnTo>
                <a:lnTo>
                  <a:pt x="6021814" y="3450163"/>
                </a:lnTo>
                <a:lnTo>
                  <a:pt x="5969238" y="3451265"/>
                </a:lnTo>
                <a:lnTo>
                  <a:pt x="5920984" y="3453636"/>
                </a:lnTo>
                <a:lnTo>
                  <a:pt x="5900812" y="3456695"/>
                </a:lnTo>
                <a:lnTo>
                  <a:pt x="5863509" y="3459691"/>
                </a:lnTo>
                <a:lnTo>
                  <a:pt x="5840007" y="3460670"/>
                </a:lnTo>
                <a:lnTo>
                  <a:pt x="5825006" y="3465650"/>
                </a:lnTo>
                <a:lnTo>
                  <a:pt x="5808580" y="3472182"/>
                </a:lnTo>
                <a:lnTo>
                  <a:pt x="5791497" y="3476413"/>
                </a:lnTo>
                <a:lnTo>
                  <a:pt x="5778850" y="3477796"/>
                </a:lnTo>
                <a:lnTo>
                  <a:pt x="5763592" y="3483905"/>
                </a:lnTo>
                <a:lnTo>
                  <a:pt x="5753570" y="3496025"/>
                </a:lnTo>
                <a:lnTo>
                  <a:pt x="5724897" y="3513998"/>
                </a:lnTo>
                <a:lnTo>
                  <a:pt x="5708759" y="3522680"/>
                </a:lnTo>
                <a:lnTo>
                  <a:pt x="5700626" y="3532473"/>
                </a:lnTo>
                <a:lnTo>
                  <a:pt x="5691404" y="3533425"/>
                </a:lnTo>
                <a:lnTo>
                  <a:pt x="5675683" y="3531635"/>
                </a:lnTo>
                <a:lnTo>
                  <a:pt x="5663451" y="3542248"/>
                </a:lnTo>
                <a:lnTo>
                  <a:pt x="5649907" y="3557488"/>
                </a:lnTo>
                <a:lnTo>
                  <a:pt x="5625204" y="3579525"/>
                </a:lnTo>
                <a:lnTo>
                  <a:pt x="5612140" y="3588445"/>
                </a:lnTo>
                <a:lnTo>
                  <a:pt x="5604295" y="3602830"/>
                </a:lnTo>
                <a:lnTo>
                  <a:pt x="5610059" y="3610305"/>
                </a:lnTo>
                <a:lnTo>
                  <a:pt x="5630167" y="3621526"/>
                </a:lnTo>
                <a:lnTo>
                  <a:pt x="5639133" y="3632059"/>
                </a:lnTo>
                <a:lnTo>
                  <a:pt x="5644047" y="3640442"/>
                </a:lnTo>
                <a:lnTo>
                  <a:pt x="5653237" y="3661949"/>
                </a:lnTo>
                <a:lnTo>
                  <a:pt x="5659049" y="3683087"/>
                </a:lnTo>
                <a:lnTo>
                  <a:pt x="5667726" y="3692236"/>
                </a:lnTo>
                <a:lnTo>
                  <a:pt x="5670255" y="3707759"/>
                </a:lnTo>
                <a:lnTo>
                  <a:pt x="5672417" y="3717314"/>
                </a:lnTo>
                <a:lnTo>
                  <a:pt x="5667726" y="3724083"/>
                </a:lnTo>
                <a:lnTo>
                  <a:pt x="5663387" y="3731646"/>
                </a:lnTo>
                <a:lnTo>
                  <a:pt x="5663387" y="3738803"/>
                </a:lnTo>
                <a:lnTo>
                  <a:pt x="5668590" y="3746181"/>
                </a:lnTo>
                <a:lnTo>
                  <a:pt x="5673185" y="3752721"/>
                </a:lnTo>
                <a:lnTo>
                  <a:pt x="5675683" y="3757913"/>
                </a:lnTo>
                <a:lnTo>
                  <a:pt x="5672593" y="3763748"/>
                </a:lnTo>
                <a:lnTo>
                  <a:pt x="5663387" y="3772642"/>
                </a:lnTo>
                <a:lnTo>
                  <a:pt x="5658728" y="3781721"/>
                </a:lnTo>
                <a:lnTo>
                  <a:pt x="5652554" y="3790950"/>
                </a:lnTo>
                <a:lnTo>
                  <a:pt x="3951956" y="3790950"/>
                </a:lnTo>
                <a:lnTo>
                  <a:pt x="3952040" y="3790747"/>
                </a:lnTo>
                <a:lnTo>
                  <a:pt x="3954746" y="3781792"/>
                </a:lnTo>
                <a:lnTo>
                  <a:pt x="3959085" y="3774026"/>
                </a:lnTo>
                <a:lnTo>
                  <a:pt x="3955290" y="3762691"/>
                </a:lnTo>
                <a:lnTo>
                  <a:pt x="3952040" y="3753136"/>
                </a:lnTo>
                <a:lnTo>
                  <a:pt x="3950952" y="3741791"/>
                </a:lnTo>
                <a:lnTo>
                  <a:pt x="3957452" y="3738803"/>
                </a:lnTo>
                <a:lnTo>
                  <a:pt x="3965585" y="3734625"/>
                </a:lnTo>
                <a:lnTo>
                  <a:pt x="3967218" y="3725670"/>
                </a:lnTo>
                <a:lnTo>
                  <a:pt x="3971556" y="3714325"/>
                </a:lnTo>
                <a:lnTo>
                  <a:pt x="3974806" y="3705370"/>
                </a:lnTo>
                <a:lnTo>
                  <a:pt x="3980218" y="3698204"/>
                </a:lnTo>
                <a:lnTo>
                  <a:pt x="3980762" y="3691046"/>
                </a:lnTo>
                <a:lnTo>
                  <a:pt x="3977512" y="3679103"/>
                </a:lnTo>
                <a:lnTo>
                  <a:pt x="3991072" y="3677313"/>
                </a:lnTo>
                <a:lnTo>
                  <a:pt x="3996483" y="3683880"/>
                </a:lnTo>
                <a:lnTo>
                  <a:pt x="4003704" y="3692421"/>
                </a:lnTo>
                <a:lnTo>
                  <a:pt x="4023540" y="3708296"/>
                </a:lnTo>
                <a:lnTo>
                  <a:pt x="4036364" y="3712906"/>
                </a:lnTo>
                <a:lnTo>
                  <a:pt x="4052550" y="3715233"/>
                </a:lnTo>
                <a:lnTo>
                  <a:pt x="4072434" y="3713056"/>
                </a:lnTo>
                <a:lnTo>
                  <a:pt x="4088347" y="3710094"/>
                </a:lnTo>
                <a:lnTo>
                  <a:pt x="4095856" y="3710852"/>
                </a:lnTo>
                <a:lnTo>
                  <a:pt x="4113194" y="3722408"/>
                </a:lnTo>
                <a:lnTo>
                  <a:pt x="4133431" y="3738609"/>
                </a:lnTo>
                <a:lnTo>
                  <a:pt x="4139947" y="3745776"/>
                </a:lnTo>
                <a:lnTo>
                  <a:pt x="4142957" y="3756811"/>
                </a:lnTo>
                <a:lnTo>
                  <a:pt x="4148960" y="3760117"/>
                </a:lnTo>
                <a:lnTo>
                  <a:pt x="4161880" y="3749204"/>
                </a:lnTo>
                <a:lnTo>
                  <a:pt x="4174384" y="3745573"/>
                </a:lnTo>
                <a:lnTo>
                  <a:pt x="4185895" y="3747644"/>
                </a:lnTo>
                <a:lnTo>
                  <a:pt x="4198591" y="3748861"/>
                </a:lnTo>
                <a:lnTo>
                  <a:pt x="4211302" y="3744859"/>
                </a:lnTo>
                <a:lnTo>
                  <a:pt x="4216970" y="3741968"/>
                </a:lnTo>
                <a:lnTo>
                  <a:pt x="4239159" y="3727829"/>
                </a:lnTo>
                <a:lnTo>
                  <a:pt x="4259203" y="3717084"/>
                </a:lnTo>
                <a:lnTo>
                  <a:pt x="4271723" y="3710473"/>
                </a:lnTo>
                <a:lnTo>
                  <a:pt x="4276238" y="3688402"/>
                </a:lnTo>
                <a:lnTo>
                  <a:pt x="4282001" y="3675859"/>
                </a:lnTo>
                <a:lnTo>
                  <a:pt x="4290263" y="3668534"/>
                </a:lnTo>
                <a:lnTo>
                  <a:pt x="4287157" y="3659481"/>
                </a:lnTo>
                <a:lnTo>
                  <a:pt x="4283746" y="3652536"/>
                </a:lnTo>
                <a:lnTo>
                  <a:pt x="4280240" y="3643157"/>
                </a:lnTo>
                <a:lnTo>
                  <a:pt x="4283746" y="3638194"/>
                </a:lnTo>
                <a:lnTo>
                  <a:pt x="4291767" y="3635982"/>
                </a:lnTo>
                <a:lnTo>
                  <a:pt x="4311892" y="3635991"/>
                </a:lnTo>
                <a:lnTo>
                  <a:pt x="4347193" y="3626110"/>
                </a:lnTo>
                <a:lnTo>
                  <a:pt x="4376635" y="3616237"/>
                </a:lnTo>
                <a:lnTo>
                  <a:pt x="4403836" y="3608198"/>
                </a:lnTo>
                <a:lnTo>
                  <a:pt x="4416227" y="3606867"/>
                </a:lnTo>
                <a:lnTo>
                  <a:pt x="4427962" y="3608243"/>
                </a:lnTo>
                <a:lnTo>
                  <a:pt x="4433326" y="3605898"/>
                </a:lnTo>
                <a:lnTo>
                  <a:pt x="4434799" y="3598220"/>
                </a:lnTo>
                <a:lnTo>
                  <a:pt x="4441491" y="3590085"/>
                </a:lnTo>
                <a:lnTo>
                  <a:pt x="4456604" y="3583544"/>
                </a:lnTo>
                <a:lnTo>
                  <a:pt x="4485069" y="3569617"/>
                </a:lnTo>
                <a:lnTo>
                  <a:pt x="4510156" y="3548930"/>
                </a:lnTo>
                <a:lnTo>
                  <a:pt x="4519138" y="3533240"/>
                </a:lnTo>
                <a:lnTo>
                  <a:pt x="4525158" y="3510322"/>
                </a:lnTo>
                <a:lnTo>
                  <a:pt x="4536925" y="3475002"/>
                </a:lnTo>
                <a:lnTo>
                  <a:pt x="4549845" y="3436262"/>
                </a:lnTo>
                <a:lnTo>
                  <a:pt x="4554648" y="3419206"/>
                </a:lnTo>
                <a:lnTo>
                  <a:pt x="4560203" y="3406064"/>
                </a:lnTo>
                <a:lnTo>
                  <a:pt x="4582377" y="3394966"/>
                </a:lnTo>
                <a:lnTo>
                  <a:pt x="4605014" y="3386954"/>
                </a:lnTo>
                <a:lnTo>
                  <a:pt x="4640092" y="3385359"/>
                </a:lnTo>
                <a:lnTo>
                  <a:pt x="4681301" y="3384565"/>
                </a:lnTo>
                <a:lnTo>
                  <a:pt x="4689994" y="3363402"/>
                </a:lnTo>
                <a:lnTo>
                  <a:pt x="4695437" y="3345455"/>
                </a:lnTo>
                <a:lnTo>
                  <a:pt x="4702290" y="3336191"/>
                </a:lnTo>
                <a:lnTo>
                  <a:pt x="4712264" y="3328664"/>
                </a:lnTo>
                <a:lnTo>
                  <a:pt x="4715738" y="3327165"/>
                </a:lnTo>
                <a:lnTo>
                  <a:pt x="4737975" y="3338183"/>
                </a:lnTo>
                <a:lnTo>
                  <a:pt x="4772028" y="3355037"/>
                </a:lnTo>
                <a:lnTo>
                  <a:pt x="4811684" y="3363446"/>
                </a:lnTo>
                <a:lnTo>
                  <a:pt x="4831616" y="3367677"/>
                </a:lnTo>
                <a:lnTo>
                  <a:pt x="4839877" y="3366998"/>
                </a:lnTo>
                <a:close/>
              </a:path>
            </a:pathLst>
          </a:custGeom>
          <a:solidFill>
            <a:srgbClr val="E2E6DF"/>
          </a:solidFill>
          <a:ln w="11430">
            <a:solidFill>
              <a:srgbClr val="FAFBF7"/>
            </a:solidFill>
          </a:ln>
        </p:spPr>
      </p:sp>
      <p:sp>
        <p:nvSpPr>
          <p:cNvPr id="22" name="Country Siachen Glacier">
            <a:extLst>
              <a:ext uri="{FF2B5EF4-FFF2-40B4-BE49-F238E27FC236}">
                <a16:creationId xmlns:a16="http://schemas.microsoft.com/office/drawing/2014/main" id="{A890EE59-0E56-41D4-8C26-DC3C3E268C9C}"/>
              </a:ext>
            </a:extLst>
          </p:cNvPr>
          <p:cNvSpPr>
            <a:spLocks noGrp="1"/>
          </p:cNvSpPr>
          <p:nvPr/>
        </p:nvSpPr>
        <p:spPr>
          <a:xfrm>
            <a:off x="428625" y="2238375"/>
            <a:ext cx="8524875" cy="3790950"/>
          </a:xfrm>
          <a:custGeom>
            <a:avLst/>
            <a:gdLst/>
            <a:ahLst/>
            <a:cxnLst/>
            <a:rect l="0" t="0" r="0" b="0"/>
            <a:pathLst>
              <a:path w="8524875" h="3790950">
                <a:moveTo>
                  <a:pt x="6565569" y="3771109"/>
                </a:moveTo>
                <a:lnTo>
                  <a:pt x="6558333" y="3755507"/>
                </a:lnTo>
                <a:lnTo>
                  <a:pt x="6554138" y="3746463"/>
                </a:lnTo>
                <a:lnTo>
                  <a:pt x="6545749" y="3728376"/>
                </a:lnTo>
                <a:lnTo>
                  <a:pt x="6538288" y="3712289"/>
                </a:lnTo>
                <a:lnTo>
                  <a:pt x="6526905" y="3687723"/>
                </a:lnTo>
                <a:lnTo>
                  <a:pt x="6519381" y="3671496"/>
                </a:lnTo>
                <a:lnTo>
                  <a:pt x="6537744" y="3680240"/>
                </a:lnTo>
                <a:lnTo>
                  <a:pt x="6572357" y="3691293"/>
                </a:lnTo>
                <a:lnTo>
                  <a:pt x="6605930" y="3699217"/>
                </a:lnTo>
                <a:lnTo>
                  <a:pt x="6630793" y="3705097"/>
                </a:lnTo>
                <a:lnTo>
                  <a:pt x="6642848" y="3705484"/>
                </a:lnTo>
                <a:lnTo>
                  <a:pt x="6651461" y="3705775"/>
                </a:lnTo>
                <a:lnTo>
                  <a:pt x="6676292" y="3704198"/>
                </a:lnTo>
                <a:lnTo>
                  <a:pt x="6688652" y="3701430"/>
                </a:lnTo>
                <a:lnTo>
                  <a:pt x="6671858" y="3710932"/>
                </a:lnTo>
                <a:lnTo>
                  <a:pt x="6651301" y="3722576"/>
                </a:lnTo>
                <a:lnTo>
                  <a:pt x="6627014" y="3736326"/>
                </a:lnTo>
                <a:lnTo>
                  <a:pt x="6605625" y="3748429"/>
                </a:lnTo>
                <a:lnTo>
                  <a:pt x="6585229" y="3759985"/>
                </a:lnTo>
                <a:lnTo>
                  <a:pt x="6565569" y="3771109"/>
                </a:lnTo>
                <a:close/>
              </a:path>
            </a:pathLst>
          </a:custGeom>
          <a:solidFill>
            <a:srgbClr val="E2E6DF"/>
          </a:solidFill>
          <a:ln w="11430">
            <a:solidFill>
              <a:srgbClr val="FAFBF7"/>
            </a:solidFill>
          </a:ln>
        </p:spPr>
      </p:sp>
      <p:sp>
        <p:nvSpPr>
          <p:cNvPr id="23" name="shape-5">
            <a:extLst>
              <a:ext uri="{FF2B5EF4-FFF2-40B4-BE49-F238E27FC236}">
                <a16:creationId xmlns:a16="http://schemas.microsoft.com/office/drawing/2014/main" id="{A2FCF940-E867-4965-AD5D-307E58054F5C}"/>
              </a:ext>
            </a:extLst>
          </p:cNvPr>
          <p:cNvSpPr>
            <a:spLocks noGrp="1"/>
          </p:cNvSpPr>
          <p:nvPr/>
        </p:nvSpPr>
        <p:spPr>
          <a:xfrm>
            <a:off x="4163249" y="3278414"/>
            <a:ext cx="1809750" cy="304800"/>
          </a:xfrm>
          <a:prstGeom prst="rect">
            <a:avLst/>
          </a:prstGeom>
          <a:noFill/>
          <a:ln w="0">
            <a:noFill/>
          </a:ln>
        </p:spPr>
        <p:txBody>
          <a:bodyPr wrap="square" lIns="0" tIns="0" rIns="0" bIns="0" anchor="t">
            <a:noAutofit/>
          </a:bodyPr>
          <a:lstStyle/>
          <a:p>
            <a:pPr algn="ctr">
              <a:buNone/>
              <a:defRPr sz="1650" b="1">
                <a:solidFill>
                  <a:srgbClr val="FFFFFF"/>
                </a:solidFill>
                <a:latin typeface="Segoe UI"/>
                <a:ea typeface="Segoe UI"/>
                <a:cs typeface="Segoe UI"/>
              </a:defRPr>
            </a:pPr>
            <a:r>
              <a:rPr sz="1650" b="1">
                <a:solidFill>
                  <a:srgbClr val="FFFFFF"/>
                </a:solidFill>
                <a:latin typeface="Segoe UI"/>
                <a:ea typeface="Segoe UI"/>
                <a:cs typeface="Segoe UI"/>
              </a:rPr>
              <a:t>Kazakhstan</a:t>
            </a:r>
          </a:p>
        </p:txBody>
      </p:sp>
      <p:sp>
        <p:nvSpPr>
          <p:cNvPr id="24" name="shape-6">
            <a:extLst>
              <a:ext uri="{FF2B5EF4-FFF2-40B4-BE49-F238E27FC236}">
                <a16:creationId xmlns:a16="http://schemas.microsoft.com/office/drawing/2014/main" id="{EC93CF95-A678-4210-A2B9-7D8093505DC4}"/>
              </a:ext>
            </a:extLst>
          </p:cNvPr>
          <p:cNvSpPr>
            <a:spLocks noGrp="1"/>
          </p:cNvSpPr>
          <p:nvPr/>
        </p:nvSpPr>
        <p:spPr>
          <a:xfrm>
            <a:off x="3717498" y="4614273"/>
            <a:ext cx="1619250" cy="304800"/>
          </a:xfrm>
          <a:prstGeom prst="rect">
            <a:avLst/>
          </a:prstGeom>
          <a:noFill/>
          <a:ln w="0">
            <a:noFill/>
          </a:ln>
        </p:spPr>
        <p:txBody>
          <a:bodyPr wrap="square" lIns="0" tIns="0" rIns="0" bIns="0" anchor="t">
            <a:noAutofit/>
          </a:bodyPr>
          <a:lstStyle/>
          <a:p>
            <a:pPr algn="ctr">
              <a:buNone/>
              <a:defRPr sz="1650" b="1">
                <a:solidFill>
                  <a:srgbClr val="FFFFFF"/>
                </a:solidFill>
                <a:latin typeface="Segoe UI"/>
                <a:ea typeface="Segoe UI"/>
                <a:cs typeface="Segoe UI"/>
              </a:defRPr>
            </a:pPr>
            <a:r>
              <a:rPr sz="1650" b="1">
                <a:solidFill>
                  <a:srgbClr val="FFFFFF"/>
                </a:solidFill>
                <a:latin typeface="Segoe UI"/>
                <a:ea typeface="Segoe UI"/>
                <a:cs typeface="Segoe UI"/>
              </a:rPr>
              <a:t>Uzbekistan</a:t>
            </a:r>
          </a:p>
        </p:txBody>
      </p:sp>
      <p:sp>
        <p:nvSpPr>
          <p:cNvPr id="25" name="shape-7">
            <a:extLst>
              <a:ext uri="{FF2B5EF4-FFF2-40B4-BE49-F238E27FC236}">
                <a16:creationId xmlns:a16="http://schemas.microsoft.com/office/drawing/2014/main" id="{8CCCD465-03ED-4E1D-8DCE-6FD2E1B8F0E4}"/>
              </a:ext>
            </a:extLst>
          </p:cNvPr>
          <p:cNvSpPr>
            <a:spLocks noGrp="1"/>
          </p:cNvSpPr>
          <p:nvPr/>
        </p:nvSpPr>
        <p:spPr>
          <a:xfrm>
            <a:off x="3500621" y="5246098"/>
            <a:ext cx="1790700" cy="304800"/>
          </a:xfrm>
          <a:prstGeom prst="rect">
            <a:avLst/>
          </a:prstGeom>
          <a:noFill/>
          <a:ln w="0">
            <a:noFill/>
          </a:ln>
        </p:spPr>
        <p:txBody>
          <a:bodyPr wrap="square" lIns="0" tIns="0" rIns="0" bIns="0" anchor="t">
            <a:noAutofit/>
          </a:bodyPr>
          <a:lstStyle/>
          <a:p>
            <a:pPr algn="ctr">
              <a:buNone/>
              <a:defRPr sz="1650" b="1">
                <a:solidFill>
                  <a:srgbClr val="FFFFFF"/>
                </a:solidFill>
                <a:latin typeface="Segoe UI"/>
                <a:ea typeface="Segoe UI"/>
                <a:cs typeface="Segoe UI"/>
              </a:defRPr>
            </a:pPr>
            <a:r>
              <a:rPr sz="1650" b="1">
                <a:solidFill>
                  <a:srgbClr val="FFFFFF"/>
                </a:solidFill>
                <a:latin typeface="Segoe UI"/>
                <a:ea typeface="Segoe UI"/>
                <a:cs typeface="Segoe UI"/>
              </a:rPr>
              <a:t>Turkmenistan</a:t>
            </a:r>
          </a:p>
        </p:txBody>
      </p:sp>
      <p:sp>
        <p:nvSpPr>
          <p:cNvPr id="26" name="shape-8">
            <a:extLst>
              <a:ext uri="{FF2B5EF4-FFF2-40B4-BE49-F238E27FC236}">
                <a16:creationId xmlns:a16="http://schemas.microsoft.com/office/drawing/2014/main" id="{B7D3B685-201A-4C36-8F6D-253742B3C318}"/>
              </a:ext>
            </a:extLst>
          </p:cNvPr>
          <p:cNvSpPr>
            <a:spLocks noGrp="1"/>
          </p:cNvSpPr>
          <p:nvPr/>
        </p:nvSpPr>
        <p:spPr>
          <a:xfrm>
            <a:off x="6036469" y="4578169"/>
            <a:ext cx="1571625" cy="304800"/>
          </a:xfrm>
          <a:prstGeom prst="rect">
            <a:avLst/>
          </a:prstGeom>
          <a:noFill/>
          <a:ln w="0">
            <a:noFill/>
          </a:ln>
        </p:spPr>
        <p:txBody>
          <a:bodyPr wrap="square" lIns="0" tIns="0" rIns="0" bIns="0" anchor="t">
            <a:noAutofit/>
          </a:bodyPr>
          <a:lstStyle/>
          <a:p>
            <a:pPr algn="ctr">
              <a:buNone/>
              <a:defRPr sz="1650" b="1">
                <a:solidFill>
                  <a:srgbClr val="FFFFFF"/>
                </a:solidFill>
                <a:latin typeface="Segoe UI"/>
                <a:ea typeface="Segoe UI"/>
                <a:cs typeface="Segoe UI"/>
              </a:defRPr>
            </a:pPr>
            <a:r>
              <a:rPr sz="1650" b="1">
                <a:solidFill>
                  <a:srgbClr val="FFFFFF"/>
                </a:solidFill>
                <a:latin typeface="Segoe UI"/>
                <a:ea typeface="Segoe UI"/>
                <a:cs typeface="Segoe UI"/>
              </a:rPr>
              <a:t>Kyrgyzstan</a:t>
            </a:r>
          </a:p>
        </p:txBody>
      </p:sp>
      <p:sp>
        <p:nvSpPr>
          <p:cNvPr id="27" name="shape-9">
            <a:extLst>
              <a:ext uri="{FF2B5EF4-FFF2-40B4-BE49-F238E27FC236}">
                <a16:creationId xmlns:a16="http://schemas.microsoft.com/office/drawing/2014/main" id="{234CD3FC-3A57-4E55-A556-12F60D4ED6FC}"/>
              </a:ext>
            </a:extLst>
          </p:cNvPr>
          <p:cNvSpPr>
            <a:spLocks noGrp="1"/>
          </p:cNvSpPr>
          <p:nvPr/>
        </p:nvSpPr>
        <p:spPr>
          <a:xfrm>
            <a:off x="533400" y="3695700"/>
            <a:ext cx="1047750" cy="323850"/>
          </a:xfrm>
          <a:prstGeom prst="rect">
            <a:avLst/>
          </a:prstGeom>
          <a:noFill/>
          <a:ln w="0">
            <a:noFill/>
          </a:ln>
        </p:spPr>
        <p:txBody>
          <a:bodyPr wrap="square" lIns="0" tIns="0" rIns="0" bIns="0" anchor="t">
            <a:noAutofit/>
          </a:bodyPr>
          <a:lstStyle/>
          <a:p>
            <a:pPr algn="l">
              <a:buNone/>
              <a:defRPr sz="1650" b="1">
                <a:solidFill>
                  <a:srgbClr val="182E28"/>
                </a:solidFill>
                <a:latin typeface="Segoe UI"/>
                <a:ea typeface="Segoe UI"/>
                <a:cs typeface="Segoe UI"/>
              </a:defRPr>
            </a:pPr>
            <a:r>
              <a:rPr sz="1650" b="1">
                <a:solidFill>
                  <a:srgbClr val="182E28"/>
                </a:solidFill>
                <a:latin typeface="Segoe UI"/>
                <a:ea typeface="Segoe UI"/>
                <a:cs typeface="Segoe UI"/>
              </a:rPr>
              <a:t>Georgia</a:t>
            </a:r>
          </a:p>
        </p:txBody>
      </p:sp>
      <p:sp>
        <p:nvSpPr>
          <p:cNvPr id="28" name="Freeform: Shape 27">
            <a:extLst>
              <a:ext uri="{FF2B5EF4-FFF2-40B4-BE49-F238E27FC236}">
                <a16:creationId xmlns:a16="http://schemas.microsoft.com/office/drawing/2014/main" id="{92D90902-1B9F-48C1-833F-FBCD8B54CFEF}"/>
              </a:ext>
            </a:extLst>
          </p:cNvPr>
          <p:cNvSpPr>
            <a:spLocks noGrp="1"/>
          </p:cNvSpPr>
          <p:nvPr/>
        </p:nvSpPr>
        <p:spPr>
          <a:xfrm>
            <a:off x="1057275" y="4000500"/>
            <a:ext cx="436959" cy="747123"/>
          </a:xfrm>
          <a:custGeom>
            <a:avLst/>
            <a:gdLst/>
            <a:ahLst/>
            <a:cxnLst/>
            <a:rect l="0" t="0" r="0" b="0"/>
            <a:pathLst>
              <a:path w="436959" h="747123">
                <a:moveTo>
                  <a:pt x="0" y="0"/>
                </a:moveTo>
                <a:lnTo>
                  <a:pt x="436959" y="747123"/>
                </a:lnTo>
              </a:path>
            </a:pathLst>
          </a:custGeom>
          <a:noFill/>
          <a:ln w="14288">
            <a:solidFill>
              <a:srgbClr val="BD602E"/>
            </a:solidFill>
          </a:ln>
        </p:spPr>
      </p:sp>
      <p:sp>
        <p:nvSpPr>
          <p:cNvPr id="29" name="shape-10">
            <a:extLst>
              <a:ext uri="{FF2B5EF4-FFF2-40B4-BE49-F238E27FC236}">
                <a16:creationId xmlns:a16="http://schemas.microsoft.com/office/drawing/2014/main" id="{D913624C-088D-4E0E-8494-79AA586CD865}"/>
              </a:ext>
            </a:extLst>
          </p:cNvPr>
          <p:cNvSpPr>
            <a:spLocks noGrp="1"/>
          </p:cNvSpPr>
          <p:nvPr/>
        </p:nvSpPr>
        <p:spPr>
          <a:xfrm>
            <a:off x="561975" y="5476875"/>
            <a:ext cx="1143000" cy="323850"/>
          </a:xfrm>
          <a:prstGeom prst="rect">
            <a:avLst/>
          </a:prstGeom>
          <a:noFill/>
          <a:ln w="0">
            <a:noFill/>
          </a:ln>
        </p:spPr>
        <p:txBody>
          <a:bodyPr wrap="square" lIns="0" tIns="0" rIns="0" bIns="0" anchor="t">
            <a:noAutofit/>
          </a:bodyPr>
          <a:lstStyle/>
          <a:p>
            <a:pPr algn="l">
              <a:buNone/>
              <a:defRPr sz="1650" b="1">
                <a:solidFill>
                  <a:srgbClr val="182E28"/>
                </a:solidFill>
                <a:latin typeface="Segoe UI"/>
                <a:ea typeface="Segoe UI"/>
                <a:cs typeface="Segoe UI"/>
              </a:defRPr>
            </a:pPr>
            <a:r>
              <a:rPr sz="1650" b="1">
                <a:solidFill>
                  <a:srgbClr val="182E28"/>
                </a:solidFill>
                <a:latin typeface="Segoe UI"/>
                <a:ea typeface="Segoe UI"/>
                <a:cs typeface="Segoe UI"/>
              </a:rPr>
              <a:t>Armenia</a:t>
            </a:r>
          </a:p>
        </p:txBody>
      </p:sp>
      <p:sp>
        <p:nvSpPr>
          <p:cNvPr id="30" name="Freeform: Shape 29">
            <a:extLst>
              <a:ext uri="{FF2B5EF4-FFF2-40B4-BE49-F238E27FC236}">
                <a16:creationId xmlns:a16="http://schemas.microsoft.com/office/drawing/2014/main" id="{CB6FFA32-83A8-43D0-AC10-66B2C4656A3E}"/>
              </a:ext>
            </a:extLst>
          </p:cNvPr>
          <p:cNvSpPr>
            <a:spLocks noGrp="1"/>
          </p:cNvSpPr>
          <p:nvPr/>
        </p:nvSpPr>
        <p:spPr>
          <a:xfrm>
            <a:off x="1133475" y="5108666"/>
            <a:ext cx="573881" cy="368209"/>
          </a:xfrm>
          <a:custGeom>
            <a:avLst/>
            <a:gdLst/>
            <a:ahLst/>
            <a:cxnLst/>
            <a:rect l="0" t="0" r="0" b="0"/>
            <a:pathLst>
              <a:path w="573881" h="368209">
                <a:moveTo>
                  <a:pt x="0" y="368209"/>
                </a:moveTo>
                <a:lnTo>
                  <a:pt x="573881" y="0"/>
                </a:lnTo>
              </a:path>
            </a:pathLst>
          </a:custGeom>
          <a:noFill/>
          <a:ln w="14288">
            <a:solidFill>
              <a:srgbClr val="BD602E"/>
            </a:solidFill>
          </a:ln>
        </p:spPr>
      </p:sp>
      <p:sp>
        <p:nvSpPr>
          <p:cNvPr id="31" name="shape-11">
            <a:extLst>
              <a:ext uri="{FF2B5EF4-FFF2-40B4-BE49-F238E27FC236}">
                <a16:creationId xmlns:a16="http://schemas.microsoft.com/office/drawing/2014/main" id="{89A42D54-65B6-4EED-92EA-EBCF3EC2C582}"/>
              </a:ext>
            </a:extLst>
          </p:cNvPr>
          <p:cNvSpPr>
            <a:spLocks noGrp="1"/>
          </p:cNvSpPr>
          <p:nvPr/>
        </p:nvSpPr>
        <p:spPr>
          <a:xfrm>
            <a:off x="2190750" y="6076950"/>
            <a:ext cx="1381125" cy="323850"/>
          </a:xfrm>
          <a:prstGeom prst="rect">
            <a:avLst/>
          </a:prstGeom>
          <a:noFill/>
          <a:ln w="0">
            <a:noFill/>
          </a:ln>
        </p:spPr>
        <p:txBody>
          <a:bodyPr wrap="square" lIns="0" tIns="0" rIns="0" bIns="0" anchor="t">
            <a:noAutofit/>
          </a:bodyPr>
          <a:lstStyle/>
          <a:p>
            <a:pPr algn="l">
              <a:buNone/>
              <a:defRPr sz="1650" b="1">
                <a:solidFill>
                  <a:srgbClr val="182E28"/>
                </a:solidFill>
                <a:latin typeface="Segoe UI"/>
                <a:ea typeface="Segoe UI"/>
                <a:cs typeface="Segoe UI"/>
              </a:defRPr>
            </a:pPr>
            <a:r>
              <a:rPr sz="1650" b="1">
                <a:solidFill>
                  <a:srgbClr val="182E28"/>
                </a:solidFill>
                <a:latin typeface="Segoe UI"/>
                <a:ea typeface="Segoe UI"/>
                <a:cs typeface="Segoe UI"/>
              </a:rPr>
              <a:t>Azerbaijan</a:t>
            </a:r>
          </a:p>
        </p:txBody>
      </p:sp>
      <p:sp>
        <p:nvSpPr>
          <p:cNvPr id="32" name="Freeform: Shape 31">
            <a:extLst>
              <a:ext uri="{FF2B5EF4-FFF2-40B4-BE49-F238E27FC236}">
                <a16:creationId xmlns:a16="http://schemas.microsoft.com/office/drawing/2014/main" id="{49CF7528-E111-4664-A574-365517DBA3BE}"/>
              </a:ext>
            </a:extLst>
          </p:cNvPr>
          <p:cNvSpPr>
            <a:spLocks noGrp="1"/>
          </p:cNvSpPr>
          <p:nvPr/>
        </p:nvSpPr>
        <p:spPr>
          <a:xfrm>
            <a:off x="2149994" y="5090614"/>
            <a:ext cx="731319" cy="986336"/>
          </a:xfrm>
          <a:custGeom>
            <a:avLst/>
            <a:gdLst/>
            <a:ahLst/>
            <a:cxnLst/>
            <a:rect l="0" t="0" r="0" b="0"/>
            <a:pathLst>
              <a:path w="731319" h="986336">
                <a:moveTo>
                  <a:pt x="731319" y="986336"/>
                </a:moveTo>
                <a:lnTo>
                  <a:pt x="0" y="0"/>
                </a:lnTo>
              </a:path>
            </a:pathLst>
          </a:custGeom>
          <a:noFill/>
          <a:ln w="14288">
            <a:solidFill>
              <a:srgbClr val="BD602E"/>
            </a:solidFill>
          </a:ln>
        </p:spPr>
      </p:sp>
      <p:sp>
        <p:nvSpPr>
          <p:cNvPr id="33" name="shape-12">
            <a:extLst>
              <a:ext uri="{FF2B5EF4-FFF2-40B4-BE49-F238E27FC236}">
                <a16:creationId xmlns:a16="http://schemas.microsoft.com/office/drawing/2014/main" id="{DB500CA2-838D-439A-9B89-66E90E401577}"/>
              </a:ext>
            </a:extLst>
          </p:cNvPr>
          <p:cNvSpPr>
            <a:spLocks noGrp="1"/>
          </p:cNvSpPr>
          <p:nvPr/>
        </p:nvSpPr>
        <p:spPr>
          <a:xfrm>
            <a:off x="6667500" y="6067425"/>
            <a:ext cx="1381125" cy="323850"/>
          </a:xfrm>
          <a:prstGeom prst="rect">
            <a:avLst/>
          </a:prstGeom>
          <a:noFill/>
          <a:ln w="0">
            <a:noFill/>
          </a:ln>
        </p:spPr>
        <p:txBody>
          <a:bodyPr wrap="square" lIns="0" tIns="0" rIns="0" bIns="0" anchor="t">
            <a:noAutofit/>
          </a:bodyPr>
          <a:lstStyle/>
          <a:p>
            <a:pPr algn="l">
              <a:buNone/>
              <a:defRPr sz="1650" b="1">
                <a:solidFill>
                  <a:srgbClr val="182E28"/>
                </a:solidFill>
                <a:latin typeface="Segoe UI"/>
                <a:ea typeface="Segoe UI"/>
                <a:cs typeface="Segoe UI"/>
              </a:defRPr>
            </a:pPr>
            <a:r>
              <a:rPr sz="1650" b="1">
                <a:solidFill>
                  <a:srgbClr val="182E28"/>
                </a:solidFill>
                <a:latin typeface="Segoe UI"/>
                <a:ea typeface="Segoe UI"/>
                <a:cs typeface="Segoe UI"/>
              </a:rPr>
              <a:t>Tajikistan</a:t>
            </a:r>
          </a:p>
        </p:txBody>
      </p:sp>
      <p:sp>
        <p:nvSpPr>
          <p:cNvPr id="34" name="Freeform: Shape 33">
            <a:extLst>
              <a:ext uri="{FF2B5EF4-FFF2-40B4-BE49-F238E27FC236}">
                <a16:creationId xmlns:a16="http://schemas.microsoft.com/office/drawing/2014/main" id="{ED42B407-1936-45B0-852E-A5746F9AD624}"/>
              </a:ext>
            </a:extLst>
          </p:cNvPr>
          <p:cNvSpPr>
            <a:spLocks noGrp="1"/>
          </p:cNvSpPr>
          <p:nvPr/>
        </p:nvSpPr>
        <p:spPr>
          <a:xfrm>
            <a:off x="6002582" y="5361396"/>
            <a:ext cx="1355481" cy="706029"/>
          </a:xfrm>
          <a:custGeom>
            <a:avLst/>
            <a:gdLst/>
            <a:ahLst/>
            <a:cxnLst/>
            <a:rect l="0" t="0" r="0" b="0"/>
            <a:pathLst>
              <a:path w="1355481" h="706029">
                <a:moveTo>
                  <a:pt x="1355481" y="706029"/>
                </a:moveTo>
                <a:lnTo>
                  <a:pt x="0" y="0"/>
                </a:lnTo>
              </a:path>
            </a:pathLst>
          </a:custGeom>
          <a:noFill/>
          <a:ln w="14288">
            <a:solidFill>
              <a:srgbClr val="BD602E"/>
            </a:solidFill>
          </a:ln>
        </p:spPr>
      </p:sp>
      <p:sp>
        <p:nvSpPr>
          <p:cNvPr id="35" name="shape-13">
            <a:extLst>
              <a:ext uri="{FF2B5EF4-FFF2-40B4-BE49-F238E27FC236}">
                <a16:creationId xmlns:a16="http://schemas.microsoft.com/office/drawing/2014/main" id="{6BA32E60-979D-4084-9540-FF3BAEEF5B96}"/>
              </a:ext>
            </a:extLst>
          </p:cNvPr>
          <p:cNvSpPr>
            <a:spLocks noGrp="1"/>
          </p:cNvSpPr>
          <p:nvPr/>
        </p:nvSpPr>
        <p:spPr>
          <a:xfrm>
            <a:off x="9382125" y="2219325"/>
            <a:ext cx="2352675" cy="1247775"/>
          </a:xfrm>
          <a:prstGeom prst="rect">
            <a:avLst/>
          </a:prstGeom>
          <a:noFill/>
          <a:ln w="0">
            <a:noFill/>
          </a:ln>
        </p:spPr>
        <p:txBody>
          <a:bodyPr wrap="square" lIns="0" tIns="0" rIns="0" bIns="0" anchor="t">
            <a:noAutofit/>
          </a:bodyPr>
          <a:lstStyle/>
          <a:p>
            <a:pPr algn="l">
              <a:buNone/>
              <a:defRPr sz="2175" b="1">
                <a:solidFill>
                  <a:srgbClr val="17664F"/>
                </a:solidFill>
                <a:latin typeface="Segoe UI"/>
                <a:ea typeface="Segoe UI"/>
                <a:cs typeface="Segoe UI"/>
              </a:defRPr>
            </a:pPr>
            <a:r>
              <a:rPr sz="2175" b="1">
                <a:solidFill>
                  <a:srgbClr val="17664F"/>
                </a:solidFill>
                <a:latin typeface="Segoe UI"/>
                <a:ea typeface="Segoe UI"/>
                <a:cs typeface="Segoe UI"/>
              </a:rPr>
              <a:t>A wider research</a:t>
            </a:r>
          </a:p>
          <a:p>
            <a:pPr algn="l">
              <a:buNone/>
              <a:defRPr sz="2175" b="1">
                <a:solidFill>
                  <a:srgbClr val="17664F"/>
                </a:solidFill>
                <a:latin typeface="Segoe UI"/>
                <a:ea typeface="Segoe UI"/>
                <a:cs typeface="Segoe UI"/>
              </a:defRPr>
            </a:pPr>
            <a:r>
              <a:rPr sz="2175" b="1">
                <a:solidFill>
                  <a:srgbClr val="17664F"/>
                </a:solidFill>
                <a:latin typeface="Segoe UI"/>
                <a:ea typeface="Segoe UI"/>
                <a:cs typeface="Segoe UI"/>
              </a:rPr>
              <a:t>and innovation</a:t>
            </a:r>
          </a:p>
          <a:p>
            <a:pPr algn="l">
              <a:buNone/>
              <a:defRPr sz="2175" b="1">
                <a:solidFill>
                  <a:srgbClr val="17664F"/>
                </a:solidFill>
                <a:latin typeface="Segoe UI"/>
                <a:ea typeface="Segoe UI"/>
                <a:cs typeface="Segoe UI"/>
              </a:defRPr>
            </a:pPr>
            <a:r>
              <a:rPr sz="2175" b="1">
                <a:solidFill>
                  <a:srgbClr val="17664F"/>
                </a:solidFill>
                <a:latin typeface="Segoe UI"/>
                <a:ea typeface="Segoe UI"/>
                <a:cs typeface="Segoe UI"/>
              </a:rPr>
              <a:t>community</a:t>
            </a:r>
          </a:p>
        </p:txBody>
      </p:sp>
      <p:sp>
        <p:nvSpPr>
          <p:cNvPr id="36" name="shape-14">
            <a:extLst>
              <a:ext uri="{FF2B5EF4-FFF2-40B4-BE49-F238E27FC236}">
                <a16:creationId xmlns:a16="http://schemas.microsoft.com/office/drawing/2014/main" id="{7FF83BD8-094B-430C-9ED7-4093DE32F394}"/>
              </a:ext>
            </a:extLst>
          </p:cNvPr>
          <p:cNvSpPr>
            <a:spLocks noGrp="1"/>
          </p:cNvSpPr>
          <p:nvPr/>
        </p:nvSpPr>
        <p:spPr>
          <a:xfrm>
            <a:off x="9382125" y="3962400"/>
            <a:ext cx="2352675" cy="213360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Research institutes</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Universities</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Advisory services</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Farmer organizations</a:t>
            </a:r>
          </a:p>
        </p:txBody>
      </p:sp>
    </p:spTree>
    <p:extLst>
      <p:ext uri="{BB962C8B-B14F-4D97-AF65-F5344CB8AC3E}">
        <p14:creationId xmlns:p14="http://schemas.microsoft.com/office/powerpoint/2010/main" val="1576969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hape-15">
            <a:extLst>
              <a:ext uri="{FF2B5EF4-FFF2-40B4-BE49-F238E27FC236}">
                <a16:creationId xmlns:a16="http://schemas.microsoft.com/office/drawing/2014/main" id="{AA1B82CA-1C7C-4471-89C0-DF6993AD9D64}"/>
              </a:ext>
            </a:extLst>
          </p:cNvPr>
          <p:cNvSpPr>
            <a:spLocks noGrp="1"/>
          </p:cNvSpPr>
          <p:nvPr/>
        </p:nvSpPr>
        <p:spPr>
          <a:xfrm>
            <a:off x="609600" y="457200"/>
            <a:ext cx="10972800" cy="1181100"/>
          </a:xfrm>
          <a:prstGeom prst="rect">
            <a:avLst/>
          </a:prstGeom>
          <a:noFill/>
          <a:ln w="0">
            <a:noFill/>
          </a:ln>
        </p:spPr>
        <p:txBody>
          <a:bodyPr wrap="square" lIns="0" tIns="0" rIns="0" bIns="0" anchor="t">
            <a:noAutofit/>
          </a:bodyPr>
          <a:lstStyle/>
          <a:p>
            <a:pPr algn="l">
              <a:buNone/>
              <a:defRPr sz="3450" b="1">
                <a:solidFill>
                  <a:srgbClr val="182E28"/>
                </a:solidFill>
                <a:latin typeface="Segoe UI"/>
                <a:ea typeface="Segoe UI"/>
                <a:cs typeface="Segoe UI"/>
              </a:defRPr>
            </a:pPr>
            <a:r>
              <a:rPr sz="3450" b="1">
                <a:solidFill>
                  <a:srgbClr val="182E28"/>
                </a:solidFill>
                <a:latin typeface="Segoe UI"/>
                <a:ea typeface="Segoe UI"/>
                <a:cs typeface="Segoe UI"/>
              </a:rPr>
              <a:t>Shared challenges, complementary experience</a:t>
            </a:r>
          </a:p>
        </p:txBody>
      </p:sp>
      <p:pic>
        <p:nvPicPr>
          <p:cNvPr id="19" name="Picture 13"/>
          <p:cNvPicPr>
            <a:picLocks noChangeAspect="1"/>
          </p:cNvPicPr>
          <p:nvPr/>
        </p:nvPicPr>
        <p:blipFill>
          <a:blip r:embed="rId3"/>
          <a:srcRect l="19434" r="19434"/>
          <a:stretch>
            <a:fillRect/>
          </a:stretch>
        </p:blipFill>
        <p:spPr>
          <a:xfrm>
            <a:off x="609600" y="1905000"/>
            <a:ext cx="5029200" cy="3638550"/>
          </a:xfrm>
          <a:prstGeom prst="rect">
            <a:avLst/>
          </a:prstGeom>
        </p:spPr>
      </p:pic>
      <p:sp>
        <p:nvSpPr>
          <p:cNvPr id="3" name="shape-16">
            <a:extLst>
              <a:ext uri="{FF2B5EF4-FFF2-40B4-BE49-F238E27FC236}">
                <a16:creationId xmlns:a16="http://schemas.microsoft.com/office/drawing/2014/main" id="{995BF53E-39EB-4C26-A409-155722ACC3FD}"/>
              </a:ext>
            </a:extLst>
          </p:cNvPr>
          <p:cNvSpPr>
            <a:spLocks noGrp="1"/>
          </p:cNvSpPr>
          <p:nvPr/>
        </p:nvSpPr>
        <p:spPr>
          <a:xfrm>
            <a:off x="609600" y="5734050"/>
            <a:ext cx="4686300" cy="333375"/>
          </a:xfrm>
          <a:prstGeom prst="rect">
            <a:avLst/>
          </a:prstGeom>
          <a:noFill/>
          <a:ln w="0">
            <a:noFill/>
          </a:ln>
        </p:spPr>
        <p:txBody>
          <a:bodyPr wrap="square" lIns="0" tIns="0" rIns="0" bIns="0" anchor="t">
            <a:noAutofit/>
          </a:bodyPr>
          <a:lstStyle/>
          <a:p>
            <a:pPr algn="l">
              <a:buNone/>
              <a:defRPr sz="1650" b="0">
                <a:solidFill>
                  <a:srgbClr val="30453D"/>
                </a:solidFill>
                <a:latin typeface="Segoe UI"/>
                <a:ea typeface="Segoe UI"/>
                <a:cs typeface="Segoe UI"/>
              </a:defRPr>
            </a:pPr>
            <a:r>
              <a:rPr sz="1650" b="0" dirty="0">
                <a:solidFill>
                  <a:srgbClr val="30453D"/>
                </a:solidFill>
                <a:latin typeface="Segoe UI"/>
                <a:ea typeface="Segoe UI"/>
                <a:cs typeface="Segoe UI"/>
              </a:rPr>
              <a:t>Field learning with farmers in Uzbekistan</a:t>
            </a:r>
          </a:p>
        </p:txBody>
      </p:sp>
      <p:pic>
        <p:nvPicPr>
          <p:cNvPr id="21" name="Picture 15"/>
          <p:cNvPicPr>
            <a:picLocks noChangeAspect="1"/>
          </p:cNvPicPr>
          <p:nvPr/>
        </p:nvPicPr>
        <p:blipFill>
          <a:blip r:embed="rId4"/>
          <a:stretch/>
        </p:blipFill>
        <p:spPr>
          <a:xfrm>
            <a:off x="5857875" y="2057400"/>
            <a:ext cx="438150" cy="438150"/>
          </a:xfrm>
          <a:prstGeom prst="rect">
            <a:avLst/>
          </a:prstGeom>
        </p:spPr>
      </p:pic>
      <p:sp>
        <p:nvSpPr>
          <p:cNvPr id="5" name="shape-17">
            <a:extLst>
              <a:ext uri="{FF2B5EF4-FFF2-40B4-BE49-F238E27FC236}">
                <a16:creationId xmlns:a16="http://schemas.microsoft.com/office/drawing/2014/main" id="{F2CD4632-0AEB-4A1D-9A55-4425449CAE47}"/>
              </a:ext>
            </a:extLst>
          </p:cNvPr>
          <p:cNvSpPr>
            <a:spLocks noGrp="1"/>
          </p:cNvSpPr>
          <p:nvPr/>
        </p:nvSpPr>
        <p:spPr>
          <a:xfrm>
            <a:off x="6515100" y="2009775"/>
            <a:ext cx="5029200" cy="409575"/>
          </a:xfrm>
          <a:prstGeom prst="rect">
            <a:avLst/>
          </a:prstGeom>
          <a:noFill/>
          <a:ln w="0">
            <a:noFill/>
          </a:ln>
        </p:spPr>
        <p:txBody>
          <a:bodyPr wrap="square" lIns="0" tIns="0" rIns="0" bIns="0" anchor="t">
            <a:noAutofit/>
          </a:bodyPr>
          <a:lstStyle/>
          <a:p>
            <a:pPr algn="l">
              <a:buNone/>
              <a:defRPr sz="2325" b="1">
                <a:solidFill>
                  <a:srgbClr val="17664F"/>
                </a:solidFill>
                <a:latin typeface="Segoe UI"/>
                <a:ea typeface="Segoe UI"/>
                <a:cs typeface="Segoe UI"/>
              </a:defRPr>
            </a:pPr>
            <a:r>
              <a:rPr sz="2325" b="1">
                <a:solidFill>
                  <a:srgbClr val="17664F"/>
                </a:solidFill>
                <a:latin typeface="Segoe UI"/>
                <a:ea typeface="Segoe UI"/>
                <a:cs typeface="Segoe UI"/>
              </a:rPr>
              <a:t>Water and soils</a:t>
            </a:r>
          </a:p>
        </p:txBody>
      </p:sp>
      <p:sp>
        <p:nvSpPr>
          <p:cNvPr id="6" name="shape-18">
            <a:extLst>
              <a:ext uri="{FF2B5EF4-FFF2-40B4-BE49-F238E27FC236}">
                <a16:creationId xmlns:a16="http://schemas.microsoft.com/office/drawing/2014/main" id="{E1AF6B13-440E-47CB-94B2-7B206151A2FB}"/>
              </a:ext>
            </a:extLst>
          </p:cNvPr>
          <p:cNvSpPr>
            <a:spLocks noGrp="1"/>
          </p:cNvSpPr>
          <p:nvPr/>
        </p:nvSpPr>
        <p:spPr>
          <a:xfrm>
            <a:off x="6515100" y="2552700"/>
            <a:ext cx="5029200" cy="838200"/>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Comparing approaches to irrigation,</a:t>
            </a:r>
          </a:p>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salinity and soil management.</a:t>
            </a:r>
          </a:p>
        </p:txBody>
      </p:sp>
      <p:pic>
        <p:nvPicPr>
          <p:cNvPr id="24" name="Picture 18"/>
          <p:cNvPicPr>
            <a:picLocks noChangeAspect="1"/>
          </p:cNvPicPr>
          <p:nvPr/>
        </p:nvPicPr>
        <p:blipFill>
          <a:blip r:embed="rId5"/>
          <a:stretch/>
        </p:blipFill>
        <p:spPr>
          <a:xfrm>
            <a:off x="5857875" y="3438525"/>
            <a:ext cx="438150" cy="438150"/>
          </a:xfrm>
          <a:prstGeom prst="rect">
            <a:avLst/>
          </a:prstGeom>
        </p:spPr>
      </p:pic>
      <p:sp>
        <p:nvSpPr>
          <p:cNvPr id="8" name="shape-19">
            <a:extLst>
              <a:ext uri="{FF2B5EF4-FFF2-40B4-BE49-F238E27FC236}">
                <a16:creationId xmlns:a16="http://schemas.microsoft.com/office/drawing/2014/main" id="{2BDEFF27-7205-4FD1-BB91-3B7119C54C1E}"/>
              </a:ext>
            </a:extLst>
          </p:cNvPr>
          <p:cNvSpPr>
            <a:spLocks noGrp="1"/>
          </p:cNvSpPr>
          <p:nvPr/>
        </p:nvSpPr>
        <p:spPr>
          <a:xfrm>
            <a:off x="6515100" y="3390900"/>
            <a:ext cx="5029200" cy="409575"/>
          </a:xfrm>
          <a:prstGeom prst="rect">
            <a:avLst/>
          </a:prstGeom>
          <a:noFill/>
          <a:ln w="0">
            <a:noFill/>
          </a:ln>
        </p:spPr>
        <p:txBody>
          <a:bodyPr wrap="square" lIns="0" tIns="0" rIns="0" bIns="0" anchor="t">
            <a:noAutofit/>
          </a:bodyPr>
          <a:lstStyle/>
          <a:p>
            <a:pPr algn="l">
              <a:buNone/>
              <a:defRPr sz="2325" b="1">
                <a:solidFill>
                  <a:srgbClr val="17664F"/>
                </a:solidFill>
                <a:latin typeface="Segoe UI"/>
                <a:ea typeface="Segoe UI"/>
                <a:cs typeface="Segoe UI"/>
              </a:defRPr>
            </a:pPr>
            <a:r>
              <a:rPr sz="2325" b="1">
                <a:solidFill>
                  <a:srgbClr val="17664F"/>
                </a:solidFill>
                <a:latin typeface="Segoe UI"/>
                <a:ea typeface="Segoe UI"/>
                <a:cs typeface="Segoe UI"/>
              </a:rPr>
              <a:t>Climate adaptation</a:t>
            </a:r>
          </a:p>
        </p:txBody>
      </p:sp>
      <p:sp>
        <p:nvSpPr>
          <p:cNvPr id="9" name="shape-20">
            <a:extLst>
              <a:ext uri="{FF2B5EF4-FFF2-40B4-BE49-F238E27FC236}">
                <a16:creationId xmlns:a16="http://schemas.microsoft.com/office/drawing/2014/main" id="{75F5765D-03F9-4F37-8278-2B9838D470B1}"/>
              </a:ext>
            </a:extLst>
          </p:cNvPr>
          <p:cNvSpPr>
            <a:spLocks noGrp="1"/>
          </p:cNvSpPr>
          <p:nvPr/>
        </p:nvSpPr>
        <p:spPr>
          <a:xfrm>
            <a:off x="6515100" y="3933825"/>
            <a:ext cx="5029200" cy="838200"/>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Sharing experience across dryland,</a:t>
            </a:r>
          </a:p>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mountain and irrigated farming.</a:t>
            </a:r>
          </a:p>
        </p:txBody>
      </p:sp>
      <p:pic>
        <p:nvPicPr>
          <p:cNvPr id="27" name="Picture 21"/>
          <p:cNvPicPr>
            <a:picLocks noChangeAspect="1"/>
          </p:cNvPicPr>
          <p:nvPr/>
        </p:nvPicPr>
        <p:blipFill>
          <a:blip r:embed="rId6"/>
          <a:stretch/>
        </p:blipFill>
        <p:spPr>
          <a:xfrm>
            <a:off x="5857875" y="4819650"/>
            <a:ext cx="438150" cy="438150"/>
          </a:xfrm>
          <a:prstGeom prst="rect">
            <a:avLst/>
          </a:prstGeom>
        </p:spPr>
      </p:pic>
      <p:sp>
        <p:nvSpPr>
          <p:cNvPr id="11" name="shape-21">
            <a:extLst>
              <a:ext uri="{FF2B5EF4-FFF2-40B4-BE49-F238E27FC236}">
                <a16:creationId xmlns:a16="http://schemas.microsoft.com/office/drawing/2014/main" id="{2BC842A5-DB81-4D97-961A-A3B19447C240}"/>
              </a:ext>
            </a:extLst>
          </p:cNvPr>
          <p:cNvSpPr>
            <a:spLocks noGrp="1"/>
          </p:cNvSpPr>
          <p:nvPr/>
        </p:nvSpPr>
        <p:spPr>
          <a:xfrm>
            <a:off x="6515100" y="4772025"/>
            <a:ext cx="5029200" cy="409575"/>
          </a:xfrm>
          <a:prstGeom prst="rect">
            <a:avLst/>
          </a:prstGeom>
          <a:noFill/>
          <a:ln w="0">
            <a:noFill/>
          </a:ln>
        </p:spPr>
        <p:txBody>
          <a:bodyPr wrap="square" lIns="0" tIns="0" rIns="0" bIns="0" anchor="t">
            <a:noAutofit/>
          </a:bodyPr>
          <a:lstStyle/>
          <a:p>
            <a:pPr algn="l">
              <a:buNone/>
              <a:defRPr sz="2325" b="1">
                <a:solidFill>
                  <a:srgbClr val="17664F"/>
                </a:solidFill>
                <a:latin typeface="Segoe UI"/>
                <a:ea typeface="Segoe UI"/>
                <a:cs typeface="Segoe UI"/>
              </a:defRPr>
            </a:pPr>
            <a:r>
              <a:rPr sz="2325" b="1">
                <a:solidFill>
                  <a:srgbClr val="17664F"/>
                </a:solidFill>
                <a:latin typeface="Segoe UI"/>
                <a:ea typeface="Segoe UI"/>
                <a:cs typeface="Segoe UI"/>
              </a:rPr>
              <a:t>Food and rural livelihoods</a:t>
            </a:r>
          </a:p>
        </p:txBody>
      </p:sp>
      <p:sp>
        <p:nvSpPr>
          <p:cNvPr id="12" name="shape-22">
            <a:extLst>
              <a:ext uri="{FF2B5EF4-FFF2-40B4-BE49-F238E27FC236}">
                <a16:creationId xmlns:a16="http://schemas.microsoft.com/office/drawing/2014/main" id="{06CC071F-4F3A-4984-B380-1259FF360FF2}"/>
              </a:ext>
            </a:extLst>
          </p:cNvPr>
          <p:cNvSpPr>
            <a:spLocks noGrp="1"/>
          </p:cNvSpPr>
          <p:nvPr/>
        </p:nvSpPr>
        <p:spPr>
          <a:xfrm>
            <a:off x="6515100" y="5314950"/>
            <a:ext cx="5029200" cy="838200"/>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Connecting research with crop choices,</a:t>
            </a:r>
          </a:p>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nutrition and farm enterprise needs.</a:t>
            </a:r>
          </a:p>
        </p:txBody>
      </p:sp>
    </p:spTree>
    <p:extLst>
      <p:ext uri="{BB962C8B-B14F-4D97-AF65-F5344CB8AC3E}">
        <p14:creationId xmlns:p14="http://schemas.microsoft.com/office/powerpoint/2010/main" val="1944438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shape-23">
            <a:extLst>
              <a:ext uri="{FF2B5EF4-FFF2-40B4-BE49-F238E27FC236}">
                <a16:creationId xmlns:a16="http://schemas.microsoft.com/office/drawing/2014/main" id="{95D423A4-AEB9-4D2D-8931-57F6CE2FC2A9}"/>
              </a:ext>
            </a:extLst>
          </p:cNvPr>
          <p:cNvSpPr>
            <a:spLocks noGrp="1"/>
          </p:cNvSpPr>
          <p:nvPr/>
        </p:nvSpPr>
        <p:spPr>
          <a:xfrm>
            <a:off x="609600" y="457200"/>
            <a:ext cx="10972800" cy="1181100"/>
          </a:xfrm>
          <a:prstGeom prst="rect">
            <a:avLst/>
          </a:prstGeom>
          <a:noFill/>
          <a:ln w="0">
            <a:noFill/>
          </a:ln>
        </p:spPr>
        <p:txBody>
          <a:bodyPr wrap="square" lIns="0" tIns="0" rIns="0" bIns="0" anchor="t">
            <a:noAutofit/>
          </a:bodyPr>
          <a:lstStyle/>
          <a:p>
            <a:pPr algn="l">
              <a:buNone/>
              <a:defRPr sz="3450" b="1">
                <a:solidFill>
                  <a:srgbClr val="182E28"/>
                </a:solidFill>
                <a:latin typeface="Segoe UI"/>
                <a:ea typeface="Segoe UI"/>
                <a:cs typeface="Segoe UI"/>
              </a:defRPr>
            </a:pPr>
            <a:r>
              <a:rPr sz="3450" b="1">
                <a:solidFill>
                  <a:srgbClr val="182E28"/>
                </a:solidFill>
                <a:latin typeface="Segoe UI"/>
                <a:ea typeface="Segoe UI"/>
                <a:cs typeface="Segoe UI"/>
              </a:rPr>
              <a:t>National ownership of regional cooperation</a:t>
            </a:r>
          </a:p>
        </p:txBody>
      </p:sp>
      <p:sp>
        <p:nvSpPr>
          <p:cNvPr id="2" name="shape-24">
            <a:extLst>
              <a:ext uri="{FF2B5EF4-FFF2-40B4-BE49-F238E27FC236}">
                <a16:creationId xmlns:a16="http://schemas.microsoft.com/office/drawing/2014/main" id="{47C16904-1272-45D7-9FE2-0F62AE3D49C3}"/>
              </a:ext>
            </a:extLst>
          </p:cNvPr>
          <p:cNvSpPr>
            <a:spLocks noGrp="1"/>
          </p:cNvSpPr>
          <p:nvPr/>
        </p:nvSpPr>
        <p:spPr>
          <a:xfrm>
            <a:off x="609600" y="1419225"/>
            <a:ext cx="10810875" cy="647700"/>
          </a:xfrm>
          <a:prstGeom prst="rect">
            <a:avLst/>
          </a:prstGeom>
          <a:noFill/>
          <a:ln w="0">
            <a:noFill/>
          </a:ln>
        </p:spPr>
        <p:txBody>
          <a:bodyPr wrap="square" lIns="0" tIns="0" rIns="0" bIns="0" anchor="t">
            <a:noAutofit/>
          </a:bodyPr>
          <a:lstStyle/>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CACAARI connects the institutions that define priorities with partners able to advance them.</a:t>
            </a:r>
          </a:p>
        </p:txBody>
      </p:sp>
      <p:sp>
        <p:nvSpPr>
          <p:cNvPr id="3" name="shape-25">
            <a:extLst>
              <a:ext uri="{FF2B5EF4-FFF2-40B4-BE49-F238E27FC236}">
                <a16:creationId xmlns:a16="http://schemas.microsoft.com/office/drawing/2014/main" id="{B83580C6-8713-4FD7-9395-86100A1D9647}"/>
              </a:ext>
            </a:extLst>
          </p:cNvPr>
          <p:cNvSpPr>
            <a:spLocks noGrp="1"/>
          </p:cNvSpPr>
          <p:nvPr/>
        </p:nvSpPr>
        <p:spPr>
          <a:xfrm>
            <a:off x="609600" y="2505075"/>
            <a:ext cx="3143250" cy="447675"/>
          </a:xfrm>
          <a:prstGeom prst="rect">
            <a:avLst/>
          </a:prstGeom>
          <a:noFill/>
          <a:ln w="0">
            <a:noFill/>
          </a:ln>
        </p:spPr>
        <p:txBody>
          <a:bodyPr wrap="square" lIns="0" tIns="0" rIns="0" bIns="0" anchor="t">
            <a:noAutofit/>
          </a:bodyPr>
          <a:lstStyle/>
          <a:p>
            <a:pPr algn="l">
              <a:buNone/>
              <a:defRPr sz="2400" b="1">
                <a:solidFill>
                  <a:srgbClr val="17664F"/>
                </a:solidFill>
                <a:latin typeface="Segoe UI"/>
                <a:ea typeface="Segoe UI"/>
                <a:cs typeface="Segoe UI"/>
              </a:defRPr>
            </a:pPr>
            <a:r>
              <a:rPr sz="2400" b="1">
                <a:solidFill>
                  <a:srgbClr val="17664F"/>
                </a:solidFill>
                <a:latin typeface="Segoe UI"/>
                <a:ea typeface="Segoe UI"/>
                <a:cs typeface="Segoe UI"/>
              </a:rPr>
              <a:t>National institutions</a:t>
            </a:r>
          </a:p>
        </p:txBody>
      </p:sp>
      <p:sp>
        <p:nvSpPr>
          <p:cNvPr id="4" name="shape-26">
            <a:extLst>
              <a:ext uri="{FF2B5EF4-FFF2-40B4-BE49-F238E27FC236}">
                <a16:creationId xmlns:a16="http://schemas.microsoft.com/office/drawing/2014/main" id="{25874A3A-F28F-41FC-A863-E56872D2E09B}"/>
              </a:ext>
            </a:extLst>
          </p:cNvPr>
          <p:cNvSpPr>
            <a:spLocks noGrp="1"/>
          </p:cNvSpPr>
          <p:nvPr/>
        </p:nvSpPr>
        <p:spPr>
          <a:xfrm>
            <a:off x="609600" y="3200400"/>
            <a:ext cx="2933700" cy="1114425"/>
          </a:xfrm>
          <a:prstGeom prst="rect">
            <a:avLst/>
          </a:prstGeom>
          <a:noFill/>
          <a:ln w="0">
            <a:noFill/>
          </a:ln>
        </p:spPr>
        <p:txBody>
          <a:bodyPr wrap="square" lIns="0" tIns="0" rIns="0" bIns="0" anchor="t">
            <a:noAutofit/>
          </a:bodyPr>
          <a:lstStyle/>
          <a:p>
            <a:pPr algn="l">
              <a:buNone/>
              <a:defRPr sz="2175" b="0">
                <a:solidFill>
                  <a:srgbClr val="30453D"/>
                </a:solidFill>
                <a:latin typeface="Segoe UI"/>
                <a:ea typeface="Segoe UI"/>
                <a:cs typeface="Segoe UI"/>
              </a:defRPr>
            </a:pPr>
            <a:r>
              <a:rPr sz="2175" b="0">
                <a:solidFill>
                  <a:srgbClr val="30453D"/>
                </a:solidFill>
                <a:latin typeface="Segoe UI"/>
                <a:ea typeface="Segoe UI"/>
                <a:cs typeface="Segoe UI"/>
              </a:rPr>
              <a:t>Research priorities</a:t>
            </a:r>
          </a:p>
          <a:p>
            <a:pPr algn="l">
              <a:buNone/>
              <a:defRPr sz="2175" b="0">
                <a:solidFill>
                  <a:srgbClr val="30453D"/>
                </a:solidFill>
                <a:latin typeface="Segoe UI"/>
                <a:ea typeface="Segoe UI"/>
                <a:cs typeface="Segoe UI"/>
              </a:defRPr>
            </a:pPr>
            <a:r>
              <a:rPr sz="2175" b="0">
                <a:solidFill>
                  <a:srgbClr val="30453D"/>
                </a:solidFill>
                <a:latin typeface="Segoe UI"/>
                <a:ea typeface="Segoe UI"/>
                <a:cs typeface="Segoe UI"/>
              </a:rPr>
              <a:t>Scientific expertise</a:t>
            </a:r>
          </a:p>
          <a:p>
            <a:pPr algn="l">
              <a:buNone/>
              <a:defRPr sz="2175" b="0">
                <a:solidFill>
                  <a:srgbClr val="30453D"/>
                </a:solidFill>
                <a:latin typeface="Segoe UI"/>
                <a:ea typeface="Segoe UI"/>
                <a:cs typeface="Segoe UI"/>
              </a:defRPr>
            </a:pPr>
            <a:r>
              <a:rPr sz="2175" b="0">
                <a:solidFill>
                  <a:srgbClr val="30453D"/>
                </a:solidFill>
                <a:latin typeface="Segoe UI"/>
                <a:ea typeface="Segoe UI"/>
                <a:cs typeface="Segoe UI"/>
              </a:rPr>
              <a:t>Farmers’ needs</a:t>
            </a:r>
          </a:p>
        </p:txBody>
      </p:sp>
      <p:sp>
        <p:nvSpPr>
          <p:cNvPr id="5" name="shape-27">
            <a:extLst>
              <a:ext uri="{FF2B5EF4-FFF2-40B4-BE49-F238E27FC236}">
                <a16:creationId xmlns:a16="http://schemas.microsoft.com/office/drawing/2014/main" id="{70490EFC-5C6E-4336-83D7-85780523BDD9}"/>
              </a:ext>
            </a:extLst>
          </p:cNvPr>
          <p:cNvSpPr>
            <a:spLocks noGrp="1"/>
          </p:cNvSpPr>
          <p:nvPr/>
        </p:nvSpPr>
        <p:spPr>
          <a:xfrm>
            <a:off x="4600575" y="2562225"/>
            <a:ext cx="2895600" cy="2190750"/>
          </a:xfrm>
          <a:prstGeom prst="rect">
            <a:avLst/>
          </a:prstGeom>
          <a:solidFill>
            <a:srgbClr val="E7F1E8"/>
          </a:solidFill>
          <a:ln w="0">
            <a:noFill/>
          </a:ln>
        </p:spPr>
      </p:sp>
      <p:sp>
        <p:nvSpPr>
          <p:cNvPr id="6" name="shape-28">
            <a:extLst>
              <a:ext uri="{FF2B5EF4-FFF2-40B4-BE49-F238E27FC236}">
                <a16:creationId xmlns:a16="http://schemas.microsoft.com/office/drawing/2014/main" id="{9B729378-6715-41E7-819B-00DCA61B1E04}"/>
              </a:ext>
            </a:extLst>
          </p:cNvPr>
          <p:cNvSpPr>
            <a:spLocks noGrp="1"/>
          </p:cNvSpPr>
          <p:nvPr/>
        </p:nvSpPr>
        <p:spPr>
          <a:xfrm>
            <a:off x="4829175" y="2809875"/>
            <a:ext cx="2438400" cy="504825"/>
          </a:xfrm>
          <a:prstGeom prst="rect">
            <a:avLst/>
          </a:prstGeom>
          <a:noFill/>
          <a:ln w="0">
            <a:noFill/>
          </a:ln>
        </p:spPr>
        <p:txBody>
          <a:bodyPr wrap="square" lIns="0" tIns="0" rIns="0" bIns="0" anchor="t">
            <a:noAutofit/>
          </a:bodyPr>
          <a:lstStyle/>
          <a:p>
            <a:pPr algn="ctr">
              <a:buNone/>
              <a:defRPr sz="3000" b="1">
                <a:solidFill>
                  <a:srgbClr val="17664F"/>
                </a:solidFill>
                <a:latin typeface="Segoe UI"/>
                <a:ea typeface="Segoe UI"/>
                <a:cs typeface="Segoe UI"/>
              </a:defRPr>
            </a:pPr>
            <a:r>
              <a:rPr sz="3000" b="1">
                <a:solidFill>
                  <a:srgbClr val="17664F"/>
                </a:solidFill>
                <a:latin typeface="Segoe UI"/>
                <a:ea typeface="Segoe UI"/>
                <a:cs typeface="Segoe UI"/>
              </a:rPr>
              <a:t>CACAARI</a:t>
            </a:r>
          </a:p>
        </p:txBody>
      </p:sp>
      <p:sp>
        <p:nvSpPr>
          <p:cNvPr id="7" name="shape-29">
            <a:extLst>
              <a:ext uri="{FF2B5EF4-FFF2-40B4-BE49-F238E27FC236}">
                <a16:creationId xmlns:a16="http://schemas.microsoft.com/office/drawing/2014/main" id="{90A0C1ED-885A-4753-B6F4-86A60D0EE400}"/>
              </a:ext>
            </a:extLst>
          </p:cNvPr>
          <p:cNvSpPr>
            <a:spLocks noGrp="1"/>
          </p:cNvSpPr>
          <p:nvPr/>
        </p:nvSpPr>
        <p:spPr>
          <a:xfrm>
            <a:off x="4800600" y="3524250"/>
            <a:ext cx="2505075" cy="981075"/>
          </a:xfrm>
          <a:prstGeom prst="rect">
            <a:avLst/>
          </a:prstGeom>
          <a:noFill/>
          <a:ln w="0">
            <a:noFill/>
          </a:ln>
        </p:spPr>
        <p:txBody>
          <a:bodyPr wrap="square" lIns="0" tIns="0" rIns="0" bIns="0" anchor="t">
            <a:noAutofit/>
          </a:bodyPr>
          <a:lstStyle/>
          <a:p>
            <a:pPr algn="ctr">
              <a:buNone/>
              <a:defRPr sz="1875" b="0">
                <a:solidFill>
                  <a:srgbClr val="182E28"/>
                </a:solidFill>
                <a:latin typeface="Segoe UI"/>
                <a:ea typeface="Segoe UI"/>
                <a:cs typeface="Segoe UI"/>
              </a:defRPr>
            </a:pPr>
            <a:r>
              <a:rPr sz="1875" b="0">
                <a:solidFill>
                  <a:srgbClr val="182E28"/>
                </a:solidFill>
                <a:latin typeface="Segoe UI"/>
                <a:ea typeface="Segoe UI"/>
                <a:cs typeface="Segoe UI"/>
              </a:rPr>
              <a:t>Shared priorities</a:t>
            </a:r>
          </a:p>
          <a:p>
            <a:pPr algn="ctr">
              <a:buNone/>
              <a:defRPr sz="1875" b="0">
                <a:solidFill>
                  <a:srgbClr val="182E28"/>
                </a:solidFill>
                <a:latin typeface="Segoe UI"/>
                <a:ea typeface="Segoe UI"/>
                <a:cs typeface="Segoe UI"/>
              </a:defRPr>
            </a:pPr>
            <a:r>
              <a:rPr sz="1875" b="0">
                <a:solidFill>
                  <a:srgbClr val="182E28"/>
                </a:solidFill>
                <a:latin typeface="Segoe UI"/>
                <a:ea typeface="Segoe UI"/>
                <a:cs typeface="Segoe UI"/>
              </a:rPr>
              <a:t>Regional consultation</a:t>
            </a:r>
          </a:p>
          <a:p>
            <a:pPr algn="ctr">
              <a:buNone/>
              <a:defRPr sz="1875" b="0">
                <a:solidFill>
                  <a:srgbClr val="182E28"/>
                </a:solidFill>
                <a:latin typeface="Segoe UI"/>
                <a:ea typeface="Segoe UI"/>
                <a:cs typeface="Segoe UI"/>
              </a:defRPr>
            </a:pPr>
            <a:r>
              <a:rPr sz="1875" b="0">
                <a:solidFill>
                  <a:srgbClr val="182E28"/>
                </a:solidFill>
                <a:latin typeface="Segoe UI"/>
                <a:ea typeface="Segoe UI"/>
                <a:cs typeface="Segoe UI"/>
              </a:rPr>
              <a:t>Partner coordination</a:t>
            </a:r>
          </a:p>
        </p:txBody>
      </p:sp>
      <p:sp>
        <p:nvSpPr>
          <p:cNvPr id="8" name="shape-30">
            <a:extLst>
              <a:ext uri="{FF2B5EF4-FFF2-40B4-BE49-F238E27FC236}">
                <a16:creationId xmlns:a16="http://schemas.microsoft.com/office/drawing/2014/main" id="{31FFAC26-4922-4CC5-935C-22DB22179991}"/>
              </a:ext>
            </a:extLst>
          </p:cNvPr>
          <p:cNvSpPr>
            <a:spLocks noGrp="1"/>
          </p:cNvSpPr>
          <p:nvPr/>
        </p:nvSpPr>
        <p:spPr>
          <a:xfrm>
            <a:off x="8477250" y="2505075"/>
            <a:ext cx="3124200" cy="447675"/>
          </a:xfrm>
          <a:prstGeom prst="rect">
            <a:avLst/>
          </a:prstGeom>
          <a:noFill/>
          <a:ln w="0">
            <a:noFill/>
          </a:ln>
        </p:spPr>
        <p:txBody>
          <a:bodyPr wrap="square" lIns="0" tIns="0" rIns="0" bIns="0" anchor="t">
            <a:noAutofit/>
          </a:bodyPr>
          <a:lstStyle/>
          <a:p>
            <a:pPr algn="l">
              <a:buNone/>
              <a:defRPr sz="2325" b="1">
                <a:solidFill>
                  <a:srgbClr val="17664F"/>
                </a:solidFill>
                <a:latin typeface="Segoe UI"/>
                <a:ea typeface="Segoe UI"/>
                <a:cs typeface="Segoe UI"/>
              </a:defRPr>
            </a:pPr>
            <a:r>
              <a:rPr sz="2325" b="1">
                <a:solidFill>
                  <a:srgbClr val="17664F"/>
                </a:solidFill>
                <a:latin typeface="Segoe UI"/>
                <a:ea typeface="Segoe UI"/>
                <a:cs typeface="Segoe UI"/>
              </a:rPr>
              <a:t>International partners</a:t>
            </a:r>
          </a:p>
        </p:txBody>
      </p:sp>
      <p:sp>
        <p:nvSpPr>
          <p:cNvPr id="9" name="shape-31">
            <a:extLst>
              <a:ext uri="{FF2B5EF4-FFF2-40B4-BE49-F238E27FC236}">
                <a16:creationId xmlns:a16="http://schemas.microsoft.com/office/drawing/2014/main" id="{F83E7D7B-8432-448A-A8A6-F69B936DBACA}"/>
              </a:ext>
            </a:extLst>
          </p:cNvPr>
          <p:cNvSpPr>
            <a:spLocks noGrp="1"/>
          </p:cNvSpPr>
          <p:nvPr/>
        </p:nvSpPr>
        <p:spPr>
          <a:xfrm>
            <a:off x="8477250" y="3200400"/>
            <a:ext cx="3105150" cy="1114425"/>
          </a:xfrm>
          <a:prstGeom prst="rect">
            <a:avLst/>
          </a:prstGeom>
          <a:noFill/>
          <a:ln w="0">
            <a:noFill/>
          </a:ln>
        </p:spPr>
        <p:txBody>
          <a:bodyPr wrap="square" lIns="0" tIns="0" rIns="0" bIns="0" anchor="t">
            <a:noAutofit/>
          </a:bodyPr>
          <a:lstStyle/>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Complementary expertise</a:t>
            </a:r>
          </a:p>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Research collaboration</a:t>
            </a:r>
          </a:p>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Programme resources</a:t>
            </a:r>
          </a:p>
        </p:txBody>
      </p:sp>
      <p:sp>
        <p:nvSpPr>
          <p:cNvPr id="10" name="Freeform: Shape 9">
            <a:extLst>
              <a:ext uri="{FF2B5EF4-FFF2-40B4-BE49-F238E27FC236}">
                <a16:creationId xmlns:a16="http://schemas.microsoft.com/office/drawing/2014/main" id="{AC2AA1A3-3EA7-42CC-B94F-33A196F68F34}"/>
              </a:ext>
            </a:extLst>
          </p:cNvPr>
          <p:cNvSpPr>
            <a:spLocks noGrp="1"/>
          </p:cNvSpPr>
          <p:nvPr/>
        </p:nvSpPr>
        <p:spPr>
          <a:xfrm>
            <a:off x="3810000" y="3695700"/>
            <a:ext cx="647700" cy="9525"/>
          </a:xfrm>
          <a:custGeom>
            <a:avLst/>
            <a:gdLst/>
            <a:ahLst/>
            <a:cxnLst/>
            <a:rect l="0" t="0" r="0" b="0"/>
            <a:pathLst>
              <a:path w="647700" h="9525">
                <a:moveTo>
                  <a:pt x="0" y="0"/>
                </a:moveTo>
                <a:lnTo>
                  <a:pt x="647700" y="0"/>
                </a:lnTo>
              </a:path>
            </a:pathLst>
          </a:custGeom>
          <a:noFill/>
          <a:ln w="23813">
            <a:solidFill>
              <a:srgbClr val="218466"/>
            </a:solidFill>
          </a:ln>
        </p:spPr>
      </p:sp>
      <p:sp>
        <p:nvSpPr>
          <p:cNvPr id="11" name="Freeform: Shape 10">
            <a:extLst>
              <a:ext uri="{FF2B5EF4-FFF2-40B4-BE49-F238E27FC236}">
                <a16:creationId xmlns:a16="http://schemas.microsoft.com/office/drawing/2014/main" id="{F828DAAB-9AE7-4F56-BC5B-186BED7E9BB0}"/>
              </a:ext>
            </a:extLst>
          </p:cNvPr>
          <p:cNvSpPr>
            <a:spLocks noGrp="1"/>
          </p:cNvSpPr>
          <p:nvPr/>
        </p:nvSpPr>
        <p:spPr>
          <a:xfrm>
            <a:off x="4362450" y="3638550"/>
            <a:ext cx="95250" cy="57150"/>
          </a:xfrm>
          <a:custGeom>
            <a:avLst/>
            <a:gdLst/>
            <a:ahLst/>
            <a:cxnLst/>
            <a:rect l="0" t="0" r="0" b="0"/>
            <a:pathLst>
              <a:path w="95250" h="57150">
                <a:moveTo>
                  <a:pt x="0" y="0"/>
                </a:moveTo>
                <a:lnTo>
                  <a:pt x="95250" y="57150"/>
                </a:lnTo>
              </a:path>
            </a:pathLst>
          </a:custGeom>
          <a:noFill/>
          <a:ln w="23813">
            <a:solidFill>
              <a:srgbClr val="218466"/>
            </a:solidFill>
          </a:ln>
        </p:spPr>
      </p:sp>
      <p:sp>
        <p:nvSpPr>
          <p:cNvPr id="12" name="Freeform: Shape 11">
            <a:extLst>
              <a:ext uri="{FF2B5EF4-FFF2-40B4-BE49-F238E27FC236}">
                <a16:creationId xmlns:a16="http://schemas.microsoft.com/office/drawing/2014/main" id="{F54B9ECE-641E-45E2-A73B-87B6953EEE53}"/>
              </a:ext>
            </a:extLst>
          </p:cNvPr>
          <p:cNvSpPr>
            <a:spLocks noGrp="1"/>
          </p:cNvSpPr>
          <p:nvPr/>
        </p:nvSpPr>
        <p:spPr>
          <a:xfrm>
            <a:off x="4362450" y="3695700"/>
            <a:ext cx="95250" cy="57150"/>
          </a:xfrm>
          <a:custGeom>
            <a:avLst/>
            <a:gdLst/>
            <a:ahLst/>
            <a:cxnLst/>
            <a:rect l="0" t="0" r="0" b="0"/>
            <a:pathLst>
              <a:path w="95250" h="57150">
                <a:moveTo>
                  <a:pt x="0" y="57150"/>
                </a:moveTo>
                <a:lnTo>
                  <a:pt x="95250" y="0"/>
                </a:lnTo>
              </a:path>
            </a:pathLst>
          </a:custGeom>
          <a:noFill/>
          <a:ln w="23813">
            <a:solidFill>
              <a:srgbClr val="218466"/>
            </a:solidFill>
          </a:ln>
        </p:spPr>
      </p:sp>
      <p:sp>
        <p:nvSpPr>
          <p:cNvPr id="13" name="Freeform: Shape 12">
            <a:extLst>
              <a:ext uri="{FF2B5EF4-FFF2-40B4-BE49-F238E27FC236}">
                <a16:creationId xmlns:a16="http://schemas.microsoft.com/office/drawing/2014/main" id="{5B7601AA-0ABA-47E9-A9EC-769F19E45162}"/>
              </a:ext>
            </a:extLst>
          </p:cNvPr>
          <p:cNvSpPr>
            <a:spLocks noGrp="1"/>
          </p:cNvSpPr>
          <p:nvPr/>
        </p:nvSpPr>
        <p:spPr>
          <a:xfrm>
            <a:off x="3810000" y="4019550"/>
            <a:ext cx="647700" cy="9525"/>
          </a:xfrm>
          <a:custGeom>
            <a:avLst/>
            <a:gdLst/>
            <a:ahLst/>
            <a:cxnLst/>
            <a:rect l="0" t="0" r="0" b="0"/>
            <a:pathLst>
              <a:path w="647700" h="9525">
                <a:moveTo>
                  <a:pt x="647700" y="0"/>
                </a:moveTo>
                <a:lnTo>
                  <a:pt x="0" y="0"/>
                </a:lnTo>
              </a:path>
            </a:pathLst>
          </a:custGeom>
          <a:noFill/>
          <a:ln w="23813">
            <a:solidFill>
              <a:srgbClr val="218466"/>
            </a:solidFill>
          </a:ln>
        </p:spPr>
      </p:sp>
      <p:sp>
        <p:nvSpPr>
          <p:cNvPr id="14" name="Freeform: Shape 13">
            <a:extLst>
              <a:ext uri="{FF2B5EF4-FFF2-40B4-BE49-F238E27FC236}">
                <a16:creationId xmlns:a16="http://schemas.microsoft.com/office/drawing/2014/main" id="{38DEEE90-ABD9-4BBB-A5ED-2EF0CDCAA109}"/>
              </a:ext>
            </a:extLst>
          </p:cNvPr>
          <p:cNvSpPr>
            <a:spLocks noGrp="1"/>
          </p:cNvSpPr>
          <p:nvPr/>
        </p:nvSpPr>
        <p:spPr>
          <a:xfrm>
            <a:off x="3810000" y="3962400"/>
            <a:ext cx="95250" cy="57150"/>
          </a:xfrm>
          <a:custGeom>
            <a:avLst/>
            <a:gdLst/>
            <a:ahLst/>
            <a:cxnLst/>
            <a:rect l="0" t="0" r="0" b="0"/>
            <a:pathLst>
              <a:path w="95250" h="57150">
                <a:moveTo>
                  <a:pt x="95250" y="0"/>
                </a:moveTo>
                <a:lnTo>
                  <a:pt x="0" y="57150"/>
                </a:lnTo>
              </a:path>
            </a:pathLst>
          </a:custGeom>
          <a:noFill/>
          <a:ln w="23813">
            <a:solidFill>
              <a:srgbClr val="218466"/>
            </a:solidFill>
          </a:ln>
        </p:spPr>
      </p:sp>
      <p:sp>
        <p:nvSpPr>
          <p:cNvPr id="15" name="Freeform: Shape 14">
            <a:extLst>
              <a:ext uri="{FF2B5EF4-FFF2-40B4-BE49-F238E27FC236}">
                <a16:creationId xmlns:a16="http://schemas.microsoft.com/office/drawing/2014/main" id="{7A557F81-DC3B-4ECF-8262-550A9E6122B0}"/>
              </a:ext>
            </a:extLst>
          </p:cNvPr>
          <p:cNvSpPr>
            <a:spLocks noGrp="1"/>
          </p:cNvSpPr>
          <p:nvPr/>
        </p:nvSpPr>
        <p:spPr>
          <a:xfrm>
            <a:off x="3810000" y="4019550"/>
            <a:ext cx="95250" cy="57150"/>
          </a:xfrm>
          <a:custGeom>
            <a:avLst/>
            <a:gdLst/>
            <a:ahLst/>
            <a:cxnLst/>
            <a:rect l="0" t="0" r="0" b="0"/>
            <a:pathLst>
              <a:path w="95250" h="57150">
                <a:moveTo>
                  <a:pt x="95250" y="57150"/>
                </a:moveTo>
                <a:lnTo>
                  <a:pt x="0" y="0"/>
                </a:lnTo>
              </a:path>
            </a:pathLst>
          </a:custGeom>
          <a:noFill/>
          <a:ln w="23813">
            <a:solidFill>
              <a:srgbClr val="218466"/>
            </a:solidFill>
          </a:ln>
        </p:spPr>
      </p:sp>
      <p:sp>
        <p:nvSpPr>
          <p:cNvPr id="16" name="Freeform: Shape 15">
            <a:extLst>
              <a:ext uri="{FF2B5EF4-FFF2-40B4-BE49-F238E27FC236}">
                <a16:creationId xmlns:a16="http://schemas.microsoft.com/office/drawing/2014/main" id="{62B43278-DE2D-4DA6-BA08-4CE6730152A9}"/>
              </a:ext>
            </a:extLst>
          </p:cNvPr>
          <p:cNvSpPr>
            <a:spLocks noGrp="1"/>
          </p:cNvSpPr>
          <p:nvPr/>
        </p:nvSpPr>
        <p:spPr>
          <a:xfrm>
            <a:off x="7639050" y="3695700"/>
            <a:ext cx="676275" cy="9525"/>
          </a:xfrm>
          <a:custGeom>
            <a:avLst/>
            <a:gdLst/>
            <a:ahLst/>
            <a:cxnLst/>
            <a:rect l="0" t="0" r="0" b="0"/>
            <a:pathLst>
              <a:path w="676275" h="9525">
                <a:moveTo>
                  <a:pt x="0" y="0"/>
                </a:moveTo>
                <a:lnTo>
                  <a:pt x="676275" y="0"/>
                </a:lnTo>
              </a:path>
            </a:pathLst>
          </a:custGeom>
          <a:noFill/>
          <a:ln w="23813">
            <a:solidFill>
              <a:srgbClr val="218466"/>
            </a:solidFill>
          </a:ln>
        </p:spPr>
      </p:sp>
      <p:sp>
        <p:nvSpPr>
          <p:cNvPr id="17" name="Freeform: Shape 16">
            <a:extLst>
              <a:ext uri="{FF2B5EF4-FFF2-40B4-BE49-F238E27FC236}">
                <a16:creationId xmlns:a16="http://schemas.microsoft.com/office/drawing/2014/main" id="{8B6713CD-0351-4051-B98C-6BE3E54CEE68}"/>
              </a:ext>
            </a:extLst>
          </p:cNvPr>
          <p:cNvSpPr>
            <a:spLocks noGrp="1"/>
          </p:cNvSpPr>
          <p:nvPr/>
        </p:nvSpPr>
        <p:spPr>
          <a:xfrm>
            <a:off x="8220075" y="3638550"/>
            <a:ext cx="95250" cy="57150"/>
          </a:xfrm>
          <a:custGeom>
            <a:avLst/>
            <a:gdLst/>
            <a:ahLst/>
            <a:cxnLst/>
            <a:rect l="0" t="0" r="0" b="0"/>
            <a:pathLst>
              <a:path w="95250" h="57150">
                <a:moveTo>
                  <a:pt x="0" y="0"/>
                </a:moveTo>
                <a:lnTo>
                  <a:pt x="95250" y="57150"/>
                </a:lnTo>
              </a:path>
            </a:pathLst>
          </a:custGeom>
          <a:noFill/>
          <a:ln w="23813">
            <a:solidFill>
              <a:srgbClr val="218466"/>
            </a:solidFill>
          </a:ln>
        </p:spPr>
      </p:sp>
      <p:sp>
        <p:nvSpPr>
          <p:cNvPr id="18" name="Freeform: Shape 17">
            <a:extLst>
              <a:ext uri="{FF2B5EF4-FFF2-40B4-BE49-F238E27FC236}">
                <a16:creationId xmlns:a16="http://schemas.microsoft.com/office/drawing/2014/main" id="{34832FF6-F578-40CD-ADAD-AB79A3C45B76}"/>
              </a:ext>
            </a:extLst>
          </p:cNvPr>
          <p:cNvSpPr>
            <a:spLocks noGrp="1"/>
          </p:cNvSpPr>
          <p:nvPr/>
        </p:nvSpPr>
        <p:spPr>
          <a:xfrm>
            <a:off x="8220075" y="3695700"/>
            <a:ext cx="95250" cy="57150"/>
          </a:xfrm>
          <a:custGeom>
            <a:avLst/>
            <a:gdLst/>
            <a:ahLst/>
            <a:cxnLst/>
            <a:rect l="0" t="0" r="0" b="0"/>
            <a:pathLst>
              <a:path w="95250" h="57150">
                <a:moveTo>
                  <a:pt x="0" y="57150"/>
                </a:moveTo>
                <a:lnTo>
                  <a:pt x="95250" y="0"/>
                </a:lnTo>
              </a:path>
            </a:pathLst>
          </a:custGeom>
          <a:noFill/>
          <a:ln w="23813">
            <a:solidFill>
              <a:srgbClr val="218466"/>
            </a:solidFill>
          </a:ln>
        </p:spPr>
      </p:sp>
      <p:sp>
        <p:nvSpPr>
          <p:cNvPr id="19" name="Freeform: Shape 18">
            <a:extLst>
              <a:ext uri="{FF2B5EF4-FFF2-40B4-BE49-F238E27FC236}">
                <a16:creationId xmlns:a16="http://schemas.microsoft.com/office/drawing/2014/main" id="{F971E14B-EF47-45A1-802C-01BCF376A227}"/>
              </a:ext>
            </a:extLst>
          </p:cNvPr>
          <p:cNvSpPr>
            <a:spLocks noGrp="1"/>
          </p:cNvSpPr>
          <p:nvPr/>
        </p:nvSpPr>
        <p:spPr>
          <a:xfrm>
            <a:off x="7639050" y="4019550"/>
            <a:ext cx="676275" cy="9525"/>
          </a:xfrm>
          <a:custGeom>
            <a:avLst/>
            <a:gdLst/>
            <a:ahLst/>
            <a:cxnLst/>
            <a:rect l="0" t="0" r="0" b="0"/>
            <a:pathLst>
              <a:path w="676275" h="9525">
                <a:moveTo>
                  <a:pt x="676275" y="0"/>
                </a:moveTo>
                <a:lnTo>
                  <a:pt x="0" y="0"/>
                </a:lnTo>
              </a:path>
            </a:pathLst>
          </a:custGeom>
          <a:noFill/>
          <a:ln w="23813">
            <a:solidFill>
              <a:srgbClr val="218466"/>
            </a:solidFill>
          </a:ln>
        </p:spPr>
      </p:sp>
      <p:sp>
        <p:nvSpPr>
          <p:cNvPr id="20" name="Freeform: Shape 19">
            <a:extLst>
              <a:ext uri="{FF2B5EF4-FFF2-40B4-BE49-F238E27FC236}">
                <a16:creationId xmlns:a16="http://schemas.microsoft.com/office/drawing/2014/main" id="{1B4E0C65-9DEF-42F6-A70C-A37D15ED26C2}"/>
              </a:ext>
            </a:extLst>
          </p:cNvPr>
          <p:cNvSpPr>
            <a:spLocks noGrp="1"/>
          </p:cNvSpPr>
          <p:nvPr/>
        </p:nvSpPr>
        <p:spPr>
          <a:xfrm>
            <a:off x="7639050" y="3962400"/>
            <a:ext cx="95250" cy="57150"/>
          </a:xfrm>
          <a:custGeom>
            <a:avLst/>
            <a:gdLst/>
            <a:ahLst/>
            <a:cxnLst/>
            <a:rect l="0" t="0" r="0" b="0"/>
            <a:pathLst>
              <a:path w="95250" h="57150">
                <a:moveTo>
                  <a:pt x="95250" y="0"/>
                </a:moveTo>
                <a:lnTo>
                  <a:pt x="0" y="57150"/>
                </a:lnTo>
              </a:path>
            </a:pathLst>
          </a:custGeom>
          <a:noFill/>
          <a:ln w="23813">
            <a:solidFill>
              <a:srgbClr val="218466"/>
            </a:solidFill>
          </a:ln>
        </p:spPr>
      </p:sp>
      <p:sp>
        <p:nvSpPr>
          <p:cNvPr id="21" name="Freeform: Shape 20">
            <a:extLst>
              <a:ext uri="{FF2B5EF4-FFF2-40B4-BE49-F238E27FC236}">
                <a16:creationId xmlns:a16="http://schemas.microsoft.com/office/drawing/2014/main" id="{534C11FE-F703-4909-B65D-8FB55848BFC9}"/>
              </a:ext>
            </a:extLst>
          </p:cNvPr>
          <p:cNvSpPr>
            <a:spLocks noGrp="1"/>
          </p:cNvSpPr>
          <p:nvPr/>
        </p:nvSpPr>
        <p:spPr>
          <a:xfrm>
            <a:off x="7639050" y="4019550"/>
            <a:ext cx="95250" cy="57150"/>
          </a:xfrm>
          <a:custGeom>
            <a:avLst/>
            <a:gdLst/>
            <a:ahLst/>
            <a:cxnLst/>
            <a:rect l="0" t="0" r="0" b="0"/>
            <a:pathLst>
              <a:path w="95250" h="57150">
                <a:moveTo>
                  <a:pt x="95250" y="57150"/>
                </a:moveTo>
                <a:lnTo>
                  <a:pt x="0" y="0"/>
                </a:lnTo>
              </a:path>
            </a:pathLst>
          </a:custGeom>
          <a:noFill/>
          <a:ln w="23813">
            <a:solidFill>
              <a:srgbClr val="218466"/>
            </a:solidFill>
          </a:ln>
        </p:spPr>
      </p:sp>
      <p:sp>
        <p:nvSpPr>
          <p:cNvPr id="22" name="Freeform: Shape 21">
            <a:extLst>
              <a:ext uri="{FF2B5EF4-FFF2-40B4-BE49-F238E27FC236}">
                <a16:creationId xmlns:a16="http://schemas.microsoft.com/office/drawing/2014/main" id="{75FB551B-03DA-481D-B222-A8D3BFD77C8C}"/>
              </a:ext>
            </a:extLst>
          </p:cNvPr>
          <p:cNvSpPr>
            <a:spLocks noGrp="1"/>
          </p:cNvSpPr>
          <p:nvPr/>
        </p:nvSpPr>
        <p:spPr>
          <a:xfrm>
            <a:off x="609600" y="5362575"/>
            <a:ext cx="10972800" cy="9525"/>
          </a:xfrm>
          <a:custGeom>
            <a:avLst/>
            <a:gdLst/>
            <a:ahLst/>
            <a:cxnLst/>
            <a:rect l="0" t="0" r="0" b="0"/>
            <a:pathLst>
              <a:path w="10972800" h="9525">
                <a:moveTo>
                  <a:pt x="0" y="0"/>
                </a:moveTo>
                <a:lnTo>
                  <a:pt x="10972800" y="0"/>
                </a:lnTo>
              </a:path>
            </a:pathLst>
          </a:custGeom>
          <a:noFill/>
          <a:ln w="14288">
            <a:solidFill>
              <a:srgbClr val="C8D9CC"/>
            </a:solidFill>
          </a:ln>
        </p:spPr>
      </p:sp>
      <p:sp>
        <p:nvSpPr>
          <p:cNvPr id="23" name="shape-32">
            <a:extLst>
              <a:ext uri="{FF2B5EF4-FFF2-40B4-BE49-F238E27FC236}">
                <a16:creationId xmlns:a16="http://schemas.microsoft.com/office/drawing/2014/main" id="{98CB4702-F5EE-4F7F-9804-4363E0217267}"/>
              </a:ext>
            </a:extLst>
          </p:cNvPr>
          <p:cNvSpPr>
            <a:spLocks noGrp="1"/>
          </p:cNvSpPr>
          <p:nvPr/>
        </p:nvSpPr>
        <p:spPr>
          <a:xfrm>
            <a:off x="609600" y="5686425"/>
            <a:ext cx="10829925" cy="866775"/>
          </a:xfrm>
          <a:prstGeom prst="rect">
            <a:avLst/>
          </a:prstGeom>
          <a:noFill/>
          <a:ln w="0">
            <a:noFill/>
          </a:ln>
        </p:spPr>
        <p:txBody>
          <a:bodyPr wrap="square" lIns="0" tIns="0" rIns="0" bIns="0" anchor="t">
            <a:noAutofit/>
          </a:bodyPr>
          <a:lstStyle/>
          <a:p>
            <a:pPr algn="l">
              <a:buNone/>
              <a:defRPr sz="2400" b="1">
                <a:solidFill>
                  <a:srgbClr val="182E28"/>
                </a:solidFill>
                <a:latin typeface="Segoe UI"/>
                <a:ea typeface="Segoe UI"/>
                <a:cs typeface="Segoe UI"/>
              </a:defRPr>
            </a:pPr>
            <a:r>
              <a:rPr sz="2400" b="1">
                <a:solidFill>
                  <a:srgbClr val="182E28"/>
                </a:solidFill>
                <a:latin typeface="Segoe UI"/>
                <a:ea typeface="Segoe UI"/>
                <a:cs typeface="Segoe UI"/>
              </a:rPr>
              <a:t>A regional agenda gains value when institutions define it together</a:t>
            </a:r>
          </a:p>
          <a:p>
            <a:pPr algn="l">
              <a:buNone/>
              <a:defRPr sz="2400" b="1">
                <a:solidFill>
                  <a:srgbClr val="182E28"/>
                </a:solidFill>
                <a:latin typeface="Segoe UI"/>
                <a:ea typeface="Segoe UI"/>
                <a:cs typeface="Segoe UI"/>
              </a:defRPr>
            </a:pPr>
            <a:r>
              <a:rPr sz="2400" b="1">
                <a:solidFill>
                  <a:srgbClr val="182E28"/>
                </a:solidFill>
                <a:latin typeface="Segoe UI"/>
                <a:ea typeface="Segoe UI"/>
                <a:cs typeface="Segoe UI"/>
              </a:rPr>
              <a:t>and remain responsible for the technical work.</a:t>
            </a:r>
          </a:p>
        </p:txBody>
      </p:sp>
    </p:spTree>
    <p:extLst>
      <p:ext uri="{BB962C8B-B14F-4D97-AF65-F5344CB8AC3E}">
        <p14:creationId xmlns:p14="http://schemas.microsoft.com/office/powerpoint/2010/main" val="918554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shape-33">
            <a:extLst>
              <a:ext uri="{FF2B5EF4-FFF2-40B4-BE49-F238E27FC236}">
                <a16:creationId xmlns:a16="http://schemas.microsoft.com/office/drawing/2014/main" id="{067C21F8-69D6-4BC7-8F20-4D7EED981BB4}"/>
              </a:ext>
            </a:extLst>
          </p:cNvPr>
          <p:cNvSpPr>
            <a:spLocks noGrp="1"/>
          </p:cNvSpPr>
          <p:nvPr/>
        </p:nvSpPr>
        <p:spPr>
          <a:xfrm>
            <a:off x="609600" y="457200"/>
            <a:ext cx="10972800" cy="1181100"/>
          </a:xfrm>
          <a:prstGeom prst="rect">
            <a:avLst/>
          </a:prstGeom>
          <a:noFill/>
          <a:ln w="0">
            <a:noFill/>
          </a:ln>
        </p:spPr>
        <p:txBody>
          <a:bodyPr wrap="square" lIns="0" tIns="0" rIns="0" bIns="0" anchor="t">
            <a:noAutofit/>
          </a:bodyPr>
          <a:lstStyle/>
          <a:p>
            <a:pPr algn="l">
              <a:buNone/>
              <a:defRPr sz="3450" b="1">
                <a:solidFill>
                  <a:srgbClr val="182E28"/>
                </a:solidFill>
                <a:latin typeface="Segoe UI"/>
                <a:ea typeface="Segoe UI"/>
                <a:cs typeface="Segoe UI"/>
              </a:defRPr>
            </a:pPr>
            <a:r>
              <a:rPr sz="3450" b="1">
                <a:solidFill>
                  <a:srgbClr val="182E28"/>
                </a:solidFill>
                <a:latin typeface="Segoe UI"/>
                <a:ea typeface="Segoe UI"/>
                <a:cs typeface="Segoe UI"/>
              </a:rPr>
              <a:t>A two-way connection with farming</a:t>
            </a:r>
          </a:p>
        </p:txBody>
      </p:sp>
      <p:sp>
        <p:nvSpPr>
          <p:cNvPr id="2" name="shape-34">
            <a:extLst>
              <a:ext uri="{FF2B5EF4-FFF2-40B4-BE49-F238E27FC236}">
                <a16:creationId xmlns:a16="http://schemas.microsoft.com/office/drawing/2014/main" id="{062F3E07-F53D-4C9A-B296-4F9704698021}"/>
              </a:ext>
            </a:extLst>
          </p:cNvPr>
          <p:cNvSpPr>
            <a:spLocks noGrp="1"/>
          </p:cNvSpPr>
          <p:nvPr/>
        </p:nvSpPr>
        <p:spPr>
          <a:xfrm>
            <a:off x="609600" y="1419225"/>
            <a:ext cx="10810875" cy="647700"/>
          </a:xfrm>
          <a:prstGeom prst="rect">
            <a:avLst/>
          </a:prstGeom>
          <a:noFill/>
          <a:ln w="0">
            <a:noFill/>
          </a:ln>
        </p:spPr>
        <p:txBody>
          <a:bodyPr wrap="square" lIns="0" tIns="0" rIns="0" bIns="0" anchor="t">
            <a:noAutofit/>
          </a:bodyPr>
          <a:lstStyle/>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Research, education and advisory services work with farmers throughout the programme.</a:t>
            </a:r>
          </a:p>
        </p:txBody>
      </p:sp>
      <p:sp>
        <p:nvSpPr>
          <p:cNvPr id="3" name="shape-35">
            <a:extLst>
              <a:ext uri="{FF2B5EF4-FFF2-40B4-BE49-F238E27FC236}">
                <a16:creationId xmlns:a16="http://schemas.microsoft.com/office/drawing/2014/main" id="{DCC413D5-FD8E-415D-B98D-11896498B21F}"/>
              </a:ext>
            </a:extLst>
          </p:cNvPr>
          <p:cNvSpPr>
            <a:spLocks noGrp="1"/>
          </p:cNvSpPr>
          <p:nvPr/>
        </p:nvSpPr>
        <p:spPr>
          <a:xfrm>
            <a:off x="3305175" y="2190750"/>
            <a:ext cx="5581650" cy="428625"/>
          </a:xfrm>
          <a:prstGeom prst="rect">
            <a:avLst/>
          </a:prstGeom>
          <a:noFill/>
          <a:ln w="0">
            <a:noFill/>
          </a:ln>
        </p:spPr>
        <p:txBody>
          <a:bodyPr wrap="square" lIns="0" tIns="0" rIns="0" bIns="0" anchor="t">
            <a:noAutofit/>
          </a:bodyPr>
          <a:lstStyle/>
          <a:p>
            <a:pPr algn="ctr">
              <a:buNone/>
              <a:defRPr sz="2250" b="1">
                <a:solidFill>
                  <a:srgbClr val="17664F"/>
                </a:solidFill>
                <a:latin typeface="Segoe UI"/>
                <a:ea typeface="Segoe UI"/>
                <a:cs typeface="Segoe UI"/>
              </a:defRPr>
            </a:pPr>
            <a:r>
              <a:rPr sz="2250" b="1">
                <a:solidFill>
                  <a:srgbClr val="17664F"/>
                </a:solidFill>
                <a:latin typeface="Segoe UI"/>
                <a:ea typeface="Segoe UI"/>
                <a:cs typeface="Segoe UI"/>
              </a:rPr>
              <a:t>Needs and field feedback</a:t>
            </a:r>
          </a:p>
        </p:txBody>
      </p:sp>
      <p:sp>
        <p:nvSpPr>
          <p:cNvPr id="4" name="Freeform: Shape 3">
            <a:extLst>
              <a:ext uri="{FF2B5EF4-FFF2-40B4-BE49-F238E27FC236}">
                <a16:creationId xmlns:a16="http://schemas.microsoft.com/office/drawing/2014/main" id="{63A8A0D6-4E24-4FFA-8B17-30508382F338}"/>
              </a:ext>
            </a:extLst>
          </p:cNvPr>
          <p:cNvSpPr>
            <a:spLocks noGrp="1"/>
          </p:cNvSpPr>
          <p:nvPr/>
        </p:nvSpPr>
        <p:spPr>
          <a:xfrm>
            <a:off x="2181225" y="2724150"/>
            <a:ext cx="9525" cy="219075"/>
          </a:xfrm>
          <a:custGeom>
            <a:avLst/>
            <a:gdLst/>
            <a:ahLst/>
            <a:cxnLst/>
            <a:rect l="0" t="0" r="0" b="0"/>
            <a:pathLst>
              <a:path w="9525" h="219075">
                <a:moveTo>
                  <a:pt x="0" y="219075"/>
                </a:moveTo>
                <a:lnTo>
                  <a:pt x="0" y="0"/>
                </a:lnTo>
              </a:path>
            </a:pathLst>
          </a:custGeom>
          <a:noFill/>
          <a:ln w="23813">
            <a:solidFill>
              <a:srgbClr val="218466"/>
            </a:solidFill>
          </a:ln>
        </p:spPr>
      </p:sp>
      <p:sp>
        <p:nvSpPr>
          <p:cNvPr id="5" name="Freeform: Shape 4">
            <a:extLst>
              <a:ext uri="{FF2B5EF4-FFF2-40B4-BE49-F238E27FC236}">
                <a16:creationId xmlns:a16="http://schemas.microsoft.com/office/drawing/2014/main" id="{331E5AED-5062-4E53-AD94-C7B0084DB4A2}"/>
              </a:ext>
            </a:extLst>
          </p:cNvPr>
          <p:cNvSpPr>
            <a:spLocks noGrp="1"/>
          </p:cNvSpPr>
          <p:nvPr/>
        </p:nvSpPr>
        <p:spPr>
          <a:xfrm>
            <a:off x="2181225" y="2724150"/>
            <a:ext cx="7877175" cy="9525"/>
          </a:xfrm>
          <a:custGeom>
            <a:avLst/>
            <a:gdLst/>
            <a:ahLst/>
            <a:cxnLst/>
            <a:rect l="0" t="0" r="0" b="0"/>
            <a:pathLst>
              <a:path w="7877175" h="9525">
                <a:moveTo>
                  <a:pt x="0" y="0"/>
                </a:moveTo>
                <a:lnTo>
                  <a:pt x="7877175" y="0"/>
                </a:lnTo>
              </a:path>
            </a:pathLst>
          </a:custGeom>
          <a:noFill/>
          <a:ln w="23813">
            <a:solidFill>
              <a:srgbClr val="218466"/>
            </a:solidFill>
          </a:ln>
        </p:spPr>
      </p:sp>
      <p:sp>
        <p:nvSpPr>
          <p:cNvPr id="6" name="Freeform: Shape 5">
            <a:extLst>
              <a:ext uri="{FF2B5EF4-FFF2-40B4-BE49-F238E27FC236}">
                <a16:creationId xmlns:a16="http://schemas.microsoft.com/office/drawing/2014/main" id="{0015714F-EDF0-4BA8-8DF0-04ABAC022941}"/>
              </a:ext>
            </a:extLst>
          </p:cNvPr>
          <p:cNvSpPr>
            <a:spLocks noGrp="1"/>
          </p:cNvSpPr>
          <p:nvPr/>
        </p:nvSpPr>
        <p:spPr>
          <a:xfrm>
            <a:off x="9963150" y="2667000"/>
            <a:ext cx="95250" cy="57150"/>
          </a:xfrm>
          <a:custGeom>
            <a:avLst/>
            <a:gdLst/>
            <a:ahLst/>
            <a:cxnLst/>
            <a:rect l="0" t="0" r="0" b="0"/>
            <a:pathLst>
              <a:path w="95250" h="57150">
                <a:moveTo>
                  <a:pt x="0" y="0"/>
                </a:moveTo>
                <a:lnTo>
                  <a:pt x="95250" y="57150"/>
                </a:lnTo>
              </a:path>
            </a:pathLst>
          </a:custGeom>
          <a:noFill/>
          <a:ln w="23813">
            <a:solidFill>
              <a:srgbClr val="218466"/>
            </a:solidFill>
          </a:ln>
        </p:spPr>
      </p:sp>
      <p:sp>
        <p:nvSpPr>
          <p:cNvPr id="7" name="Freeform: Shape 6">
            <a:extLst>
              <a:ext uri="{FF2B5EF4-FFF2-40B4-BE49-F238E27FC236}">
                <a16:creationId xmlns:a16="http://schemas.microsoft.com/office/drawing/2014/main" id="{BCC2BF8E-1BEB-4340-B44D-123363CE9BA3}"/>
              </a:ext>
            </a:extLst>
          </p:cNvPr>
          <p:cNvSpPr>
            <a:spLocks noGrp="1"/>
          </p:cNvSpPr>
          <p:nvPr/>
        </p:nvSpPr>
        <p:spPr>
          <a:xfrm>
            <a:off x="9963150" y="2724150"/>
            <a:ext cx="95250" cy="57150"/>
          </a:xfrm>
          <a:custGeom>
            <a:avLst/>
            <a:gdLst/>
            <a:ahLst/>
            <a:cxnLst/>
            <a:rect l="0" t="0" r="0" b="0"/>
            <a:pathLst>
              <a:path w="95250" h="57150">
                <a:moveTo>
                  <a:pt x="0" y="57150"/>
                </a:moveTo>
                <a:lnTo>
                  <a:pt x="95250" y="0"/>
                </a:lnTo>
              </a:path>
            </a:pathLst>
          </a:custGeom>
          <a:noFill/>
          <a:ln w="23813">
            <a:solidFill>
              <a:srgbClr val="218466"/>
            </a:solidFill>
          </a:ln>
        </p:spPr>
      </p:sp>
      <p:sp>
        <p:nvSpPr>
          <p:cNvPr id="8" name="Freeform: Shape 7">
            <a:extLst>
              <a:ext uri="{FF2B5EF4-FFF2-40B4-BE49-F238E27FC236}">
                <a16:creationId xmlns:a16="http://schemas.microsoft.com/office/drawing/2014/main" id="{A5104E6F-7FE2-443B-B31A-79AEBF43C5FC}"/>
              </a:ext>
            </a:extLst>
          </p:cNvPr>
          <p:cNvSpPr>
            <a:spLocks noGrp="1"/>
          </p:cNvSpPr>
          <p:nvPr/>
        </p:nvSpPr>
        <p:spPr>
          <a:xfrm>
            <a:off x="10058400" y="2724150"/>
            <a:ext cx="9525" cy="219075"/>
          </a:xfrm>
          <a:custGeom>
            <a:avLst/>
            <a:gdLst/>
            <a:ahLst/>
            <a:cxnLst/>
            <a:rect l="0" t="0" r="0" b="0"/>
            <a:pathLst>
              <a:path w="9525" h="219075">
                <a:moveTo>
                  <a:pt x="0" y="0"/>
                </a:moveTo>
                <a:lnTo>
                  <a:pt x="0" y="219075"/>
                </a:lnTo>
              </a:path>
            </a:pathLst>
          </a:custGeom>
          <a:noFill/>
          <a:ln w="23813">
            <a:solidFill>
              <a:srgbClr val="218466"/>
            </a:solidFill>
          </a:ln>
        </p:spPr>
      </p:sp>
      <p:sp>
        <p:nvSpPr>
          <p:cNvPr id="9" name="shape-36">
            <a:extLst>
              <a:ext uri="{FF2B5EF4-FFF2-40B4-BE49-F238E27FC236}">
                <a16:creationId xmlns:a16="http://schemas.microsoft.com/office/drawing/2014/main" id="{0F452FA6-A226-4D60-B629-C096D4ADD588}"/>
              </a:ext>
            </a:extLst>
          </p:cNvPr>
          <p:cNvSpPr>
            <a:spLocks noGrp="1"/>
          </p:cNvSpPr>
          <p:nvPr/>
        </p:nvSpPr>
        <p:spPr>
          <a:xfrm>
            <a:off x="609600" y="3333750"/>
            <a:ext cx="3505200" cy="914400"/>
          </a:xfrm>
          <a:prstGeom prst="rect">
            <a:avLst/>
          </a:prstGeom>
          <a:noFill/>
          <a:ln w="0">
            <a:noFill/>
          </a:ln>
        </p:spPr>
        <p:txBody>
          <a:bodyPr wrap="square" lIns="0" tIns="0" rIns="0" bIns="0" anchor="t">
            <a:noAutofit/>
          </a:bodyPr>
          <a:lstStyle/>
          <a:p>
            <a:pPr algn="l">
              <a:buNone/>
              <a:defRPr sz="2625" b="1">
                <a:solidFill>
                  <a:srgbClr val="182E28"/>
                </a:solidFill>
                <a:latin typeface="Segoe UI"/>
                <a:ea typeface="Segoe UI"/>
                <a:cs typeface="Segoe UI"/>
              </a:defRPr>
            </a:pPr>
            <a:r>
              <a:rPr sz="2625" b="1">
                <a:solidFill>
                  <a:srgbClr val="182E28"/>
                </a:solidFill>
                <a:latin typeface="Segoe UI"/>
                <a:ea typeface="Segoe UI"/>
                <a:cs typeface="Segoe UI"/>
              </a:rPr>
              <a:t>Farmers and</a:t>
            </a:r>
          </a:p>
          <a:p>
            <a:pPr algn="l">
              <a:buNone/>
              <a:defRPr sz="2625" b="1">
                <a:solidFill>
                  <a:srgbClr val="182E28"/>
                </a:solidFill>
                <a:latin typeface="Segoe UI"/>
                <a:ea typeface="Segoe UI"/>
                <a:cs typeface="Segoe UI"/>
              </a:defRPr>
            </a:pPr>
            <a:r>
              <a:rPr sz="2625" b="1">
                <a:solidFill>
                  <a:srgbClr val="182E28"/>
                </a:solidFill>
                <a:latin typeface="Segoe UI"/>
                <a:ea typeface="Segoe UI"/>
                <a:cs typeface="Segoe UI"/>
              </a:rPr>
              <a:t>advisory services</a:t>
            </a:r>
          </a:p>
        </p:txBody>
      </p:sp>
      <p:sp>
        <p:nvSpPr>
          <p:cNvPr id="10" name="shape-37">
            <a:extLst>
              <a:ext uri="{FF2B5EF4-FFF2-40B4-BE49-F238E27FC236}">
                <a16:creationId xmlns:a16="http://schemas.microsoft.com/office/drawing/2014/main" id="{D4624C45-E3FF-4DB6-98F2-3BB58BBFF559}"/>
              </a:ext>
            </a:extLst>
          </p:cNvPr>
          <p:cNvSpPr>
            <a:spLocks noGrp="1"/>
          </p:cNvSpPr>
          <p:nvPr/>
        </p:nvSpPr>
        <p:spPr>
          <a:xfrm>
            <a:off x="609600" y="4486275"/>
            <a:ext cx="3381375" cy="1076325"/>
          </a:xfrm>
          <a:prstGeom prst="rect">
            <a:avLst/>
          </a:prstGeom>
          <a:noFill/>
          <a:ln w="0">
            <a:noFill/>
          </a:ln>
        </p:spPr>
        <p:txBody>
          <a:bodyPr wrap="square" lIns="0" tIns="0" rIns="0" bIns="0" anchor="t">
            <a:noAutofit/>
          </a:bodyPr>
          <a:lstStyle/>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Local knowledge</a:t>
            </a:r>
          </a:p>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On-farm testing</a:t>
            </a:r>
          </a:p>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Practical feedback</a:t>
            </a:r>
          </a:p>
        </p:txBody>
      </p:sp>
      <p:sp>
        <p:nvSpPr>
          <p:cNvPr id="11" name="shape-38">
            <a:extLst>
              <a:ext uri="{FF2B5EF4-FFF2-40B4-BE49-F238E27FC236}">
                <a16:creationId xmlns:a16="http://schemas.microsoft.com/office/drawing/2014/main" id="{44595C11-B5B9-4D5C-9223-1C98218E9CC1}"/>
              </a:ext>
            </a:extLst>
          </p:cNvPr>
          <p:cNvSpPr>
            <a:spLocks noGrp="1"/>
          </p:cNvSpPr>
          <p:nvPr/>
        </p:nvSpPr>
        <p:spPr>
          <a:xfrm>
            <a:off x="4562475" y="3486150"/>
            <a:ext cx="3057525" cy="1400175"/>
          </a:xfrm>
          <a:prstGeom prst="rect">
            <a:avLst/>
          </a:prstGeom>
          <a:solidFill>
            <a:srgbClr val="E7F1E8"/>
          </a:solidFill>
          <a:ln w="0">
            <a:noFill/>
          </a:ln>
        </p:spPr>
      </p:sp>
      <p:sp>
        <p:nvSpPr>
          <p:cNvPr id="12" name="shape-39">
            <a:extLst>
              <a:ext uri="{FF2B5EF4-FFF2-40B4-BE49-F238E27FC236}">
                <a16:creationId xmlns:a16="http://schemas.microsoft.com/office/drawing/2014/main" id="{B93E0B17-61EA-4E25-ACCC-6C984903AE13}"/>
              </a:ext>
            </a:extLst>
          </p:cNvPr>
          <p:cNvSpPr>
            <a:spLocks noGrp="1"/>
          </p:cNvSpPr>
          <p:nvPr/>
        </p:nvSpPr>
        <p:spPr>
          <a:xfrm>
            <a:off x="4762500" y="3705225"/>
            <a:ext cx="2657475" cy="485775"/>
          </a:xfrm>
          <a:prstGeom prst="rect">
            <a:avLst/>
          </a:prstGeom>
          <a:noFill/>
          <a:ln w="0">
            <a:noFill/>
          </a:ln>
        </p:spPr>
        <p:txBody>
          <a:bodyPr wrap="square" lIns="0" tIns="0" rIns="0" bIns="0" anchor="t">
            <a:noAutofit/>
          </a:bodyPr>
          <a:lstStyle/>
          <a:p>
            <a:pPr algn="ctr">
              <a:buNone/>
              <a:defRPr sz="2925" b="1">
                <a:solidFill>
                  <a:srgbClr val="17664F"/>
                </a:solidFill>
                <a:latin typeface="Segoe UI"/>
                <a:ea typeface="Segoe UI"/>
                <a:cs typeface="Segoe UI"/>
              </a:defRPr>
            </a:pPr>
            <a:r>
              <a:rPr sz="2925" b="1">
                <a:solidFill>
                  <a:srgbClr val="17664F"/>
                </a:solidFill>
                <a:latin typeface="Segoe UI"/>
                <a:ea typeface="Segoe UI"/>
                <a:cs typeface="Segoe UI"/>
              </a:rPr>
              <a:t>CACAARI</a:t>
            </a:r>
          </a:p>
        </p:txBody>
      </p:sp>
      <p:sp>
        <p:nvSpPr>
          <p:cNvPr id="13" name="shape-40">
            <a:extLst>
              <a:ext uri="{FF2B5EF4-FFF2-40B4-BE49-F238E27FC236}">
                <a16:creationId xmlns:a16="http://schemas.microsoft.com/office/drawing/2014/main" id="{296CB7D8-681A-404A-A1F1-3C79FD82C5B8}"/>
              </a:ext>
            </a:extLst>
          </p:cNvPr>
          <p:cNvSpPr>
            <a:spLocks noGrp="1"/>
          </p:cNvSpPr>
          <p:nvPr/>
        </p:nvSpPr>
        <p:spPr>
          <a:xfrm>
            <a:off x="4714875" y="4343400"/>
            <a:ext cx="2752725" cy="381000"/>
          </a:xfrm>
          <a:prstGeom prst="rect">
            <a:avLst/>
          </a:prstGeom>
          <a:noFill/>
          <a:ln w="0">
            <a:noFill/>
          </a:ln>
        </p:spPr>
        <p:txBody>
          <a:bodyPr wrap="square" lIns="0" tIns="0" rIns="0" bIns="0" anchor="t">
            <a:noAutofit/>
          </a:bodyPr>
          <a:lstStyle/>
          <a:p>
            <a:pPr algn="ctr">
              <a:buNone/>
              <a:defRPr sz="1875" b="0">
                <a:solidFill>
                  <a:srgbClr val="182E28"/>
                </a:solidFill>
                <a:latin typeface="Segoe UI"/>
                <a:ea typeface="Segoe UI"/>
                <a:cs typeface="Segoe UI"/>
              </a:defRPr>
            </a:pPr>
            <a:r>
              <a:rPr sz="1875" b="0">
                <a:solidFill>
                  <a:srgbClr val="182E28"/>
                </a:solidFill>
                <a:latin typeface="Segoe UI"/>
                <a:ea typeface="Segoe UI"/>
                <a:cs typeface="Segoe UI"/>
              </a:rPr>
              <a:t>Consult and coordinate</a:t>
            </a:r>
          </a:p>
        </p:txBody>
      </p:sp>
      <p:sp>
        <p:nvSpPr>
          <p:cNvPr id="14" name="shape-41">
            <a:extLst>
              <a:ext uri="{FF2B5EF4-FFF2-40B4-BE49-F238E27FC236}">
                <a16:creationId xmlns:a16="http://schemas.microsoft.com/office/drawing/2014/main" id="{8EEF8FA0-03D9-4093-A33A-52849B08B6F8}"/>
              </a:ext>
            </a:extLst>
          </p:cNvPr>
          <p:cNvSpPr>
            <a:spLocks noGrp="1"/>
          </p:cNvSpPr>
          <p:nvPr/>
        </p:nvSpPr>
        <p:spPr>
          <a:xfrm>
            <a:off x="8505825" y="3333750"/>
            <a:ext cx="3076575" cy="914400"/>
          </a:xfrm>
          <a:prstGeom prst="rect">
            <a:avLst/>
          </a:prstGeom>
          <a:noFill/>
          <a:ln w="0">
            <a:noFill/>
          </a:ln>
        </p:spPr>
        <p:txBody>
          <a:bodyPr wrap="square" lIns="0" tIns="0" rIns="0" bIns="0" anchor="t">
            <a:noAutofit/>
          </a:bodyPr>
          <a:lstStyle/>
          <a:p>
            <a:pPr algn="l">
              <a:buNone/>
              <a:defRPr sz="2625" b="1">
                <a:solidFill>
                  <a:srgbClr val="182E28"/>
                </a:solidFill>
                <a:latin typeface="Segoe UI"/>
                <a:ea typeface="Segoe UI"/>
                <a:cs typeface="Segoe UI"/>
              </a:defRPr>
            </a:pPr>
            <a:r>
              <a:rPr sz="2625" b="1">
                <a:solidFill>
                  <a:srgbClr val="182E28"/>
                </a:solidFill>
                <a:latin typeface="Segoe UI"/>
                <a:ea typeface="Segoe UI"/>
                <a:cs typeface="Segoe UI"/>
              </a:rPr>
              <a:t>Research and</a:t>
            </a:r>
          </a:p>
          <a:p>
            <a:pPr algn="l">
              <a:buNone/>
              <a:defRPr sz="2625" b="1">
                <a:solidFill>
                  <a:srgbClr val="182E28"/>
                </a:solidFill>
                <a:latin typeface="Segoe UI"/>
                <a:ea typeface="Segoe UI"/>
                <a:cs typeface="Segoe UI"/>
              </a:defRPr>
            </a:pPr>
            <a:r>
              <a:rPr sz="2625" b="1">
                <a:solidFill>
                  <a:srgbClr val="182E28"/>
                </a:solidFill>
                <a:latin typeface="Segoe UI"/>
                <a:ea typeface="Segoe UI"/>
                <a:cs typeface="Segoe UI"/>
              </a:rPr>
              <a:t>education</a:t>
            </a:r>
          </a:p>
        </p:txBody>
      </p:sp>
      <p:sp>
        <p:nvSpPr>
          <p:cNvPr id="15" name="shape-42">
            <a:extLst>
              <a:ext uri="{FF2B5EF4-FFF2-40B4-BE49-F238E27FC236}">
                <a16:creationId xmlns:a16="http://schemas.microsoft.com/office/drawing/2014/main" id="{08BADCE4-46CB-4AB0-B9D0-EE0257051378}"/>
              </a:ext>
            </a:extLst>
          </p:cNvPr>
          <p:cNvSpPr>
            <a:spLocks noGrp="1"/>
          </p:cNvSpPr>
          <p:nvPr/>
        </p:nvSpPr>
        <p:spPr>
          <a:xfrm>
            <a:off x="8505825" y="4486275"/>
            <a:ext cx="3067050" cy="1076325"/>
          </a:xfrm>
          <a:prstGeom prst="rect">
            <a:avLst/>
          </a:prstGeom>
          <a:noFill/>
          <a:ln w="0">
            <a:noFill/>
          </a:ln>
        </p:spPr>
        <p:txBody>
          <a:bodyPr wrap="square" lIns="0" tIns="0" rIns="0" bIns="0" anchor="t">
            <a:noAutofit/>
          </a:bodyPr>
          <a:lstStyle/>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Joint research questions</a:t>
            </a:r>
          </a:p>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Methods and evidence</a:t>
            </a:r>
          </a:p>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Learning materials</a:t>
            </a:r>
          </a:p>
        </p:txBody>
      </p:sp>
      <p:sp>
        <p:nvSpPr>
          <p:cNvPr id="16" name="Freeform: Shape 15">
            <a:extLst>
              <a:ext uri="{FF2B5EF4-FFF2-40B4-BE49-F238E27FC236}">
                <a16:creationId xmlns:a16="http://schemas.microsoft.com/office/drawing/2014/main" id="{A8178F5E-3164-4DA0-A064-2077027FD633}"/>
              </a:ext>
            </a:extLst>
          </p:cNvPr>
          <p:cNvSpPr>
            <a:spLocks noGrp="1"/>
          </p:cNvSpPr>
          <p:nvPr/>
        </p:nvSpPr>
        <p:spPr>
          <a:xfrm>
            <a:off x="4124325" y="4171950"/>
            <a:ext cx="323850" cy="9525"/>
          </a:xfrm>
          <a:custGeom>
            <a:avLst/>
            <a:gdLst/>
            <a:ahLst/>
            <a:cxnLst/>
            <a:rect l="0" t="0" r="0" b="0"/>
            <a:pathLst>
              <a:path w="323850" h="9525">
                <a:moveTo>
                  <a:pt x="0" y="0"/>
                </a:moveTo>
                <a:lnTo>
                  <a:pt x="323850" y="0"/>
                </a:lnTo>
              </a:path>
            </a:pathLst>
          </a:custGeom>
          <a:noFill/>
          <a:ln w="19050">
            <a:solidFill>
              <a:srgbClr val="218466"/>
            </a:solidFill>
          </a:ln>
        </p:spPr>
      </p:sp>
      <p:sp>
        <p:nvSpPr>
          <p:cNvPr id="17" name="Freeform: Shape 16">
            <a:extLst>
              <a:ext uri="{FF2B5EF4-FFF2-40B4-BE49-F238E27FC236}">
                <a16:creationId xmlns:a16="http://schemas.microsoft.com/office/drawing/2014/main" id="{A5DA178F-9A17-4B5F-8305-E1D163B42C4B}"/>
              </a:ext>
            </a:extLst>
          </p:cNvPr>
          <p:cNvSpPr>
            <a:spLocks noGrp="1"/>
          </p:cNvSpPr>
          <p:nvPr/>
        </p:nvSpPr>
        <p:spPr>
          <a:xfrm>
            <a:off x="7734300" y="4171950"/>
            <a:ext cx="609600" cy="9525"/>
          </a:xfrm>
          <a:custGeom>
            <a:avLst/>
            <a:gdLst/>
            <a:ahLst/>
            <a:cxnLst/>
            <a:rect l="0" t="0" r="0" b="0"/>
            <a:pathLst>
              <a:path w="609600" h="9525">
                <a:moveTo>
                  <a:pt x="0" y="0"/>
                </a:moveTo>
                <a:lnTo>
                  <a:pt x="609600" y="0"/>
                </a:lnTo>
              </a:path>
            </a:pathLst>
          </a:custGeom>
          <a:noFill/>
          <a:ln w="19050">
            <a:solidFill>
              <a:srgbClr val="218466"/>
            </a:solidFill>
          </a:ln>
        </p:spPr>
      </p:sp>
      <p:sp>
        <p:nvSpPr>
          <p:cNvPr id="18" name="Freeform: Shape 17">
            <a:extLst>
              <a:ext uri="{FF2B5EF4-FFF2-40B4-BE49-F238E27FC236}">
                <a16:creationId xmlns:a16="http://schemas.microsoft.com/office/drawing/2014/main" id="{F8614BB8-8AFA-4EDC-B388-CEAC06FC4796}"/>
              </a:ext>
            </a:extLst>
          </p:cNvPr>
          <p:cNvSpPr>
            <a:spLocks noGrp="1"/>
          </p:cNvSpPr>
          <p:nvPr/>
        </p:nvSpPr>
        <p:spPr>
          <a:xfrm>
            <a:off x="10058400" y="5715000"/>
            <a:ext cx="9525" cy="247650"/>
          </a:xfrm>
          <a:custGeom>
            <a:avLst/>
            <a:gdLst/>
            <a:ahLst/>
            <a:cxnLst/>
            <a:rect l="0" t="0" r="0" b="0"/>
            <a:pathLst>
              <a:path w="9525" h="247650">
                <a:moveTo>
                  <a:pt x="0" y="0"/>
                </a:moveTo>
                <a:lnTo>
                  <a:pt x="0" y="247650"/>
                </a:lnTo>
              </a:path>
            </a:pathLst>
          </a:custGeom>
          <a:noFill/>
          <a:ln w="23813">
            <a:solidFill>
              <a:srgbClr val="BD602E"/>
            </a:solidFill>
          </a:ln>
        </p:spPr>
      </p:sp>
      <p:sp>
        <p:nvSpPr>
          <p:cNvPr id="19" name="Freeform: Shape 18">
            <a:extLst>
              <a:ext uri="{FF2B5EF4-FFF2-40B4-BE49-F238E27FC236}">
                <a16:creationId xmlns:a16="http://schemas.microsoft.com/office/drawing/2014/main" id="{9497294F-862A-4DD4-92C3-95EF58011FDF}"/>
              </a:ext>
            </a:extLst>
          </p:cNvPr>
          <p:cNvSpPr>
            <a:spLocks noGrp="1"/>
          </p:cNvSpPr>
          <p:nvPr/>
        </p:nvSpPr>
        <p:spPr>
          <a:xfrm>
            <a:off x="2181225" y="5962650"/>
            <a:ext cx="7877175" cy="9525"/>
          </a:xfrm>
          <a:custGeom>
            <a:avLst/>
            <a:gdLst/>
            <a:ahLst/>
            <a:cxnLst/>
            <a:rect l="0" t="0" r="0" b="0"/>
            <a:pathLst>
              <a:path w="7877175" h="9525">
                <a:moveTo>
                  <a:pt x="7877175" y="0"/>
                </a:moveTo>
                <a:lnTo>
                  <a:pt x="0" y="0"/>
                </a:lnTo>
              </a:path>
            </a:pathLst>
          </a:custGeom>
          <a:noFill/>
          <a:ln w="23813">
            <a:solidFill>
              <a:srgbClr val="BD602E"/>
            </a:solidFill>
          </a:ln>
        </p:spPr>
      </p:sp>
      <p:sp>
        <p:nvSpPr>
          <p:cNvPr id="20" name="Freeform: Shape 19">
            <a:extLst>
              <a:ext uri="{FF2B5EF4-FFF2-40B4-BE49-F238E27FC236}">
                <a16:creationId xmlns:a16="http://schemas.microsoft.com/office/drawing/2014/main" id="{FF897EF8-E9C5-4BF6-BFB8-C54140B2F611}"/>
              </a:ext>
            </a:extLst>
          </p:cNvPr>
          <p:cNvSpPr>
            <a:spLocks noGrp="1"/>
          </p:cNvSpPr>
          <p:nvPr/>
        </p:nvSpPr>
        <p:spPr>
          <a:xfrm>
            <a:off x="2181225" y="5905500"/>
            <a:ext cx="95250" cy="57150"/>
          </a:xfrm>
          <a:custGeom>
            <a:avLst/>
            <a:gdLst/>
            <a:ahLst/>
            <a:cxnLst/>
            <a:rect l="0" t="0" r="0" b="0"/>
            <a:pathLst>
              <a:path w="95250" h="57150">
                <a:moveTo>
                  <a:pt x="95250" y="0"/>
                </a:moveTo>
                <a:lnTo>
                  <a:pt x="0" y="57150"/>
                </a:lnTo>
              </a:path>
            </a:pathLst>
          </a:custGeom>
          <a:noFill/>
          <a:ln w="23813">
            <a:solidFill>
              <a:srgbClr val="BD602E"/>
            </a:solidFill>
          </a:ln>
        </p:spPr>
      </p:sp>
      <p:sp>
        <p:nvSpPr>
          <p:cNvPr id="21" name="Freeform: Shape 20">
            <a:extLst>
              <a:ext uri="{FF2B5EF4-FFF2-40B4-BE49-F238E27FC236}">
                <a16:creationId xmlns:a16="http://schemas.microsoft.com/office/drawing/2014/main" id="{575520BB-E6AB-4FC9-A90B-4D29BC01FCDF}"/>
              </a:ext>
            </a:extLst>
          </p:cNvPr>
          <p:cNvSpPr>
            <a:spLocks noGrp="1"/>
          </p:cNvSpPr>
          <p:nvPr/>
        </p:nvSpPr>
        <p:spPr>
          <a:xfrm>
            <a:off x="2181225" y="5962650"/>
            <a:ext cx="95250" cy="57150"/>
          </a:xfrm>
          <a:custGeom>
            <a:avLst/>
            <a:gdLst/>
            <a:ahLst/>
            <a:cxnLst/>
            <a:rect l="0" t="0" r="0" b="0"/>
            <a:pathLst>
              <a:path w="95250" h="57150">
                <a:moveTo>
                  <a:pt x="95250" y="57150"/>
                </a:moveTo>
                <a:lnTo>
                  <a:pt x="0" y="0"/>
                </a:lnTo>
              </a:path>
            </a:pathLst>
          </a:custGeom>
          <a:noFill/>
          <a:ln w="23813">
            <a:solidFill>
              <a:srgbClr val="BD602E"/>
            </a:solidFill>
          </a:ln>
        </p:spPr>
      </p:sp>
      <p:sp>
        <p:nvSpPr>
          <p:cNvPr id="22" name="Freeform: Shape 21">
            <a:extLst>
              <a:ext uri="{FF2B5EF4-FFF2-40B4-BE49-F238E27FC236}">
                <a16:creationId xmlns:a16="http://schemas.microsoft.com/office/drawing/2014/main" id="{06B1C1C4-0B92-487A-8879-AAD5C52F9AE4}"/>
              </a:ext>
            </a:extLst>
          </p:cNvPr>
          <p:cNvSpPr>
            <a:spLocks noGrp="1"/>
          </p:cNvSpPr>
          <p:nvPr/>
        </p:nvSpPr>
        <p:spPr>
          <a:xfrm>
            <a:off x="2181225" y="5715000"/>
            <a:ext cx="9525" cy="247650"/>
          </a:xfrm>
          <a:custGeom>
            <a:avLst/>
            <a:gdLst/>
            <a:ahLst/>
            <a:cxnLst/>
            <a:rect l="0" t="0" r="0" b="0"/>
            <a:pathLst>
              <a:path w="9525" h="247650">
                <a:moveTo>
                  <a:pt x="0" y="247650"/>
                </a:moveTo>
                <a:lnTo>
                  <a:pt x="0" y="0"/>
                </a:lnTo>
              </a:path>
            </a:pathLst>
          </a:custGeom>
          <a:noFill/>
          <a:ln w="23813">
            <a:solidFill>
              <a:srgbClr val="BD602E"/>
            </a:solidFill>
          </a:ln>
        </p:spPr>
      </p:sp>
      <p:sp>
        <p:nvSpPr>
          <p:cNvPr id="23" name="shape-43">
            <a:extLst>
              <a:ext uri="{FF2B5EF4-FFF2-40B4-BE49-F238E27FC236}">
                <a16:creationId xmlns:a16="http://schemas.microsoft.com/office/drawing/2014/main" id="{EE2AE794-EAD6-4CD0-BF9D-65D20DFA9E6C}"/>
              </a:ext>
            </a:extLst>
          </p:cNvPr>
          <p:cNvSpPr>
            <a:spLocks noGrp="1"/>
          </p:cNvSpPr>
          <p:nvPr/>
        </p:nvSpPr>
        <p:spPr>
          <a:xfrm>
            <a:off x="3057525" y="6172200"/>
            <a:ext cx="6238875" cy="371475"/>
          </a:xfrm>
          <a:prstGeom prst="rect">
            <a:avLst/>
          </a:prstGeom>
          <a:noFill/>
          <a:ln w="0">
            <a:noFill/>
          </a:ln>
        </p:spPr>
        <p:txBody>
          <a:bodyPr wrap="square" lIns="0" tIns="0" rIns="0" bIns="0" anchor="t">
            <a:noAutofit/>
          </a:bodyPr>
          <a:lstStyle/>
          <a:p>
            <a:pPr algn="ctr">
              <a:buNone/>
              <a:defRPr sz="2175" b="1">
                <a:solidFill>
                  <a:srgbClr val="BD602E"/>
                </a:solidFill>
                <a:latin typeface="Segoe UI"/>
                <a:ea typeface="Segoe UI"/>
                <a:cs typeface="Segoe UI"/>
              </a:defRPr>
            </a:pPr>
            <a:r>
              <a:rPr sz="2175" b="1">
                <a:solidFill>
                  <a:srgbClr val="BD602E"/>
                </a:solidFill>
                <a:latin typeface="Segoe UI"/>
                <a:ea typeface="Segoe UI"/>
                <a:cs typeface="Segoe UI"/>
              </a:rPr>
              <a:t>Evidence and practical guidance</a:t>
            </a:r>
          </a:p>
        </p:txBody>
      </p:sp>
    </p:spTree>
    <p:extLst>
      <p:ext uri="{BB962C8B-B14F-4D97-AF65-F5344CB8AC3E}">
        <p14:creationId xmlns:p14="http://schemas.microsoft.com/office/powerpoint/2010/main" val="960617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shape-65">
            <a:extLst>
              <a:ext uri="{FF2B5EF4-FFF2-40B4-BE49-F238E27FC236}">
                <a16:creationId xmlns:a16="http://schemas.microsoft.com/office/drawing/2014/main" id="{78A15F2D-48F9-4760-B639-835B058C2F11}"/>
              </a:ext>
            </a:extLst>
          </p:cNvPr>
          <p:cNvSpPr>
            <a:spLocks noGrp="1"/>
          </p:cNvSpPr>
          <p:nvPr/>
        </p:nvSpPr>
        <p:spPr>
          <a:xfrm>
            <a:off x="609600" y="457200"/>
            <a:ext cx="10972800" cy="1333500"/>
          </a:xfrm>
          <a:prstGeom prst="rect">
            <a:avLst/>
          </a:prstGeom>
          <a:noFill/>
          <a:ln w="0">
            <a:noFill/>
          </a:ln>
        </p:spPr>
        <p:txBody>
          <a:bodyPr wrap="square" lIns="0" tIns="0" rIns="0" bIns="0" anchor="t">
            <a:noAutofit/>
          </a:bodyPr>
          <a:lstStyle/>
          <a:p>
            <a:pPr algn="l">
              <a:buNone/>
              <a:defRPr sz="3450" b="1">
                <a:solidFill>
                  <a:srgbClr val="182E28"/>
                </a:solidFill>
                <a:latin typeface="Segoe UI"/>
                <a:ea typeface="Segoe UI"/>
                <a:cs typeface="Segoe UI"/>
              </a:defRPr>
            </a:pPr>
            <a:r>
              <a:rPr sz="3450" b="1">
                <a:solidFill>
                  <a:srgbClr val="182E28"/>
                </a:solidFill>
                <a:latin typeface="Segoe UI"/>
                <a:ea typeface="Segoe UI"/>
                <a:cs typeface="Segoe UI"/>
              </a:rPr>
              <a:t>Experience in regional and global cooperation</a:t>
            </a:r>
          </a:p>
        </p:txBody>
      </p:sp>
      <p:graphicFrame>
        <p:nvGraphicFramePr>
          <p:cNvPr id="21" name="CACAARI experience and contributions"/>
          <p:cNvGraphicFramePr/>
          <p:nvPr>
            <p:extLst>
              <p:ext uri="{D42A27DB-BD31-4B8C-83A1-F6EECF244321}">
                <p14:modId xmlns:p14="http://schemas.microsoft.com/office/powerpoint/2010/main" val="4223286326"/>
              </p:ext>
            </p:extLst>
          </p:nvPr>
        </p:nvGraphicFramePr>
        <p:xfrm>
          <a:off x="609600" y="1257300"/>
          <a:ext cx="10972800" cy="5143500"/>
        </p:xfrm>
        <a:graphic>
          <a:graphicData uri="http://schemas.openxmlformats.org/drawingml/2006/table">
            <a:tbl>
              <a:tblPr/>
              <a:tblGrid>
                <a:gridCol w="1619250">
                  <a:extLst>
                    <a:ext uri="{9D8B030D-6E8A-4147-A177-3AD203B41FA5}">
                      <a16:colId xmlns:a16="http://schemas.microsoft.com/office/drawing/2014/main" val="20000"/>
                    </a:ext>
                  </a:extLst>
                </a:gridCol>
                <a:gridCol w="3143250">
                  <a:extLst>
                    <a:ext uri="{9D8B030D-6E8A-4147-A177-3AD203B41FA5}">
                      <a16:colId xmlns:a16="http://schemas.microsoft.com/office/drawing/2014/main" val="20001"/>
                    </a:ext>
                  </a:extLst>
                </a:gridCol>
                <a:gridCol w="6210300">
                  <a:extLst>
                    <a:ext uri="{9D8B030D-6E8A-4147-A177-3AD203B41FA5}">
                      <a16:colId xmlns:a16="http://schemas.microsoft.com/office/drawing/2014/main" val="20002"/>
                    </a:ext>
                  </a:extLst>
                </a:gridCol>
              </a:tblGrid>
              <a:tr h="571500">
                <a:tc>
                  <a:txBody>
                    <a:bodyPr/>
                    <a:lstStyle/>
                    <a:p>
                      <a:pPr algn="l"/>
                      <a:r>
                        <a:rPr sz="1725" b="1">
                          <a:solidFill>
                            <a:srgbClr val="17664F"/>
                          </a:solidFill>
                          <a:latin typeface="Segoe UI"/>
                          <a:ea typeface="Segoe UI"/>
                          <a:cs typeface="Segoe UI"/>
                        </a:rPr>
                        <a:t>2011–2014</a:t>
                      </a:r>
                    </a:p>
                  </a:txBody>
                  <a:tcPr marL="114300" marR="114300" marT="19050" marB="19050" anchor="ctr">
                    <a:lnL w="1905">
                      <a:solidFill>
                        <a:srgbClr val="FFFFFF"/>
                      </a:solidFill>
                      <a:prstDash val="solid"/>
                    </a:lnL>
                    <a:lnR w="1905">
                      <a:solidFill>
                        <a:srgbClr val="FFFFFF"/>
                      </a:solidFill>
                      <a:prstDash val="solid"/>
                    </a:lnR>
                    <a:lnT w="1905">
                      <a:solidFill>
                        <a:srgbClr val="FFFFFF"/>
                      </a:solidFill>
                      <a:prstDash val="solid"/>
                    </a:lnT>
                    <a:lnB w="9525">
                      <a:solidFill>
                        <a:srgbClr val="C9DAD0"/>
                      </a:solidFill>
                      <a:prstDash val="solid"/>
                    </a:lnB>
                    <a:solidFill>
                      <a:srgbClr val="FFFFFF"/>
                    </a:solidFill>
                  </a:tcPr>
                </a:tc>
                <a:tc>
                  <a:txBody>
                    <a:bodyPr/>
                    <a:lstStyle/>
                    <a:p>
                      <a:pPr algn="l"/>
                      <a:r>
                        <a:rPr sz="1725" b="1">
                          <a:solidFill>
                            <a:srgbClr val="182E28"/>
                          </a:solidFill>
                          <a:latin typeface="Segoe UI"/>
                          <a:ea typeface="Segoe UI"/>
                          <a:cs typeface="Segoe UI"/>
                        </a:rPr>
                        <a:t>Regional research strategy</a:t>
                      </a:r>
                    </a:p>
                    <a:p>
                      <a:pPr algn="l"/>
                      <a:r>
                        <a:rPr sz="1725" b="1">
                          <a:solidFill>
                            <a:srgbClr val="182E28"/>
                          </a:solidFill>
                          <a:latin typeface="Segoe UI"/>
                          <a:ea typeface="Segoe UI"/>
                          <a:cs typeface="Segoe UI"/>
                        </a:rPr>
                        <a:t>and global engagement</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1905">
                      <a:solidFill>
                        <a:srgbClr val="FFFFFF"/>
                      </a:solidFill>
                      <a:prstDash val="solid"/>
                    </a:lnT>
                    <a:lnB w="9525">
                      <a:solidFill>
                        <a:srgbClr val="C9DAD0"/>
                      </a:solidFill>
                      <a:prstDash val="solid"/>
                    </a:lnB>
                    <a:solidFill>
                      <a:srgbClr val="FFFFFF"/>
                    </a:solidFill>
                  </a:tcPr>
                </a:tc>
                <a:tc>
                  <a:txBody>
                    <a:bodyPr/>
                    <a:lstStyle/>
                    <a:p>
                      <a:pPr algn="l"/>
                      <a:r>
                        <a:rPr sz="1600" b="0" dirty="0">
                          <a:solidFill>
                            <a:srgbClr val="182E28"/>
                          </a:solidFill>
                          <a:latin typeface="Segoe UI"/>
                          <a:ea typeface="Segoe UI"/>
                          <a:cs typeface="Segoe UI"/>
                        </a:rPr>
                        <a:t>Engaged eight countries in developing a regional agricultural research strategy.</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1905">
                      <a:solidFill>
                        <a:srgbClr val="FFFFFF"/>
                      </a:solidFill>
                      <a:prstDash val="solid"/>
                    </a:lnT>
                    <a:lnB w="9525">
                      <a:solidFill>
                        <a:srgbClr val="C9DAD0"/>
                      </a:solidFill>
                      <a:prstDash val="solid"/>
                    </a:lnB>
                    <a:solidFill>
                      <a:srgbClr val="FFFFFF"/>
                    </a:solidFill>
                  </a:tcPr>
                </a:tc>
                <a:extLst>
                  <a:ext uri="{0D108BD9-81ED-4DB2-BD59-A6C34878D82A}">
                    <a16:rowId xmlns:a16="http://schemas.microsoft.com/office/drawing/2014/main" val="10000"/>
                  </a:ext>
                </a:extLst>
              </a:tr>
              <a:tr h="571500">
                <a:tc>
                  <a:txBody>
                    <a:bodyPr/>
                    <a:lstStyle/>
                    <a:p>
                      <a:pPr algn="l"/>
                      <a:r>
                        <a:rPr sz="1725" b="1">
                          <a:solidFill>
                            <a:srgbClr val="17664F"/>
                          </a:solidFill>
                          <a:latin typeface="Segoe UI"/>
                          <a:ea typeface="Segoe UI"/>
                          <a:cs typeface="Segoe UI"/>
                        </a:rPr>
                        <a:t>2011–2018</a:t>
                      </a:r>
                    </a:p>
                  </a:txBody>
                  <a:tcPr marL="114300" marR="114300" marT="19050" marB="19050" anchor="ctr">
                    <a:lnL w="1905">
                      <a:solidFill>
                        <a:srgbClr val="FFFFFF"/>
                      </a:solidFill>
                      <a:prstDash val="soli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725" b="1" dirty="0">
                          <a:solidFill>
                            <a:srgbClr val="182E28"/>
                          </a:solidFill>
                          <a:latin typeface="Segoe UI"/>
                          <a:ea typeface="Segoe UI"/>
                          <a:cs typeface="Segoe UI"/>
                        </a:rPr>
                        <a:t>Agricultural information</a:t>
                      </a:r>
                    </a:p>
                    <a:p>
                      <a:pPr algn="l"/>
                      <a:r>
                        <a:rPr sz="1725" b="1" dirty="0">
                          <a:solidFill>
                            <a:srgbClr val="182E28"/>
                          </a:solidFill>
                          <a:latin typeface="Segoe UI"/>
                          <a:ea typeface="Segoe UI"/>
                          <a:cs typeface="Segoe UI"/>
                        </a:rPr>
                        <a:t>system (CAC-RAIS)</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600" b="0" dirty="0">
                          <a:solidFill>
                            <a:srgbClr val="182E28"/>
                          </a:solidFill>
                          <a:latin typeface="Segoe UI"/>
                          <a:ea typeface="Segoe UI"/>
                          <a:cs typeface="Segoe UI"/>
                        </a:rPr>
                        <a:t>Established the CAC-RAIS hub to support agricultural research and innovation.</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extLst>
                  <a:ext uri="{0D108BD9-81ED-4DB2-BD59-A6C34878D82A}">
                    <a16:rowId xmlns:a16="http://schemas.microsoft.com/office/drawing/2014/main" val="10001"/>
                  </a:ext>
                </a:extLst>
              </a:tr>
              <a:tr h="571500">
                <a:tc>
                  <a:txBody>
                    <a:bodyPr/>
                    <a:lstStyle/>
                    <a:p>
                      <a:pPr algn="l"/>
                      <a:r>
                        <a:rPr sz="1725" b="1">
                          <a:solidFill>
                            <a:srgbClr val="17664F"/>
                          </a:solidFill>
                          <a:latin typeface="Segoe UI"/>
                          <a:ea typeface="Segoe UI"/>
                          <a:cs typeface="Segoe UI"/>
                        </a:rPr>
                        <a:t>2013–2017</a:t>
                      </a:r>
                    </a:p>
                  </a:txBody>
                  <a:tcPr marL="114300" marR="114300" marT="19050" marB="19050" anchor="ctr">
                    <a:lnL w="1905">
                      <a:solidFill>
                        <a:srgbClr val="FFFFFF"/>
                      </a:solidFill>
                      <a:prstDash val="soli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725" b="1">
                          <a:solidFill>
                            <a:srgbClr val="182E28"/>
                          </a:solidFill>
                          <a:latin typeface="Segoe UI"/>
                          <a:ea typeface="Segoe UI"/>
                          <a:cs typeface="Segoe UI"/>
                        </a:rPr>
                        <a:t>YPARD forums</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600" b="0" dirty="0">
                          <a:solidFill>
                            <a:srgbClr val="182E28"/>
                          </a:solidFill>
                          <a:latin typeface="Segoe UI"/>
                          <a:ea typeface="Segoe UI"/>
                          <a:cs typeface="Segoe UI"/>
                        </a:rPr>
                        <a:t>Established three national YPARD forums and facilitated the creation of a regional YPARD forum.</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extLst>
                  <a:ext uri="{0D108BD9-81ED-4DB2-BD59-A6C34878D82A}">
                    <a16:rowId xmlns:a16="http://schemas.microsoft.com/office/drawing/2014/main" val="10002"/>
                  </a:ext>
                </a:extLst>
              </a:tr>
              <a:tr h="571500">
                <a:tc>
                  <a:txBody>
                    <a:bodyPr/>
                    <a:lstStyle/>
                    <a:p>
                      <a:pPr algn="l"/>
                      <a:r>
                        <a:rPr sz="1725" b="1">
                          <a:solidFill>
                            <a:srgbClr val="17664F"/>
                          </a:solidFill>
                          <a:latin typeface="Segoe UI"/>
                          <a:ea typeface="Segoe UI"/>
                          <a:cs typeface="Segoe UI"/>
                        </a:rPr>
                        <a:t>2014–2016</a:t>
                      </a:r>
                    </a:p>
                  </a:txBody>
                  <a:tcPr marL="114300" marR="114300" marT="19050" marB="19050" anchor="ctr">
                    <a:lnL w="1905">
                      <a:solidFill>
                        <a:srgbClr val="FFFFFF"/>
                      </a:solidFill>
                      <a:prstDash val="soli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725" b="1">
                          <a:solidFill>
                            <a:srgbClr val="182E28"/>
                          </a:solidFill>
                          <a:latin typeface="Segoe UI"/>
                          <a:ea typeface="Segoe UI"/>
                          <a:cs typeface="Segoe UI"/>
                        </a:rPr>
                        <a:t>Regional foresight hub</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600" b="0">
                          <a:solidFill>
                            <a:srgbClr val="182E28"/>
                          </a:solidFill>
                          <a:latin typeface="Segoe UI"/>
                          <a:ea typeface="Segoe UI"/>
                          <a:cs typeface="Segoe UI"/>
                        </a:rPr>
                        <a:t>Established a regional hub for innovation foresight.</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extLst>
                  <a:ext uri="{0D108BD9-81ED-4DB2-BD59-A6C34878D82A}">
                    <a16:rowId xmlns:a16="http://schemas.microsoft.com/office/drawing/2014/main" val="10003"/>
                  </a:ext>
                </a:extLst>
              </a:tr>
              <a:tr h="571500">
                <a:tc>
                  <a:txBody>
                    <a:bodyPr/>
                    <a:lstStyle/>
                    <a:p>
                      <a:pPr algn="l"/>
                      <a:r>
                        <a:rPr sz="1725" b="1">
                          <a:solidFill>
                            <a:srgbClr val="17664F"/>
                          </a:solidFill>
                          <a:latin typeface="Segoe UI"/>
                          <a:ea typeface="Segoe UI"/>
                          <a:cs typeface="Segoe UI"/>
                        </a:rPr>
                        <a:t>2014–present</a:t>
                      </a:r>
                    </a:p>
                  </a:txBody>
                  <a:tcPr marL="114300" marR="114300" marT="19050" marB="19050" anchor="ctr">
                    <a:lnL w="1905">
                      <a:solidFill>
                        <a:srgbClr val="FFFFFF"/>
                      </a:solidFill>
                      <a:prstDash val="soli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725" b="1" dirty="0">
                          <a:solidFill>
                            <a:srgbClr val="182E28"/>
                          </a:solidFill>
                          <a:latin typeface="Segoe UI"/>
                          <a:ea typeface="Segoe UI"/>
                          <a:cs typeface="Segoe UI"/>
                        </a:rPr>
                        <a:t>Rural advisory services</a:t>
                      </a:r>
                    </a:p>
                    <a:p>
                      <a:pPr algn="l"/>
                      <a:r>
                        <a:rPr sz="1725" b="1" dirty="0">
                          <a:solidFill>
                            <a:srgbClr val="182E28"/>
                          </a:solidFill>
                          <a:latin typeface="Segoe UI"/>
                          <a:ea typeface="Segoe UI"/>
                          <a:cs typeface="Segoe UI"/>
                        </a:rPr>
                        <a:t>(CAC-FRAS)</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600" b="0" dirty="0">
                          <a:solidFill>
                            <a:srgbClr val="182E28"/>
                          </a:solidFill>
                          <a:latin typeface="Segoe UI"/>
                          <a:ea typeface="Segoe UI"/>
                          <a:cs typeface="Segoe UI"/>
                        </a:rPr>
                        <a:t>Initiated CAC-FRAS to strengthen connections with rural advisory services.</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extLst>
                  <a:ext uri="{0D108BD9-81ED-4DB2-BD59-A6C34878D82A}">
                    <a16:rowId xmlns:a16="http://schemas.microsoft.com/office/drawing/2014/main" val="10004"/>
                  </a:ext>
                </a:extLst>
              </a:tr>
              <a:tr h="571500">
                <a:tc>
                  <a:txBody>
                    <a:bodyPr/>
                    <a:lstStyle/>
                    <a:p>
                      <a:pPr algn="l"/>
                      <a:r>
                        <a:rPr sz="1725" b="1">
                          <a:solidFill>
                            <a:srgbClr val="17664F"/>
                          </a:solidFill>
                          <a:latin typeface="Segoe UI"/>
                          <a:ea typeface="Segoe UI"/>
                          <a:cs typeface="Segoe UI"/>
                        </a:rPr>
                        <a:t>2013–2014</a:t>
                      </a:r>
                    </a:p>
                    <a:p>
                      <a:pPr algn="l"/>
                      <a:r>
                        <a:rPr sz="1725" b="1">
                          <a:solidFill>
                            <a:srgbClr val="17664F"/>
                          </a:solidFill>
                          <a:latin typeface="Segoe UI"/>
                          <a:ea typeface="Segoe UI"/>
                          <a:cs typeface="Segoe UI"/>
                        </a:rPr>
                        <a:t>(Phase I)</a:t>
                      </a:r>
                    </a:p>
                  </a:txBody>
                  <a:tcPr marL="114300" marR="114300" marT="19050" marB="19050" anchor="ctr">
                    <a:lnL w="1905">
                      <a:solidFill>
                        <a:srgbClr val="FFFFFF"/>
                      </a:solidFill>
                      <a:prstDash val="soli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725" b="1">
                          <a:solidFill>
                            <a:srgbClr val="182E28"/>
                          </a:solidFill>
                          <a:latin typeface="Segoe UI"/>
                          <a:ea typeface="Segoe UI"/>
                          <a:cs typeface="Segoe UI"/>
                        </a:rPr>
                        <a:t>Women farmer</a:t>
                      </a:r>
                    </a:p>
                    <a:p>
                      <a:pPr algn="l"/>
                      <a:r>
                        <a:rPr sz="1725" b="1">
                          <a:solidFill>
                            <a:srgbClr val="182E28"/>
                          </a:solidFill>
                          <a:latin typeface="Segoe UI"/>
                          <a:ea typeface="Segoe UI"/>
                          <a:cs typeface="Segoe UI"/>
                        </a:rPr>
                        <a:t>programmes</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600" b="0" dirty="0">
                          <a:solidFill>
                            <a:srgbClr val="182E28"/>
                          </a:solidFill>
                          <a:latin typeface="Segoe UI"/>
                          <a:ea typeface="Segoe UI"/>
                          <a:cs typeface="Segoe UI"/>
                        </a:rPr>
                        <a:t>Developed advisory services for women farmers.</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extLst>
                  <a:ext uri="{0D108BD9-81ED-4DB2-BD59-A6C34878D82A}">
                    <a16:rowId xmlns:a16="http://schemas.microsoft.com/office/drawing/2014/main" val="10005"/>
                  </a:ext>
                </a:extLst>
              </a:tr>
              <a:tr h="571500">
                <a:tc>
                  <a:txBody>
                    <a:bodyPr/>
                    <a:lstStyle/>
                    <a:p>
                      <a:pPr algn="l"/>
                      <a:r>
                        <a:rPr sz="1725" b="1">
                          <a:solidFill>
                            <a:srgbClr val="17664F"/>
                          </a:solidFill>
                          <a:latin typeface="Segoe UI"/>
                          <a:ea typeface="Segoe UI"/>
                          <a:cs typeface="Segoe UI"/>
                        </a:rPr>
                        <a:t>2021–2024</a:t>
                      </a:r>
                    </a:p>
                    <a:p>
                      <a:pPr algn="l"/>
                      <a:r>
                        <a:rPr sz="1725" b="1">
                          <a:solidFill>
                            <a:srgbClr val="17664F"/>
                          </a:solidFill>
                          <a:latin typeface="Segoe UI"/>
                          <a:ea typeface="Segoe UI"/>
                          <a:cs typeface="Segoe UI"/>
                        </a:rPr>
                        <a:t>(Phase II)</a:t>
                      </a:r>
                    </a:p>
                  </a:txBody>
                  <a:tcPr marL="114300" marR="114300" marT="19050" marB="19050" anchor="ctr">
                    <a:lnL w="1905">
                      <a:solidFill>
                        <a:srgbClr val="FFFFFF"/>
                      </a:solidFill>
                      <a:prstDash val="soli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725" b="1">
                          <a:solidFill>
                            <a:srgbClr val="182E28"/>
                          </a:solidFill>
                          <a:latin typeface="Segoe UI"/>
                          <a:ea typeface="Segoe UI"/>
                          <a:cs typeface="Segoe UI"/>
                        </a:rPr>
                        <a:t>Women farmer</a:t>
                      </a:r>
                    </a:p>
                    <a:p>
                      <a:pPr algn="l"/>
                      <a:r>
                        <a:rPr sz="1725" b="1">
                          <a:solidFill>
                            <a:srgbClr val="182E28"/>
                          </a:solidFill>
                          <a:latin typeface="Segoe UI"/>
                          <a:ea typeface="Segoe UI"/>
                          <a:cs typeface="Segoe UI"/>
                        </a:rPr>
                        <a:t>programmes</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600" b="0" dirty="0">
                          <a:solidFill>
                            <a:srgbClr val="182E28"/>
                          </a:solidFill>
                          <a:latin typeface="Segoe UI"/>
                          <a:ea typeface="Segoe UI"/>
                          <a:cs typeface="Segoe UI"/>
                        </a:rPr>
                        <a:t>Strengthened women farmers’ business and technical skills in cooperation with agricultural universities.</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extLst>
                  <a:ext uri="{0D108BD9-81ED-4DB2-BD59-A6C34878D82A}">
                    <a16:rowId xmlns:a16="http://schemas.microsoft.com/office/drawing/2014/main" val="10006"/>
                  </a:ext>
                </a:extLst>
              </a:tr>
              <a:tr h="571500">
                <a:tc>
                  <a:txBody>
                    <a:bodyPr/>
                    <a:lstStyle/>
                    <a:p>
                      <a:pPr algn="l"/>
                      <a:r>
                        <a:rPr sz="1725" b="1">
                          <a:solidFill>
                            <a:srgbClr val="17664F"/>
                          </a:solidFill>
                          <a:latin typeface="Segoe UI"/>
                          <a:ea typeface="Segoe UI"/>
                          <a:cs typeface="Segoe UI"/>
                        </a:rPr>
                        <a:t>2024</a:t>
                      </a:r>
                    </a:p>
                  </a:txBody>
                  <a:tcPr marL="114300" marR="114300" marT="19050" marB="19050" anchor="ctr">
                    <a:lnL w="1905">
                      <a:solidFill>
                        <a:srgbClr val="FFFFFF"/>
                      </a:solidFill>
                      <a:prstDash val="soli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725" b="1">
                          <a:solidFill>
                            <a:srgbClr val="182E28"/>
                          </a:solidFill>
                          <a:latin typeface="Segoe UI"/>
                          <a:ea typeface="Segoe UI"/>
                          <a:cs typeface="Segoe UI"/>
                        </a:rPr>
                        <a:t>APAARI cooperation</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tc>
                  <a:txBody>
                    <a:bodyPr/>
                    <a:lstStyle/>
                    <a:p>
                      <a:pPr algn="l"/>
                      <a:r>
                        <a:rPr sz="1600" b="0" dirty="0">
                          <a:solidFill>
                            <a:srgbClr val="182E28"/>
                          </a:solidFill>
                          <a:latin typeface="Segoe UI"/>
                          <a:ea typeface="Segoe UI"/>
                          <a:cs typeface="Segoe UI"/>
                        </a:rPr>
                        <a:t>Joint project development, knowledge exchange and capacity building.</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9525">
                      <a:solidFill>
                        <a:srgbClr val="C9DAD0"/>
                      </a:solidFill>
                      <a:prstDash val="solid"/>
                    </a:lnB>
                    <a:solidFill>
                      <a:srgbClr val="FFFFFF"/>
                    </a:solidFill>
                  </a:tcPr>
                </a:tc>
                <a:extLst>
                  <a:ext uri="{0D108BD9-81ED-4DB2-BD59-A6C34878D82A}">
                    <a16:rowId xmlns:a16="http://schemas.microsoft.com/office/drawing/2014/main" val="10007"/>
                  </a:ext>
                </a:extLst>
              </a:tr>
              <a:tr h="571500">
                <a:tc>
                  <a:txBody>
                    <a:bodyPr/>
                    <a:lstStyle/>
                    <a:p>
                      <a:pPr algn="l"/>
                      <a:r>
                        <a:rPr sz="1725" b="1">
                          <a:solidFill>
                            <a:srgbClr val="17664F"/>
                          </a:solidFill>
                          <a:latin typeface="Segoe UI"/>
                          <a:ea typeface="Segoe UI"/>
                          <a:cs typeface="Segoe UI"/>
                        </a:rPr>
                        <a:t>2026</a:t>
                      </a:r>
                    </a:p>
                  </a:txBody>
                  <a:tcPr marL="114300" marR="114300" marT="19050" marB="19050" anchor="ctr">
                    <a:lnL w="1905">
                      <a:solidFill>
                        <a:srgbClr val="FFFFFF"/>
                      </a:solidFill>
                      <a:prstDash val="solid"/>
                    </a:lnL>
                    <a:lnR w="1905">
                      <a:solidFill>
                        <a:srgbClr val="FFFFFF"/>
                      </a:solidFill>
                      <a:prstDash val="solid"/>
                    </a:lnR>
                    <a:lnT w="9525" cap="flat" cmpd="sng" algn="ctr">
                      <a:solidFill>
                        <a:srgbClr val="C9DAD0"/>
                      </a:solidFill>
                      <a:prstDash val="solid"/>
                      <a:round/>
                      <a:headEnd type="none" w="med" len="med"/>
                      <a:tailEnd type="none" w="med" len="med"/>
                    </a:lnT>
                    <a:lnB w="1905">
                      <a:solidFill>
                        <a:srgbClr val="FFFFFF"/>
                      </a:solidFill>
                      <a:prstDash val="solid"/>
                    </a:lnB>
                    <a:solidFill>
                      <a:srgbClr val="FFFFFF"/>
                    </a:solidFill>
                  </a:tcPr>
                </a:tc>
                <a:tc>
                  <a:txBody>
                    <a:bodyPr/>
                    <a:lstStyle/>
                    <a:p>
                      <a:pPr algn="l"/>
                      <a:r>
                        <a:rPr sz="1725" b="1">
                          <a:solidFill>
                            <a:srgbClr val="182E28"/>
                          </a:solidFill>
                          <a:latin typeface="Segoe UI"/>
                          <a:ea typeface="Segoe UI"/>
                          <a:cs typeface="Segoe UI"/>
                        </a:rPr>
                        <a:t>AARINENA agreement</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1905">
                      <a:solidFill>
                        <a:srgbClr val="FFFFFF"/>
                      </a:solidFill>
                      <a:prstDash val="solid"/>
                    </a:lnB>
                    <a:solidFill>
                      <a:srgbClr val="FFFFFF"/>
                    </a:solidFill>
                  </a:tcPr>
                </a:tc>
                <a:tc>
                  <a:txBody>
                    <a:bodyPr/>
                    <a:lstStyle/>
                    <a:p>
                      <a:pPr algn="l"/>
                      <a:r>
                        <a:rPr sz="1600" b="0" dirty="0">
                          <a:solidFill>
                            <a:srgbClr val="182E28"/>
                          </a:solidFill>
                          <a:latin typeface="Segoe UI"/>
                          <a:ea typeface="Segoe UI"/>
                          <a:cs typeface="Segoe UI"/>
                        </a:rPr>
                        <a:t>A partnership framework for joint research, training, advisory work and knowledge exchange.</a:t>
                      </a:r>
                    </a:p>
                  </a:txBody>
                  <a:tcPr marL="114300" marR="114300" marT="19050" marB="19050" anchor="ctr">
                    <a:lnL w="1905" cap="flat" cmpd="sng" algn="ctr">
                      <a:solidFill>
                        <a:srgbClr val="FFFFFF"/>
                      </a:solidFill>
                      <a:prstDash val="solid"/>
                      <a:round/>
                      <a:headEnd type="none" w="med" len="med"/>
                      <a:tailEnd type="none" w="med" len="med"/>
                    </a:lnL>
                    <a:lnR w="1905">
                      <a:solidFill>
                        <a:srgbClr val="FFFFFF"/>
                      </a:solidFill>
                      <a:prstDash val="solid"/>
                    </a:lnR>
                    <a:lnT w="9525" cap="flat" cmpd="sng" algn="ctr">
                      <a:solidFill>
                        <a:srgbClr val="C9DAD0"/>
                      </a:solidFill>
                      <a:prstDash val="solid"/>
                      <a:round/>
                      <a:headEnd type="none" w="med" len="med"/>
                      <a:tailEnd type="none" w="med" len="med"/>
                    </a:lnT>
                    <a:lnB w="1905">
                      <a:solidFill>
                        <a:srgbClr val="FFFFFF"/>
                      </a:solidFill>
                      <a:prstDash val="solid"/>
                    </a:lnB>
                    <a:solidFill>
                      <a:srgbClr val="FFFFFF"/>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918959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shape-64">
            <a:extLst>
              <a:ext uri="{FF2B5EF4-FFF2-40B4-BE49-F238E27FC236}">
                <a16:creationId xmlns:a16="http://schemas.microsoft.com/office/drawing/2014/main" id="{543F4420-C4E9-4DB3-877F-FA02E2C86B2B}"/>
              </a:ext>
            </a:extLst>
          </p:cNvPr>
          <p:cNvSpPr>
            <a:spLocks noGrp="1"/>
          </p:cNvSpPr>
          <p:nvPr/>
        </p:nvSpPr>
        <p:spPr>
          <a:xfrm>
            <a:off x="609600" y="457200"/>
            <a:ext cx="10972800" cy="1181100"/>
          </a:xfrm>
          <a:prstGeom prst="rect">
            <a:avLst/>
          </a:prstGeom>
          <a:noFill/>
          <a:ln w="0">
            <a:noFill/>
          </a:ln>
        </p:spPr>
        <p:txBody>
          <a:bodyPr wrap="square" lIns="0" tIns="0" rIns="0" bIns="0" anchor="t">
            <a:noAutofit/>
          </a:bodyPr>
          <a:lstStyle/>
          <a:p>
            <a:pPr algn="l">
              <a:buNone/>
              <a:defRPr sz="3450" b="1">
                <a:solidFill>
                  <a:srgbClr val="182E28"/>
                </a:solidFill>
                <a:latin typeface="Segoe UI"/>
                <a:ea typeface="Segoe UI"/>
                <a:cs typeface="Segoe UI"/>
              </a:defRPr>
            </a:pPr>
            <a:r>
              <a:rPr sz="3450" b="1">
                <a:solidFill>
                  <a:srgbClr val="182E28"/>
                </a:solidFill>
                <a:latin typeface="Segoe UI"/>
                <a:ea typeface="Segoe UI"/>
                <a:cs typeface="Segoe UI"/>
              </a:rPr>
              <a:t>Research in the field</a:t>
            </a:r>
          </a:p>
        </p:txBody>
      </p:sp>
      <p:sp>
        <p:nvSpPr>
          <p:cNvPr id="2" name="shape-65">
            <a:extLst>
              <a:ext uri="{FF2B5EF4-FFF2-40B4-BE49-F238E27FC236}">
                <a16:creationId xmlns:a16="http://schemas.microsoft.com/office/drawing/2014/main" id="{458A63E4-1462-4A38-8A7F-D3F59C8DF47C}"/>
              </a:ext>
            </a:extLst>
          </p:cNvPr>
          <p:cNvSpPr>
            <a:spLocks noGrp="1"/>
          </p:cNvSpPr>
          <p:nvPr/>
        </p:nvSpPr>
        <p:spPr>
          <a:xfrm>
            <a:off x="609600" y="1419225"/>
            <a:ext cx="10810875" cy="647700"/>
          </a:xfrm>
          <a:prstGeom prst="rect">
            <a:avLst/>
          </a:prstGeom>
          <a:noFill/>
          <a:ln w="0">
            <a:noFill/>
          </a:ln>
        </p:spPr>
        <p:txBody>
          <a:bodyPr wrap="square" lIns="0" tIns="0" rIns="0" bIns="0" anchor="t">
            <a:noAutofit/>
          </a:bodyPr>
          <a:lstStyle/>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Experience from women farmer programmes in Uzbekistan</a:t>
            </a:r>
          </a:p>
        </p:txBody>
      </p:sp>
      <p:pic>
        <p:nvPicPr>
          <p:cNvPr id="16" name="Picture 13"/>
          <p:cNvPicPr>
            <a:picLocks noChangeAspect="1"/>
          </p:cNvPicPr>
          <p:nvPr/>
        </p:nvPicPr>
        <p:blipFill>
          <a:blip r:embed="rId3"/>
          <a:stretch/>
        </p:blipFill>
        <p:spPr>
          <a:xfrm>
            <a:off x="609600" y="2200409"/>
            <a:ext cx="4831080" cy="2828657"/>
          </a:xfrm>
          <a:prstGeom prst="rect">
            <a:avLst/>
          </a:prstGeom>
        </p:spPr>
      </p:pic>
      <p:sp>
        <p:nvSpPr>
          <p:cNvPr id="4" name="shape-66">
            <a:extLst>
              <a:ext uri="{FF2B5EF4-FFF2-40B4-BE49-F238E27FC236}">
                <a16:creationId xmlns:a16="http://schemas.microsoft.com/office/drawing/2014/main" id="{2FEAD857-A0D6-4C6E-A215-63E022A6E905}"/>
              </a:ext>
            </a:extLst>
          </p:cNvPr>
          <p:cNvSpPr>
            <a:spLocks noGrp="1"/>
          </p:cNvSpPr>
          <p:nvPr/>
        </p:nvSpPr>
        <p:spPr>
          <a:xfrm>
            <a:off x="609600" y="5334000"/>
            <a:ext cx="6153150" cy="828675"/>
          </a:xfrm>
          <a:prstGeom prst="rect">
            <a:avLst/>
          </a:prstGeom>
          <a:noFill/>
          <a:ln w="0">
            <a:noFill/>
          </a:ln>
        </p:spPr>
        <p:txBody>
          <a:bodyPr wrap="square" lIns="0" tIns="0" rIns="0" bIns="0" anchor="t">
            <a:noAutofit/>
          </a:bodyPr>
          <a:lstStyle/>
          <a:p>
            <a:pPr algn="l">
              <a:buNone/>
              <a:defRPr sz="2325" b="1">
                <a:solidFill>
                  <a:srgbClr val="17664F"/>
                </a:solidFill>
                <a:latin typeface="Segoe UI"/>
                <a:ea typeface="Segoe UI"/>
                <a:cs typeface="Segoe UI"/>
              </a:defRPr>
            </a:pPr>
            <a:r>
              <a:rPr sz="2325" b="1">
                <a:solidFill>
                  <a:srgbClr val="17664F"/>
                </a:solidFill>
                <a:latin typeface="Segoe UI"/>
                <a:ea typeface="Segoe UI"/>
                <a:cs typeface="Segoe UI"/>
              </a:rPr>
              <a:t>Soil testing, crop management and</a:t>
            </a:r>
          </a:p>
          <a:p>
            <a:pPr algn="l">
              <a:buNone/>
              <a:defRPr sz="2325" b="1">
                <a:solidFill>
                  <a:srgbClr val="17664F"/>
                </a:solidFill>
                <a:latin typeface="Segoe UI"/>
                <a:ea typeface="Segoe UI"/>
                <a:cs typeface="Segoe UI"/>
              </a:defRPr>
            </a:pPr>
            <a:r>
              <a:rPr sz="2325" b="1">
                <a:solidFill>
                  <a:srgbClr val="17664F"/>
                </a:solidFill>
                <a:latin typeface="Segoe UI"/>
                <a:ea typeface="Segoe UI"/>
                <a:cs typeface="Segoe UI"/>
              </a:rPr>
              <a:t>practical learning with researchers</a:t>
            </a:r>
          </a:p>
        </p:txBody>
      </p:sp>
      <p:sp>
        <p:nvSpPr>
          <p:cNvPr id="5" name="shape-67">
            <a:extLst>
              <a:ext uri="{FF2B5EF4-FFF2-40B4-BE49-F238E27FC236}">
                <a16:creationId xmlns:a16="http://schemas.microsoft.com/office/drawing/2014/main" id="{05E6E7A4-ECB5-4C7A-B0A2-E99178DAB5E2}"/>
              </a:ext>
            </a:extLst>
          </p:cNvPr>
          <p:cNvSpPr>
            <a:spLocks noGrp="1"/>
          </p:cNvSpPr>
          <p:nvPr/>
        </p:nvSpPr>
        <p:spPr>
          <a:xfrm>
            <a:off x="7248525" y="2085975"/>
            <a:ext cx="4333875" cy="400050"/>
          </a:xfrm>
          <a:prstGeom prst="rect">
            <a:avLst/>
          </a:prstGeom>
          <a:noFill/>
          <a:ln w="0">
            <a:noFill/>
          </a:ln>
        </p:spPr>
        <p:txBody>
          <a:bodyPr wrap="square" lIns="0" tIns="0" rIns="0" bIns="0" anchor="t">
            <a:noAutofit/>
          </a:bodyPr>
          <a:lstStyle/>
          <a:p>
            <a:pPr algn="l">
              <a:buNone/>
              <a:defRPr sz="2175" b="1">
                <a:solidFill>
                  <a:srgbClr val="BD602E"/>
                </a:solidFill>
                <a:latin typeface="Segoe UI"/>
                <a:ea typeface="Segoe UI"/>
                <a:cs typeface="Segoe UI"/>
              </a:defRPr>
            </a:pPr>
            <a:r>
              <a:rPr sz="2175" b="1">
                <a:solidFill>
                  <a:srgbClr val="BD602E"/>
                </a:solidFill>
                <a:latin typeface="Segoe UI"/>
                <a:ea typeface="Segoe UI"/>
                <a:cs typeface="Segoe UI"/>
              </a:rPr>
              <a:t>The task</a:t>
            </a:r>
          </a:p>
        </p:txBody>
      </p:sp>
      <p:sp>
        <p:nvSpPr>
          <p:cNvPr id="6" name="shape-68">
            <a:extLst>
              <a:ext uri="{FF2B5EF4-FFF2-40B4-BE49-F238E27FC236}">
                <a16:creationId xmlns:a16="http://schemas.microsoft.com/office/drawing/2014/main" id="{BC9A4536-84CA-4BC3-9E26-C238D7D396B7}"/>
              </a:ext>
            </a:extLst>
          </p:cNvPr>
          <p:cNvSpPr>
            <a:spLocks noGrp="1"/>
          </p:cNvSpPr>
          <p:nvPr/>
        </p:nvSpPr>
        <p:spPr>
          <a:xfrm>
            <a:off x="7248525" y="2581275"/>
            <a:ext cx="4333875" cy="85725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Make research useful in farming</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and agribusiness decisions.</a:t>
            </a:r>
          </a:p>
        </p:txBody>
      </p:sp>
      <p:sp>
        <p:nvSpPr>
          <p:cNvPr id="7" name="shape-69">
            <a:extLst>
              <a:ext uri="{FF2B5EF4-FFF2-40B4-BE49-F238E27FC236}">
                <a16:creationId xmlns:a16="http://schemas.microsoft.com/office/drawing/2014/main" id="{F2A9B157-5465-4F88-84E6-68F45BBBF892}"/>
              </a:ext>
            </a:extLst>
          </p:cNvPr>
          <p:cNvSpPr>
            <a:spLocks noGrp="1"/>
          </p:cNvSpPr>
          <p:nvPr/>
        </p:nvSpPr>
        <p:spPr>
          <a:xfrm>
            <a:off x="7248525" y="3419475"/>
            <a:ext cx="4333875" cy="400050"/>
          </a:xfrm>
          <a:prstGeom prst="rect">
            <a:avLst/>
          </a:prstGeom>
          <a:noFill/>
          <a:ln w="0">
            <a:noFill/>
          </a:ln>
        </p:spPr>
        <p:txBody>
          <a:bodyPr wrap="square" lIns="0" tIns="0" rIns="0" bIns="0" anchor="t">
            <a:noAutofit/>
          </a:bodyPr>
          <a:lstStyle/>
          <a:p>
            <a:pPr algn="l">
              <a:buNone/>
              <a:defRPr sz="2175" b="1">
                <a:solidFill>
                  <a:srgbClr val="BD602E"/>
                </a:solidFill>
                <a:latin typeface="Segoe UI"/>
                <a:ea typeface="Segoe UI"/>
                <a:cs typeface="Segoe UI"/>
              </a:defRPr>
            </a:pPr>
            <a:r>
              <a:rPr sz="2175" b="1">
                <a:solidFill>
                  <a:srgbClr val="BD602E"/>
                </a:solidFill>
                <a:latin typeface="Segoe UI"/>
                <a:ea typeface="Segoe UI"/>
                <a:cs typeface="Segoe UI"/>
              </a:rPr>
              <a:t>CACAARI’s contribution</a:t>
            </a:r>
          </a:p>
        </p:txBody>
      </p:sp>
      <p:sp>
        <p:nvSpPr>
          <p:cNvPr id="8" name="shape-70">
            <a:extLst>
              <a:ext uri="{FF2B5EF4-FFF2-40B4-BE49-F238E27FC236}">
                <a16:creationId xmlns:a16="http://schemas.microsoft.com/office/drawing/2014/main" id="{7B91CC44-CEE8-419F-9E31-E83D391ADA0F}"/>
              </a:ext>
            </a:extLst>
          </p:cNvPr>
          <p:cNvSpPr>
            <a:spLocks noGrp="1"/>
          </p:cNvSpPr>
          <p:nvPr/>
        </p:nvSpPr>
        <p:spPr>
          <a:xfrm>
            <a:off x="7248525" y="3914775"/>
            <a:ext cx="4333875" cy="85725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Connect university and extension</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partners with participating farmers.</a:t>
            </a:r>
          </a:p>
        </p:txBody>
      </p:sp>
      <p:sp>
        <p:nvSpPr>
          <p:cNvPr id="9" name="shape-71">
            <a:extLst>
              <a:ext uri="{FF2B5EF4-FFF2-40B4-BE49-F238E27FC236}">
                <a16:creationId xmlns:a16="http://schemas.microsoft.com/office/drawing/2014/main" id="{FE5BF1B0-6FF9-4D12-925D-04F0301D7978}"/>
              </a:ext>
            </a:extLst>
          </p:cNvPr>
          <p:cNvSpPr>
            <a:spLocks noGrp="1"/>
          </p:cNvSpPr>
          <p:nvPr/>
        </p:nvSpPr>
        <p:spPr>
          <a:xfrm>
            <a:off x="7248525" y="4752975"/>
            <a:ext cx="4333875" cy="400050"/>
          </a:xfrm>
          <a:prstGeom prst="rect">
            <a:avLst/>
          </a:prstGeom>
          <a:noFill/>
          <a:ln w="0">
            <a:noFill/>
          </a:ln>
        </p:spPr>
        <p:txBody>
          <a:bodyPr wrap="square" lIns="0" tIns="0" rIns="0" bIns="0" anchor="t">
            <a:noAutofit/>
          </a:bodyPr>
          <a:lstStyle/>
          <a:p>
            <a:pPr algn="l">
              <a:buNone/>
              <a:defRPr sz="2175" b="1">
                <a:solidFill>
                  <a:srgbClr val="BD602E"/>
                </a:solidFill>
                <a:latin typeface="Segoe UI"/>
                <a:ea typeface="Segoe UI"/>
                <a:cs typeface="Segoe UI"/>
              </a:defRPr>
            </a:pPr>
            <a:r>
              <a:rPr sz="2175" b="1">
                <a:solidFill>
                  <a:srgbClr val="BD602E"/>
                </a:solidFill>
                <a:latin typeface="Segoe UI"/>
                <a:ea typeface="Segoe UI"/>
                <a:cs typeface="Segoe UI"/>
              </a:rPr>
              <a:t>Concrete outputs</a:t>
            </a:r>
          </a:p>
        </p:txBody>
      </p:sp>
      <p:sp>
        <p:nvSpPr>
          <p:cNvPr id="10" name="shape-72">
            <a:extLst>
              <a:ext uri="{FF2B5EF4-FFF2-40B4-BE49-F238E27FC236}">
                <a16:creationId xmlns:a16="http://schemas.microsoft.com/office/drawing/2014/main" id="{5F32B295-A963-4E3D-93F6-514BCE884A4B}"/>
              </a:ext>
            </a:extLst>
          </p:cNvPr>
          <p:cNvSpPr>
            <a:spLocks noGrp="1"/>
          </p:cNvSpPr>
          <p:nvPr/>
        </p:nvSpPr>
        <p:spPr>
          <a:xfrm>
            <a:off x="7248525" y="5248275"/>
            <a:ext cx="4333875" cy="85725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Field demonstrations, soil assessment</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and feedback through visits and exchange.</a:t>
            </a:r>
          </a:p>
        </p:txBody>
      </p:sp>
      <p:sp>
        <p:nvSpPr>
          <p:cNvPr id="11" name="shape-73">
            <a:extLst>
              <a:ext uri="{FF2B5EF4-FFF2-40B4-BE49-F238E27FC236}">
                <a16:creationId xmlns:a16="http://schemas.microsoft.com/office/drawing/2014/main" id="{8205C0DD-398E-4CD7-A33F-FDA6638FF1EB}"/>
              </a:ext>
            </a:extLst>
          </p:cNvPr>
          <p:cNvSpPr>
            <a:spLocks noGrp="1"/>
          </p:cNvSpPr>
          <p:nvPr/>
        </p:nvSpPr>
        <p:spPr>
          <a:xfrm>
            <a:off x="609600" y="6353175"/>
            <a:ext cx="10972800" cy="304800"/>
          </a:xfrm>
          <a:prstGeom prst="rect">
            <a:avLst/>
          </a:prstGeom>
          <a:noFill/>
          <a:ln w="0">
            <a:noFill/>
          </a:ln>
        </p:spPr>
        <p:txBody>
          <a:bodyPr wrap="square" lIns="0" tIns="0" rIns="0" bIns="0" anchor="t">
            <a:noAutofit/>
          </a:bodyPr>
          <a:lstStyle/>
          <a:p>
            <a:pPr algn="l">
              <a:buNone/>
              <a:defRPr sz="1650" b="0">
                <a:solidFill>
                  <a:srgbClr val="30453D"/>
                </a:solidFill>
                <a:latin typeface="Segoe UI"/>
                <a:ea typeface="Segoe UI"/>
                <a:cs typeface="Segoe UI"/>
              </a:defRPr>
            </a:pPr>
            <a:r>
              <a:rPr sz="1650" b="0">
                <a:solidFill>
                  <a:srgbClr val="30453D"/>
                </a:solidFill>
                <a:latin typeface="Segoe UI"/>
                <a:ea typeface="Segoe UI"/>
                <a:cs typeface="Segoe UI"/>
              </a:rPr>
              <a:t>With Tashkent State Agrarian University, RAESC and local research and advisory institutions</a:t>
            </a:r>
          </a:p>
        </p:txBody>
      </p:sp>
    </p:spTree>
    <p:extLst>
      <p:ext uri="{BB962C8B-B14F-4D97-AF65-F5344CB8AC3E}">
        <p14:creationId xmlns:p14="http://schemas.microsoft.com/office/powerpoint/2010/main" val="374607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shape-74">
            <a:extLst>
              <a:ext uri="{FF2B5EF4-FFF2-40B4-BE49-F238E27FC236}">
                <a16:creationId xmlns:a16="http://schemas.microsoft.com/office/drawing/2014/main" id="{C8A5C1AC-3223-47BB-904B-83603D09D707}"/>
              </a:ext>
            </a:extLst>
          </p:cNvPr>
          <p:cNvSpPr>
            <a:spLocks noGrp="1"/>
          </p:cNvSpPr>
          <p:nvPr/>
        </p:nvSpPr>
        <p:spPr>
          <a:xfrm>
            <a:off x="609600" y="457200"/>
            <a:ext cx="10972800" cy="1181100"/>
          </a:xfrm>
          <a:prstGeom prst="rect">
            <a:avLst/>
          </a:prstGeom>
          <a:noFill/>
          <a:ln w="0">
            <a:noFill/>
          </a:ln>
        </p:spPr>
        <p:txBody>
          <a:bodyPr wrap="square" lIns="0" tIns="0" rIns="0" bIns="0" anchor="t">
            <a:noAutofit/>
          </a:bodyPr>
          <a:lstStyle/>
          <a:p>
            <a:pPr algn="l">
              <a:buNone/>
              <a:defRPr sz="3450" b="1">
                <a:solidFill>
                  <a:srgbClr val="182E28"/>
                </a:solidFill>
                <a:latin typeface="Segoe UI"/>
                <a:ea typeface="Segoe UI"/>
                <a:cs typeface="Segoe UI"/>
              </a:defRPr>
            </a:pPr>
            <a:r>
              <a:rPr sz="3450" b="1">
                <a:solidFill>
                  <a:srgbClr val="182E28"/>
                </a:solidFill>
                <a:latin typeface="Segoe UI"/>
                <a:ea typeface="Segoe UI"/>
                <a:cs typeface="Segoe UI"/>
              </a:rPr>
              <a:t>Cooperation across regions</a:t>
            </a:r>
          </a:p>
        </p:txBody>
      </p:sp>
      <p:sp>
        <p:nvSpPr>
          <p:cNvPr id="2" name="shape-75">
            <a:extLst>
              <a:ext uri="{FF2B5EF4-FFF2-40B4-BE49-F238E27FC236}">
                <a16:creationId xmlns:a16="http://schemas.microsoft.com/office/drawing/2014/main" id="{7B84382E-1756-40B3-A8B5-E65D437F5DE5}"/>
              </a:ext>
            </a:extLst>
          </p:cNvPr>
          <p:cNvSpPr>
            <a:spLocks noGrp="1"/>
          </p:cNvSpPr>
          <p:nvPr/>
        </p:nvSpPr>
        <p:spPr>
          <a:xfrm>
            <a:off x="609600" y="1419225"/>
            <a:ext cx="10810875" cy="647700"/>
          </a:xfrm>
          <a:prstGeom prst="rect">
            <a:avLst/>
          </a:prstGeom>
          <a:noFill/>
          <a:ln w="0">
            <a:noFill/>
          </a:ln>
        </p:spPr>
        <p:txBody>
          <a:bodyPr wrap="square" lIns="0" tIns="0" rIns="0" bIns="0" anchor="t">
            <a:noAutofit/>
          </a:bodyPr>
          <a:lstStyle/>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Connecting the region with wider research and innovation communities</a:t>
            </a:r>
          </a:p>
        </p:txBody>
      </p:sp>
      <p:pic>
        <p:nvPicPr>
          <p:cNvPr id="21" name="Picture 16"/>
          <p:cNvPicPr>
            <a:picLocks noChangeAspect="1"/>
          </p:cNvPicPr>
          <p:nvPr/>
        </p:nvPicPr>
        <p:blipFill>
          <a:blip r:embed="rId3"/>
          <a:stretch/>
        </p:blipFill>
        <p:spPr>
          <a:xfrm>
            <a:off x="666750" y="2228035"/>
            <a:ext cx="1000125" cy="1258929"/>
          </a:xfrm>
          <a:prstGeom prst="rect">
            <a:avLst/>
          </a:prstGeom>
        </p:spPr>
      </p:pic>
      <p:pic>
        <p:nvPicPr>
          <p:cNvPr id="22" name="Picture 17"/>
          <p:cNvPicPr>
            <a:picLocks noChangeAspect="1"/>
          </p:cNvPicPr>
          <p:nvPr/>
        </p:nvPicPr>
        <p:blipFill>
          <a:blip r:embed="rId4"/>
          <a:stretch/>
        </p:blipFill>
        <p:spPr>
          <a:xfrm>
            <a:off x="4400550" y="2199411"/>
            <a:ext cx="1304925" cy="1287603"/>
          </a:xfrm>
          <a:prstGeom prst="rect">
            <a:avLst/>
          </a:prstGeom>
        </p:spPr>
      </p:pic>
      <p:pic>
        <p:nvPicPr>
          <p:cNvPr id="23" name="Picture 18"/>
          <p:cNvPicPr>
            <a:picLocks noChangeAspect="1"/>
          </p:cNvPicPr>
          <p:nvPr/>
        </p:nvPicPr>
        <p:blipFill>
          <a:blip r:embed="rId5"/>
          <a:stretch/>
        </p:blipFill>
        <p:spPr>
          <a:xfrm>
            <a:off x="8229600" y="2152650"/>
            <a:ext cx="1343025" cy="1343025"/>
          </a:xfrm>
          <a:prstGeom prst="rect">
            <a:avLst/>
          </a:prstGeom>
        </p:spPr>
      </p:pic>
      <p:sp>
        <p:nvSpPr>
          <p:cNvPr id="6" name="shape-76">
            <a:extLst>
              <a:ext uri="{FF2B5EF4-FFF2-40B4-BE49-F238E27FC236}">
                <a16:creationId xmlns:a16="http://schemas.microsoft.com/office/drawing/2014/main" id="{08D22787-5C1C-438E-910A-6C8640155983}"/>
              </a:ext>
            </a:extLst>
          </p:cNvPr>
          <p:cNvSpPr>
            <a:spLocks noGrp="1"/>
          </p:cNvSpPr>
          <p:nvPr/>
        </p:nvSpPr>
        <p:spPr>
          <a:xfrm>
            <a:off x="609600" y="3743325"/>
            <a:ext cx="3400425" cy="476250"/>
          </a:xfrm>
          <a:prstGeom prst="rect">
            <a:avLst/>
          </a:prstGeom>
          <a:noFill/>
          <a:ln w="0">
            <a:noFill/>
          </a:ln>
        </p:spPr>
        <p:txBody>
          <a:bodyPr wrap="square" lIns="0" tIns="0" rIns="0" bIns="0" anchor="t">
            <a:noAutofit/>
          </a:bodyPr>
          <a:lstStyle/>
          <a:p>
            <a:pPr algn="l">
              <a:buNone/>
              <a:defRPr sz="2850" b="1">
                <a:solidFill>
                  <a:srgbClr val="17664F"/>
                </a:solidFill>
                <a:latin typeface="Segoe UI"/>
                <a:ea typeface="Segoe UI"/>
                <a:cs typeface="Segoe UI"/>
              </a:defRPr>
            </a:pPr>
            <a:r>
              <a:rPr sz="2850" b="1">
                <a:solidFill>
                  <a:srgbClr val="17664F"/>
                </a:solidFill>
                <a:latin typeface="Segoe UI"/>
                <a:ea typeface="Segoe UI"/>
                <a:cs typeface="Segoe UI"/>
              </a:rPr>
              <a:t>GFAiR</a:t>
            </a:r>
          </a:p>
        </p:txBody>
      </p:sp>
      <p:sp>
        <p:nvSpPr>
          <p:cNvPr id="7" name="shape-77">
            <a:extLst>
              <a:ext uri="{FF2B5EF4-FFF2-40B4-BE49-F238E27FC236}">
                <a16:creationId xmlns:a16="http://schemas.microsoft.com/office/drawing/2014/main" id="{F3D5FCFD-BD69-4C09-9CEE-40D0BF90E781}"/>
              </a:ext>
            </a:extLst>
          </p:cNvPr>
          <p:cNvSpPr>
            <a:spLocks noGrp="1"/>
          </p:cNvSpPr>
          <p:nvPr/>
        </p:nvSpPr>
        <p:spPr>
          <a:xfrm>
            <a:off x="609600" y="4343400"/>
            <a:ext cx="3400425" cy="809625"/>
          </a:xfrm>
          <a:prstGeom prst="rect">
            <a:avLst/>
          </a:prstGeom>
          <a:noFill/>
          <a:ln w="0">
            <a:noFill/>
          </a:ln>
        </p:spPr>
        <p:txBody>
          <a:bodyPr wrap="square" lIns="0" tIns="0" rIns="0" bIns="0" anchor="t">
            <a:noAutofit/>
          </a:bodyPr>
          <a:lstStyle/>
          <a:p>
            <a:pPr algn="l">
              <a:buNone/>
              <a:defRPr sz="1950" b="1">
                <a:solidFill>
                  <a:srgbClr val="182E28"/>
                </a:solidFill>
                <a:latin typeface="Segoe UI"/>
                <a:ea typeface="Segoe UI"/>
                <a:cs typeface="Segoe UI"/>
              </a:defRPr>
            </a:pPr>
            <a:r>
              <a:rPr sz="1950" b="1">
                <a:solidFill>
                  <a:srgbClr val="182E28"/>
                </a:solidFill>
                <a:latin typeface="Segoe UI"/>
                <a:ea typeface="Segoe UI"/>
                <a:cs typeface="Segoe UI"/>
              </a:rPr>
              <a:t>Global dialogue and</a:t>
            </a:r>
          </a:p>
          <a:p>
            <a:pPr algn="l">
              <a:buNone/>
              <a:defRPr sz="1950" b="1">
                <a:solidFill>
                  <a:srgbClr val="182E28"/>
                </a:solidFill>
                <a:latin typeface="Segoe UI"/>
                <a:ea typeface="Segoe UI"/>
                <a:cs typeface="Segoe UI"/>
              </a:defRPr>
            </a:pPr>
            <a:r>
              <a:rPr sz="1950" b="1">
                <a:solidFill>
                  <a:srgbClr val="182E28"/>
                </a:solidFill>
                <a:latin typeface="Segoe UI"/>
                <a:ea typeface="Segoe UI"/>
                <a:cs typeface="Segoe UI"/>
              </a:rPr>
              <a:t>collective action</a:t>
            </a:r>
          </a:p>
        </p:txBody>
      </p:sp>
      <p:sp>
        <p:nvSpPr>
          <p:cNvPr id="8" name="shape-78">
            <a:extLst>
              <a:ext uri="{FF2B5EF4-FFF2-40B4-BE49-F238E27FC236}">
                <a16:creationId xmlns:a16="http://schemas.microsoft.com/office/drawing/2014/main" id="{04C6E8A0-E74D-40FC-8D1C-AC69A84D8698}"/>
              </a:ext>
            </a:extLst>
          </p:cNvPr>
          <p:cNvSpPr>
            <a:spLocks noGrp="1"/>
          </p:cNvSpPr>
          <p:nvPr/>
        </p:nvSpPr>
        <p:spPr>
          <a:xfrm>
            <a:off x="609600" y="5353050"/>
            <a:ext cx="3429000" cy="100965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Inclusive digital agriculture</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and a regional contribution</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to global research dialogue.</a:t>
            </a:r>
          </a:p>
        </p:txBody>
      </p:sp>
      <p:sp>
        <p:nvSpPr>
          <p:cNvPr id="9" name="shape-79">
            <a:extLst>
              <a:ext uri="{FF2B5EF4-FFF2-40B4-BE49-F238E27FC236}">
                <a16:creationId xmlns:a16="http://schemas.microsoft.com/office/drawing/2014/main" id="{E24BCFB6-0310-487A-9B5A-65B99848EC0F}"/>
              </a:ext>
            </a:extLst>
          </p:cNvPr>
          <p:cNvSpPr>
            <a:spLocks noGrp="1"/>
          </p:cNvSpPr>
          <p:nvPr/>
        </p:nvSpPr>
        <p:spPr>
          <a:xfrm>
            <a:off x="4410075" y="3743325"/>
            <a:ext cx="3400425" cy="476250"/>
          </a:xfrm>
          <a:prstGeom prst="rect">
            <a:avLst/>
          </a:prstGeom>
          <a:noFill/>
          <a:ln w="0">
            <a:noFill/>
          </a:ln>
        </p:spPr>
        <p:txBody>
          <a:bodyPr wrap="square" lIns="0" tIns="0" rIns="0" bIns="0" anchor="t">
            <a:noAutofit/>
          </a:bodyPr>
          <a:lstStyle/>
          <a:p>
            <a:pPr algn="l">
              <a:buNone/>
              <a:defRPr sz="2850" b="1">
                <a:solidFill>
                  <a:srgbClr val="17664F"/>
                </a:solidFill>
                <a:latin typeface="Segoe UI"/>
                <a:ea typeface="Segoe UI"/>
                <a:cs typeface="Segoe UI"/>
              </a:defRPr>
            </a:pPr>
            <a:r>
              <a:rPr sz="2850" b="1">
                <a:solidFill>
                  <a:srgbClr val="17664F"/>
                </a:solidFill>
                <a:latin typeface="Segoe UI"/>
                <a:ea typeface="Segoe UI"/>
                <a:cs typeface="Segoe UI"/>
              </a:rPr>
              <a:t>APAARI</a:t>
            </a:r>
          </a:p>
        </p:txBody>
      </p:sp>
      <p:sp>
        <p:nvSpPr>
          <p:cNvPr id="10" name="shape-80">
            <a:extLst>
              <a:ext uri="{FF2B5EF4-FFF2-40B4-BE49-F238E27FC236}">
                <a16:creationId xmlns:a16="http://schemas.microsoft.com/office/drawing/2014/main" id="{92387F1B-DCAE-4864-BCC8-906718150152}"/>
              </a:ext>
            </a:extLst>
          </p:cNvPr>
          <p:cNvSpPr>
            <a:spLocks noGrp="1"/>
          </p:cNvSpPr>
          <p:nvPr/>
        </p:nvSpPr>
        <p:spPr>
          <a:xfrm>
            <a:off x="4410075" y="4343400"/>
            <a:ext cx="3400425" cy="809625"/>
          </a:xfrm>
          <a:prstGeom prst="rect">
            <a:avLst/>
          </a:prstGeom>
          <a:noFill/>
          <a:ln w="0">
            <a:noFill/>
          </a:ln>
        </p:spPr>
        <p:txBody>
          <a:bodyPr wrap="square" lIns="0" tIns="0" rIns="0" bIns="0" anchor="t">
            <a:noAutofit/>
          </a:bodyPr>
          <a:lstStyle/>
          <a:p>
            <a:pPr algn="l">
              <a:buNone/>
              <a:defRPr sz="1950" b="1">
                <a:solidFill>
                  <a:srgbClr val="182E28"/>
                </a:solidFill>
                <a:latin typeface="Segoe UI"/>
                <a:ea typeface="Segoe UI"/>
                <a:cs typeface="Segoe UI"/>
              </a:defRPr>
            </a:pPr>
            <a:r>
              <a:rPr sz="1950" b="1">
                <a:solidFill>
                  <a:srgbClr val="182E28"/>
                </a:solidFill>
                <a:latin typeface="Segoe UI"/>
                <a:ea typeface="Segoe UI"/>
                <a:cs typeface="Segoe UI"/>
              </a:rPr>
              <a:t>Asia and the Pacific</a:t>
            </a:r>
          </a:p>
        </p:txBody>
      </p:sp>
      <p:sp>
        <p:nvSpPr>
          <p:cNvPr id="11" name="shape-81">
            <a:extLst>
              <a:ext uri="{FF2B5EF4-FFF2-40B4-BE49-F238E27FC236}">
                <a16:creationId xmlns:a16="http://schemas.microsoft.com/office/drawing/2014/main" id="{63440B51-B4B3-4DF7-8FAD-78C6940746DA}"/>
              </a:ext>
            </a:extLst>
          </p:cNvPr>
          <p:cNvSpPr>
            <a:spLocks noGrp="1"/>
          </p:cNvSpPr>
          <p:nvPr/>
        </p:nvSpPr>
        <p:spPr>
          <a:xfrm>
            <a:off x="4410075" y="5353050"/>
            <a:ext cx="3429000" cy="100965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Joint projects, capacity building</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and exchange, with a focus on</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women and youth.</a:t>
            </a:r>
          </a:p>
        </p:txBody>
      </p:sp>
      <p:sp>
        <p:nvSpPr>
          <p:cNvPr id="12" name="shape-82">
            <a:extLst>
              <a:ext uri="{FF2B5EF4-FFF2-40B4-BE49-F238E27FC236}">
                <a16:creationId xmlns:a16="http://schemas.microsoft.com/office/drawing/2014/main" id="{C0178FAF-A338-4B19-A9B3-AB784654F6FE}"/>
              </a:ext>
            </a:extLst>
          </p:cNvPr>
          <p:cNvSpPr>
            <a:spLocks noGrp="1"/>
          </p:cNvSpPr>
          <p:nvPr/>
        </p:nvSpPr>
        <p:spPr>
          <a:xfrm>
            <a:off x="8210550" y="3743325"/>
            <a:ext cx="3400425" cy="476250"/>
          </a:xfrm>
          <a:prstGeom prst="rect">
            <a:avLst/>
          </a:prstGeom>
          <a:noFill/>
          <a:ln w="0">
            <a:noFill/>
          </a:ln>
        </p:spPr>
        <p:txBody>
          <a:bodyPr wrap="square" lIns="0" tIns="0" rIns="0" bIns="0" anchor="t">
            <a:noAutofit/>
          </a:bodyPr>
          <a:lstStyle/>
          <a:p>
            <a:pPr algn="l">
              <a:buNone/>
              <a:defRPr sz="2850" b="1">
                <a:solidFill>
                  <a:srgbClr val="17664F"/>
                </a:solidFill>
                <a:latin typeface="Segoe UI"/>
                <a:ea typeface="Segoe UI"/>
                <a:cs typeface="Segoe UI"/>
              </a:defRPr>
            </a:pPr>
            <a:r>
              <a:rPr sz="2850" b="1">
                <a:solidFill>
                  <a:srgbClr val="17664F"/>
                </a:solidFill>
                <a:latin typeface="Segoe UI"/>
                <a:ea typeface="Segoe UI"/>
                <a:cs typeface="Segoe UI"/>
              </a:rPr>
              <a:t>AARINENA</a:t>
            </a:r>
          </a:p>
        </p:txBody>
      </p:sp>
      <p:sp>
        <p:nvSpPr>
          <p:cNvPr id="13" name="shape-83">
            <a:extLst>
              <a:ext uri="{FF2B5EF4-FFF2-40B4-BE49-F238E27FC236}">
                <a16:creationId xmlns:a16="http://schemas.microsoft.com/office/drawing/2014/main" id="{9936AB7F-00E1-44EC-BDC2-F290CF050581}"/>
              </a:ext>
            </a:extLst>
          </p:cNvPr>
          <p:cNvSpPr>
            <a:spLocks noGrp="1"/>
          </p:cNvSpPr>
          <p:nvPr/>
        </p:nvSpPr>
        <p:spPr>
          <a:xfrm>
            <a:off x="8210550" y="4343400"/>
            <a:ext cx="3400425" cy="809625"/>
          </a:xfrm>
          <a:prstGeom prst="rect">
            <a:avLst/>
          </a:prstGeom>
          <a:noFill/>
          <a:ln w="0">
            <a:noFill/>
          </a:ln>
        </p:spPr>
        <p:txBody>
          <a:bodyPr wrap="square" lIns="0" tIns="0" rIns="0" bIns="0" anchor="t">
            <a:noAutofit/>
          </a:bodyPr>
          <a:lstStyle/>
          <a:p>
            <a:pPr algn="l">
              <a:buNone/>
              <a:defRPr sz="1950" b="1">
                <a:solidFill>
                  <a:srgbClr val="182E28"/>
                </a:solidFill>
                <a:latin typeface="Segoe UI"/>
                <a:ea typeface="Segoe UI"/>
                <a:cs typeface="Segoe UI"/>
              </a:defRPr>
            </a:pPr>
            <a:r>
              <a:rPr sz="1950" b="1">
                <a:solidFill>
                  <a:srgbClr val="182E28"/>
                </a:solidFill>
                <a:latin typeface="Segoe UI"/>
                <a:ea typeface="Segoe UI"/>
                <a:cs typeface="Segoe UI"/>
              </a:rPr>
              <a:t>Near East and</a:t>
            </a:r>
          </a:p>
          <a:p>
            <a:pPr algn="l">
              <a:buNone/>
              <a:defRPr sz="1950" b="1">
                <a:solidFill>
                  <a:srgbClr val="182E28"/>
                </a:solidFill>
                <a:latin typeface="Segoe UI"/>
                <a:ea typeface="Segoe UI"/>
                <a:cs typeface="Segoe UI"/>
              </a:defRPr>
            </a:pPr>
            <a:r>
              <a:rPr sz="1950" b="1">
                <a:solidFill>
                  <a:srgbClr val="182E28"/>
                </a:solidFill>
                <a:latin typeface="Segoe UI"/>
                <a:ea typeface="Segoe UI"/>
                <a:cs typeface="Segoe UI"/>
              </a:rPr>
              <a:t>North Africa</a:t>
            </a:r>
          </a:p>
        </p:txBody>
      </p:sp>
      <p:sp>
        <p:nvSpPr>
          <p:cNvPr id="14" name="shape-84">
            <a:extLst>
              <a:ext uri="{FF2B5EF4-FFF2-40B4-BE49-F238E27FC236}">
                <a16:creationId xmlns:a16="http://schemas.microsoft.com/office/drawing/2014/main" id="{18FE8F5C-7088-436E-8C96-1EDA1C3C9971}"/>
              </a:ext>
            </a:extLst>
          </p:cNvPr>
          <p:cNvSpPr>
            <a:spLocks noGrp="1"/>
          </p:cNvSpPr>
          <p:nvPr/>
        </p:nvSpPr>
        <p:spPr>
          <a:xfrm>
            <a:off x="8210550" y="5353050"/>
            <a:ext cx="3429000" cy="100965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Research, training and advisory</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cooperation through a signed</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agreement in 2026.</a:t>
            </a:r>
          </a:p>
        </p:txBody>
      </p:sp>
    </p:spTree>
    <p:extLst>
      <p:ext uri="{BB962C8B-B14F-4D97-AF65-F5344CB8AC3E}">
        <p14:creationId xmlns:p14="http://schemas.microsoft.com/office/powerpoint/2010/main" val="826078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shape-85">
            <a:extLst>
              <a:ext uri="{FF2B5EF4-FFF2-40B4-BE49-F238E27FC236}">
                <a16:creationId xmlns:a16="http://schemas.microsoft.com/office/drawing/2014/main" id="{C9F6D193-2D94-40F4-8686-8BC553FB59C5}"/>
              </a:ext>
            </a:extLst>
          </p:cNvPr>
          <p:cNvSpPr>
            <a:spLocks noGrp="1"/>
          </p:cNvSpPr>
          <p:nvPr/>
        </p:nvSpPr>
        <p:spPr>
          <a:xfrm>
            <a:off x="609600" y="457200"/>
            <a:ext cx="10972800" cy="1181100"/>
          </a:xfrm>
          <a:prstGeom prst="rect">
            <a:avLst/>
          </a:prstGeom>
          <a:noFill/>
          <a:ln w="0">
            <a:noFill/>
          </a:ln>
        </p:spPr>
        <p:txBody>
          <a:bodyPr wrap="square" lIns="0" tIns="0" rIns="0" bIns="0" anchor="t">
            <a:noAutofit/>
          </a:bodyPr>
          <a:lstStyle/>
          <a:p>
            <a:pPr algn="l">
              <a:buNone/>
              <a:defRPr sz="3450" b="1">
                <a:solidFill>
                  <a:srgbClr val="182E28"/>
                </a:solidFill>
                <a:latin typeface="Segoe UI"/>
                <a:ea typeface="Segoe UI"/>
                <a:cs typeface="Segoe UI"/>
              </a:defRPr>
            </a:pPr>
            <a:r>
              <a:rPr sz="3450" b="1">
                <a:solidFill>
                  <a:srgbClr val="182E28"/>
                </a:solidFill>
                <a:latin typeface="Segoe UI"/>
                <a:ea typeface="Segoe UI"/>
                <a:cs typeface="Segoe UI"/>
              </a:rPr>
              <a:t>Priorities for 2026–2030</a:t>
            </a:r>
          </a:p>
        </p:txBody>
      </p:sp>
      <p:sp>
        <p:nvSpPr>
          <p:cNvPr id="2" name="shape-86">
            <a:extLst>
              <a:ext uri="{FF2B5EF4-FFF2-40B4-BE49-F238E27FC236}">
                <a16:creationId xmlns:a16="http://schemas.microsoft.com/office/drawing/2014/main" id="{DEBE1B59-DEB4-4017-9FF5-406A747875D6}"/>
              </a:ext>
            </a:extLst>
          </p:cNvPr>
          <p:cNvSpPr>
            <a:spLocks noGrp="1"/>
          </p:cNvSpPr>
          <p:nvPr/>
        </p:nvSpPr>
        <p:spPr>
          <a:xfrm>
            <a:off x="609600" y="1419225"/>
            <a:ext cx="10810875" cy="647700"/>
          </a:xfrm>
          <a:prstGeom prst="rect">
            <a:avLst/>
          </a:prstGeom>
          <a:noFill/>
          <a:ln w="0">
            <a:noFill/>
          </a:ln>
        </p:spPr>
        <p:txBody>
          <a:bodyPr wrap="square" lIns="0" tIns="0" rIns="0" bIns="0" anchor="t">
            <a:noAutofit/>
          </a:bodyPr>
          <a:lstStyle/>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Proposed focus for discussion with institutions and partners</a:t>
            </a:r>
          </a:p>
        </p:txBody>
      </p:sp>
      <p:pic>
        <p:nvPicPr>
          <p:cNvPr id="26" name="Picture 20"/>
          <p:cNvPicPr>
            <a:picLocks noChangeAspect="1"/>
          </p:cNvPicPr>
          <p:nvPr/>
        </p:nvPicPr>
        <p:blipFill>
          <a:blip r:embed="rId3"/>
          <a:stretch/>
        </p:blipFill>
        <p:spPr>
          <a:xfrm>
            <a:off x="609600" y="2257425"/>
            <a:ext cx="438150" cy="438150"/>
          </a:xfrm>
          <a:prstGeom prst="rect">
            <a:avLst/>
          </a:prstGeom>
        </p:spPr>
      </p:pic>
      <p:sp>
        <p:nvSpPr>
          <p:cNvPr id="4" name="shape-87">
            <a:extLst>
              <a:ext uri="{FF2B5EF4-FFF2-40B4-BE49-F238E27FC236}">
                <a16:creationId xmlns:a16="http://schemas.microsoft.com/office/drawing/2014/main" id="{8CF7E39E-9705-445E-88E7-DEFC0F642688}"/>
              </a:ext>
            </a:extLst>
          </p:cNvPr>
          <p:cNvSpPr>
            <a:spLocks noGrp="1"/>
          </p:cNvSpPr>
          <p:nvPr/>
        </p:nvSpPr>
        <p:spPr>
          <a:xfrm>
            <a:off x="1323975" y="2219325"/>
            <a:ext cx="3857625" cy="781050"/>
          </a:xfrm>
          <a:prstGeom prst="rect">
            <a:avLst/>
          </a:prstGeom>
          <a:noFill/>
          <a:ln w="0">
            <a:noFill/>
          </a:ln>
        </p:spPr>
        <p:txBody>
          <a:bodyPr wrap="square" lIns="0" tIns="0" rIns="0" bIns="0" anchor="t">
            <a:noAutofit/>
          </a:bodyPr>
          <a:lstStyle/>
          <a:p>
            <a:pPr algn="l">
              <a:buNone/>
              <a:defRPr sz="2100" b="1">
                <a:solidFill>
                  <a:srgbClr val="17664F"/>
                </a:solidFill>
                <a:latin typeface="Segoe UI"/>
                <a:ea typeface="Segoe UI"/>
                <a:cs typeface="Segoe UI"/>
              </a:defRPr>
            </a:pPr>
            <a:r>
              <a:rPr sz="2100" b="1">
                <a:solidFill>
                  <a:srgbClr val="17664F"/>
                </a:solidFill>
                <a:latin typeface="Segoe UI"/>
                <a:ea typeface="Segoe UI"/>
                <a:cs typeface="Segoe UI"/>
              </a:rPr>
              <a:t>Climate-resilient farming</a:t>
            </a:r>
          </a:p>
        </p:txBody>
      </p:sp>
      <p:sp>
        <p:nvSpPr>
          <p:cNvPr id="5" name="shape-88">
            <a:extLst>
              <a:ext uri="{FF2B5EF4-FFF2-40B4-BE49-F238E27FC236}">
                <a16:creationId xmlns:a16="http://schemas.microsoft.com/office/drawing/2014/main" id="{CD98010B-8421-4D2F-AF27-E67959026E4C}"/>
              </a:ext>
            </a:extLst>
          </p:cNvPr>
          <p:cNvSpPr>
            <a:spLocks noGrp="1"/>
          </p:cNvSpPr>
          <p:nvPr/>
        </p:nvSpPr>
        <p:spPr>
          <a:xfrm>
            <a:off x="5486400" y="2190750"/>
            <a:ext cx="6096000" cy="781050"/>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Convene joint work on water use, soils and adaptation,</a:t>
            </a:r>
          </a:p>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with comparable field evidence across countries.</a:t>
            </a:r>
          </a:p>
        </p:txBody>
      </p:sp>
      <p:sp>
        <p:nvSpPr>
          <p:cNvPr id="6" name="Freeform: Shape 5">
            <a:extLst>
              <a:ext uri="{FF2B5EF4-FFF2-40B4-BE49-F238E27FC236}">
                <a16:creationId xmlns:a16="http://schemas.microsoft.com/office/drawing/2014/main" id="{02975DEC-B58E-4FBC-9473-40BCA26B55AB}"/>
              </a:ext>
            </a:extLst>
          </p:cNvPr>
          <p:cNvSpPr>
            <a:spLocks noGrp="1"/>
          </p:cNvSpPr>
          <p:nvPr/>
        </p:nvSpPr>
        <p:spPr>
          <a:xfrm>
            <a:off x="1323975" y="3009900"/>
            <a:ext cx="10258425" cy="9525"/>
          </a:xfrm>
          <a:custGeom>
            <a:avLst/>
            <a:gdLst/>
            <a:ahLst/>
            <a:cxnLst/>
            <a:rect l="0" t="0" r="0" b="0"/>
            <a:pathLst>
              <a:path w="10258425" h="9525">
                <a:moveTo>
                  <a:pt x="0" y="0"/>
                </a:moveTo>
                <a:lnTo>
                  <a:pt x="10258425" y="0"/>
                </a:lnTo>
              </a:path>
            </a:pathLst>
          </a:custGeom>
          <a:noFill/>
          <a:ln w="11430">
            <a:solidFill>
              <a:srgbClr val="C8D9CC"/>
            </a:solidFill>
          </a:ln>
        </p:spPr>
      </p:sp>
      <p:pic>
        <p:nvPicPr>
          <p:cNvPr id="30" name="Picture 24"/>
          <p:cNvPicPr>
            <a:picLocks noChangeAspect="1"/>
          </p:cNvPicPr>
          <p:nvPr/>
        </p:nvPicPr>
        <p:blipFill>
          <a:blip r:embed="rId4"/>
          <a:stretch/>
        </p:blipFill>
        <p:spPr>
          <a:xfrm>
            <a:off x="609600" y="3238500"/>
            <a:ext cx="438150" cy="438150"/>
          </a:xfrm>
          <a:prstGeom prst="rect">
            <a:avLst/>
          </a:prstGeom>
        </p:spPr>
      </p:pic>
      <p:sp>
        <p:nvSpPr>
          <p:cNvPr id="8" name="shape-89">
            <a:extLst>
              <a:ext uri="{FF2B5EF4-FFF2-40B4-BE49-F238E27FC236}">
                <a16:creationId xmlns:a16="http://schemas.microsoft.com/office/drawing/2014/main" id="{1D7BBF3C-E1AD-4D59-8C5C-27762D253BF1}"/>
              </a:ext>
            </a:extLst>
          </p:cNvPr>
          <p:cNvSpPr>
            <a:spLocks noGrp="1"/>
          </p:cNvSpPr>
          <p:nvPr/>
        </p:nvSpPr>
        <p:spPr>
          <a:xfrm>
            <a:off x="1323975" y="3200400"/>
            <a:ext cx="3857625" cy="781050"/>
          </a:xfrm>
          <a:prstGeom prst="rect">
            <a:avLst/>
          </a:prstGeom>
          <a:noFill/>
          <a:ln w="0">
            <a:noFill/>
          </a:ln>
        </p:spPr>
        <p:txBody>
          <a:bodyPr wrap="square" lIns="0" tIns="0" rIns="0" bIns="0" anchor="t">
            <a:noAutofit/>
          </a:bodyPr>
          <a:lstStyle/>
          <a:p>
            <a:pPr algn="l">
              <a:buNone/>
              <a:defRPr sz="2100" b="1">
                <a:solidFill>
                  <a:srgbClr val="17664F"/>
                </a:solidFill>
                <a:latin typeface="Segoe UI"/>
                <a:ea typeface="Segoe UI"/>
                <a:cs typeface="Segoe UI"/>
              </a:defRPr>
            </a:pPr>
            <a:r>
              <a:rPr sz="2100" b="1">
                <a:solidFill>
                  <a:srgbClr val="17664F"/>
                </a:solidFill>
                <a:latin typeface="Segoe UI"/>
                <a:ea typeface="Segoe UI"/>
                <a:cs typeface="Segoe UI"/>
              </a:rPr>
              <a:t>Stronger research systems</a:t>
            </a:r>
          </a:p>
        </p:txBody>
      </p:sp>
      <p:sp>
        <p:nvSpPr>
          <p:cNvPr id="9" name="shape-90">
            <a:extLst>
              <a:ext uri="{FF2B5EF4-FFF2-40B4-BE49-F238E27FC236}">
                <a16:creationId xmlns:a16="http://schemas.microsoft.com/office/drawing/2014/main" id="{3A43D29A-C98A-4A5F-B442-E9649B42C3D8}"/>
              </a:ext>
            </a:extLst>
          </p:cNvPr>
          <p:cNvSpPr>
            <a:spLocks noGrp="1"/>
          </p:cNvSpPr>
          <p:nvPr/>
        </p:nvSpPr>
        <p:spPr>
          <a:xfrm>
            <a:off x="5486400" y="3171825"/>
            <a:ext cx="6096000" cy="781050"/>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Connect institutions around capacity needs,</a:t>
            </a:r>
          </a:p>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research management and joint programmes.</a:t>
            </a:r>
          </a:p>
        </p:txBody>
      </p:sp>
      <p:sp>
        <p:nvSpPr>
          <p:cNvPr id="10" name="Freeform: Shape 9">
            <a:extLst>
              <a:ext uri="{FF2B5EF4-FFF2-40B4-BE49-F238E27FC236}">
                <a16:creationId xmlns:a16="http://schemas.microsoft.com/office/drawing/2014/main" id="{8D3BEA1C-511B-46B1-AC28-3920DA2E27CF}"/>
              </a:ext>
            </a:extLst>
          </p:cNvPr>
          <p:cNvSpPr>
            <a:spLocks noGrp="1"/>
          </p:cNvSpPr>
          <p:nvPr/>
        </p:nvSpPr>
        <p:spPr>
          <a:xfrm>
            <a:off x="1323975" y="3990975"/>
            <a:ext cx="10258425" cy="9525"/>
          </a:xfrm>
          <a:custGeom>
            <a:avLst/>
            <a:gdLst/>
            <a:ahLst/>
            <a:cxnLst/>
            <a:rect l="0" t="0" r="0" b="0"/>
            <a:pathLst>
              <a:path w="10258425" h="9525">
                <a:moveTo>
                  <a:pt x="0" y="0"/>
                </a:moveTo>
                <a:lnTo>
                  <a:pt x="10258425" y="0"/>
                </a:lnTo>
              </a:path>
            </a:pathLst>
          </a:custGeom>
          <a:noFill/>
          <a:ln w="11430">
            <a:solidFill>
              <a:srgbClr val="C8D9CC"/>
            </a:solidFill>
          </a:ln>
        </p:spPr>
      </p:sp>
      <p:pic>
        <p:nvPicPr>
          <p:cNvPr id="34" name="Picture 28"/>
          <p:cNvPicPr>
            <a:picLocks noChangeAspect="1"/>
          </p:cNvPicPr>
          <p:nvPr/>
        </p:nvPicPr>
        <p:blipFill>
          <a:blip r:embed="rId5"/>
          <a:stretch/>
        </p:blipFill>
        <p:spPr>
          <a:xfrm>
            <a:off x="609600" y="4219575"/>
            <a:ext cx="438150" cy="438150"/>
          </a:xfrm>
          <a:prstGeom prst="rect">
            <a:avLst/>
          </a:prstGeom>
        </p:spPr>
      </p:pic>
      <p:sp>
        <p:nvSpPr>
          <p:cNvPr id="12" name="shape-91">
            <a:extLst>
              <a:ext uri="{FF2B5EF4-FFF2-40B4-BE49-F238E27FC236}">
                <a16:creationId xmlns:a16="http://schemas.microsoft.com/office/drawing/2014/main" id="{073D8584-04A3-4344-B658-B31E173D15FD}"/>
              </a:ext>
            </a:extLst>
          </p:cNvPr>
          <p:cNvSpPr>
            <a:spLocks noGrp="1"/>
          </p:cNvSpPr>
          <p:nvPr/>
        </p:nvSpPr>
        <p:spPr>
          <a:xfrm>
            <a:off x="1323975" y="4181475"/>
            <a:ext cx="3857625" cy="781050"/>
          </a:xfrm>
          <a:prstGeom prst="rect">
            <a:avLst/>
          </a:prstGeom>
          <a:noFill/>
          <a:ln w="0">
            <a:noFill/>
          </a:ln>
        </p:spPr>
        <p:txBody>
          <a:bodyPr wrap="square" lIns="0" tIns="0" rIns="0" bIns="0" anchor="t">
            <a:noAutofit/>
          </a:bodyPr>
          <a:lstStyle/>
          <a:p>
            <a:pPr algn="l">
              <a:buNone/>
              <a:defRPr sz="2100" b="1">
                <a:solidFill>
                  <a:srgbClr val="17664F"/>
                </a:solidFill>
                <a:latin typeface="Segoe UI"/>
                <a:ea typeface="Segoe UI"/>
                <a:cs typeface="Segoe UI"/>
              </a:defRPr>
            </a:pPr>
            <a:r>
              <a:rPr sz="2100" b="1">
                <a:solidFill>
                  <a:srgbClr val="17664F"/>
                </a:solidFill>
                <a:latin typeface="Segoe UI"/>
                <a:ea typeface="Segoe UI"/>
                <a:cs typeface="Segoe UI"/>
              </a:rPr>
              <a:t>Innovation with farmers</a:t>
            </a:r>
          </a:p>
        </p:txBody>
      </p:sp>
      <p:sp>
        <p:nvSpPr>
          <p:cNvPr id="13" name="shape-92">
            <a:extLst>
              <a:ext uri="{FF2B5EF4-FFF2-40B4-BE49-F238E27FC236}">
                <a16:creationId xmlns:a16="http://schemas.microsoft.com/office/drawing/2014/main" id="{CF221839-28EE-4303-A2E4-29F5CC037DDB}"/>
              </a:ext>
            </a:extLst>
          </p:cNvPr>
          <p:cNvSpPr>
            <a:spLocks noGrp="1"/>
          </p:cNvSpPr>
          <p:nvPr/>
        </p:nvSpPr>
        <p:spPr>
          <a:xfrm>
            <a:off x="5486400" y="4152900"/>
            <a:ext cx="6096000" cy="781050"/>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Link research, education and advisory services</a:t>
            </a:r>
          </a:p>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through field learning with women farmers and youth.</a:t>
            </a:r>
          </a:p>
        </p:txBody>
      </p:sp>
      <p:sp>
        <p:nvSpPr>
          <p:cNvPr id="14" name="Freeform: Shape 13">
            <a:extLst>
              <a:ext uri="{FF2B5EF4-FFF2-40B4-BE49-F238E27FC236}">
                <a16:creationId xmlns:a16="http://schemas.microsoft.com/office/drawing/2014/main" id="{4AF06E3E-6BE9-453E-8561-0E8ED539E0C6}"/>
              </a:ext>
            </a:extLst>
          </p:cNvPr>
          <p:cNvSpPr>
            <a:spLocks noGrp="1"/>
          </p:cNvSpPr>
          <p:nvPr/>
        </p:nvSpPr>
        <p:spPr>
          <a:xfrm>
            <a:off x="1323975" y="4972050"/>
            <a:ext cx="10258425" cy="9525"/>
          </a:xfrm>
          <a:custGeom>
            <a:avLst/>
            <a:gdLst/>
            <a:ahLst/>
            <a:cxnLst/>
            <a:rect l="0" t="0" r="0" b="0"/>
            <a:pathLst>
              <a:path w="10258425" h="9525">
                <a:moveTo>
                  <a:pt x="0" y="0"/>
                </a:moveTo>
                <a:lnTo>
                  <a:pt x="10258425" y="0"/>
                </a:lnTo>
              </a:path>
            </a:pathLst>
          </a:custGeom>
          <a:noFill/>
          <a:ln w="11430">
            <a:solidFill>
              <a:srgbClr val="C8D9CC"/>
            </a:solidFill>
          </a:ln>
        </p:spPr>
      </p:sp>
      <p:pic>
        <p:nvPicPr>
          <p:cNvPr id="38" name="Picture 32"/>
          <p:cNvPicPr>
            <a:picLocks noChangeAspect="1"/>
          </p:cNvPicPr>
          <p:nvPr/>
        </p:nvPicPr>
        <p:blipFill>
          <a:blip r:embed="rId6"/>
          <a:stretch/>
        </p:blipFill>
        <p:spPr>
          <a:xfrm>
            <a:off x="609600" y="5200650"/>
            <a:ext cx="438150" cy="438150"/>
          </a:xfrm>
          <a:prstGeom prst="rect">
            <a:avLst/>
          </a:prstGeom>
        </p:spPr>
      </p:pic>
      <p:sp>
        <p:nvSpPr>
          <p:cNvPr id="16" name="shape-93">
            <a:extLst>
              <a:ext uri="{FF2B5EF4-FFF2-40B4-BE49-F238E27FC236}">
                <a16:creationId xmlns:a16="http://schemas.microsoft.com/office/drawing/2014/main" id="{632D6102-2F38-4D15-B918-A42B2BB84B0F}"/>
              </a:ext>
            </a:extLst>
          </p:cNvPr>
          <p:cNvSpPr>
            <a:spLocks noGrp="1"/>
          </p:cNvSpPr>
          <p:nvPr/>
        </p:nvSpPr>
        <p:spPr>
          <a:xfrm>
            <a:off x="1323975" y="5162550"/>
            <a:ext cx="3857625" cy="781050"/>
          </a:xfrm>
          <a:prstGeom prst="rect">
            <a:avLst/>
          </a:prstGeom>
          <a:noFill/>
          <a:ln w="0">
            <a:noFill/>
          </a:ln>
        </p:spPr>
        <p:txBody>
          <a:bodyPr wrap="square" lIns="0" tIns="0" rIns="0" bIns="0" anchor="t">
            <a:noAutofit/>
          </a:bodyPr>
          <a:lstStyle/>
          <a:p>
            <a:pPr algn="l">
              <a:buNone/>
              <a:defRPr sz="2100" b="1">
                <a:solidFill>
                  <a:srgbClr val="17664F"/>
                </a:solidFill>
                <a:latin typeface="Segoe UI"/>
                <a:ea typeface="Segoe UI"/>
                <a:cs typeface="Segoe UI"/>
              </a:defRPr>
            </a:pPr>
            <a:r>
              <a:rPr sz="2100" b="1">
                <a:solidFill>
                  <a:srgbClr val="17664F"/>
                </a:solidFill>
                <a:latin typeface="Segoe UI"/>
                <a:ea typeface="Segoe UI"/>
                <a:cs typeface="Segoe UI"/>
              </a:rPr>
              <a:t>Evidence and useful digital tools</a:t>
            </a:r>
          </a:p>
        </p:txBody>
      </p:sp>
      <p:sp>
        <p:nvSpPr>
          <p:cNvPr id="17" name="shape-94">
            <a:extLst>
              <a:ext uri="{FF2B5EF4-FFF2-40B4-BE49-F238E27FC236}">
                <a16:creationId xmlns:a16="http://schemas.microsoft.com/office/drawing/2014/main" id="{213A4DEF-E304-4907-8AA4-A2600A775C7B}"/>
              </a:ext>
            </a:extLst>
          </p:cNvPr>
          <p:cNvSpPr>
            <a:spLocks noGrp="1"/>
          </p:cNvSpPr>
          <p:nvPr/>
        </p:nvSpPr>
        <p:spPr>
          <a:xfrm>
            <a:off x="5486400" y="5133975"/>
            <a:ext cx="6096000" cy="781050"/>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Improve research indicators and assess digital tools</a:t>
            </a:r>
          </a:p>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against institutional priorities and farmers’ needs.</a:t>
            </a:r>
          </a:p>
        </p:txBody>
      </p:sp>
      <p:sp>
        <p:nvSpPr>
          <p:cNvPr id="18" name="shape-95">
            <a:extLst>
              <a:ext uri="{FF2B5EF4-FFF2-40B4-BE49-F238E27FC236}">
                <a16:creationId xmlns:a16="http://schemas.microsoft.com/office/drawing/2014/main" id="{381A17EA-8A7E-4B11-BF12-0A9136955FF0}"/>
              </a:ext>
            </a:extLst>
          </p:cNvPr>
          <p:cNvSpPr>
            <a:spLocks noGrp="1"/>
          </p:cNvSpPr>
          <p:nvPr/>
        </p:nvSpPr>
        <p:spPr>
          <a:xfrm>
            <a:off x="1323975" y="6296025"/>
            <a:ext cx="10258425" cy="342900"/>
          </a:xfrm>
          <a:prstGeom prst="rect">
            <a:avLst/>
          </a:prstGeom>
          <a:noFill/>
          <a:ln w="0">
            <a:noFill/>
          </a:ln>
        </p:spPr>
        <p:txBody>
          <a:bodyPr wrap="square" lIns="0" tIns="0" rIns="0" bIns="0" anchor="t">
            <a:noAutofit/>
          </a:bodyPr>
          <a:lstStyle/>
          <a:p>
            <a:pPr algn="l">
              <a:buNone/>
              <a:defRPr sz="1875" b="1">
                <a:solidFill>
                  <a:srgbClr val="BD602E"/>
                </a:solidFill>
                <a:latin typeface="Segoe UI"/>
                <a:ea typeface="Segoe UI"/>
                <a:cs typeface="Segoe UI"/>
              </a:defRPr>
            </a:pPr>
            <a:r>
              <a:rPr sz="1875" b="1">
                <a:solidFill>
                  <a:srgbClr val="BD602E"/>
                </a:solidFill>
                <a:latin typeface="Segoe UI"/>
                <a:ea typeface="Segoe UI"/>
                <a:cs typeface="Segoe UI"/>
              </a:rPr>
              <a:t>Regional institutions define the priorities and participate in their delivery.</a:t>
            </a:r>
          </a:p>
        </p:txBody>
      </p:sp>
    </p:spTree>
    <p:extLst>
      <p:ext uri="{BB962C8B-B14F-4D97-AF65-F5344CB8AC3E}">
        <p14:creationId xmlns:p14="http://schemas.microsoft.com/office/powerpoint/2010/main" val="234545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shape-96">
            <a:extLst>
              <a:ext uri="{FF2B5EF4-FFF2-40B4-BE49-F238E27FC236}">
                <a16:creationId xmlns:a16="http://schemas.microsoft.com/office/drawing/2014/main" id="{AF9662E5-350B-4D88-A1CF-3754BC5B1B79}"/>
              </a:ext>
            </a:extLst>
          </p:cNvPr>
          <p:cNvSpPr>
            <a:spLocks noGrp="1"/>
          </p:cNvSpPr>
          <p:nvPr/>
        </p:nvSpPr>
        <p:spPr>
          <a:xfrm>
            <a:off x="609600" y="457200"/>
            <a:ext cx="10972800" cy="1181100"/>
          </a:xfrm>
          <a:prstGeom prst="rect">
            <a:avLst/>
          </a:prstGeom>
          <a:noFill/>
          <a:ln w="0">
            <a:noFill/>
          </a:ln>
        </p:spPr>
        <p:txBody>
          <a:bodyPr wrap="square" lIns="0" tIns="0" rIns="0" bIns="0" anchor="t">
            <a:noAutofit/>
          </a:bodyPr>
          <a:lstStyle/>
          <a:p>
            <a:pPr algn="l">
              <a:buNone/>
              <a:defRPr sz="3450" b="1">
                <a:solidFill>
                  <a:srgbClr val="182E28"/>
                </a:solidFill>
                <a:latin typeface="Segoe UI"/>
                <a:ea typeface="Segoe UI"/>
                <a:cs typeface="Segoe UI"/>
              </a:defRPr>
            </a:pPr>
            <a:r>
              <a:rPr sz="3450" b="1">
                <a:solidFill>
                  <a:srgbClr val="182E28"/>
                </a:solidFill>
                <a:latin typeface="Segoe UI"/>
                <a:ea typeface="Segoe UI"/>
                <a:cs typeface="Segoe UI"/>
              </a:rPr>
              <a:t>Concrete routes into a partnership</a:t>
            </a:r>
          </a:p>
        </p:txBody>
      </p:sp>
      <p:graphicFrame>
        <p:nvGraphicFramePr>
          <p:cNvPr id="7" name="Table 4"/>
          <p:cNvGraphicFramePr/>
          <p:nvPr/>
        </p:nvGraphicFramePr>
        <p:xfrm>
          <a:off x="609600" y="1981200"/>
          <a:ext cx="10972800" cy="3943350"/>
        </p:xfrm>
        <a:graphic>
          <a:graphicData uri="http://schemas.openxmlformats.org/drawingml/2006/table">
            <a:tbl>
              <a:tblPr/>
              <a:tblGrid>
                <a:gridCol w="3190875">
                  <a:extLst>
                    <a:ext uri="{9D8B030D-6E8A-4147-A177-3AD203B41FA5}">
                      <a16:colId xmlns:a16="http://schemas.microsoft.com/office/drawing/2014/main" val="20000"/>
                    </a:ext>
                  </a:extLst>
                </a:gridCol>
                <a:gridCol w="3895725">
                  <a:extLst>
                    <a:ext uri="{9D8B030D-6E8A-4147-A177-3AD203B41FA5}">
                      <a16:colId xmlns:a16="http://schemas.microsoft.com/office/drawing/2014/main" val="20001"/>
                    </a:ext>
                  </a:extLst>
                </a:gridCol>
                <a:gridCol w="3886200">
                  <a:extLst>
                    <a:ext uri="{9D8B030D-6E8A-4147-A177-3AD203B41FA5}">
                      <a16:colId xmlns:a16="http://schemas.microsoft.com/office/drawing/2014/main" val="20002"/>
                    </a:ext>
                  </a:extLst>
                </a:gridCol>
              </a:tblGrid>
              <a:tr h="590550">
                <a:tc>
                  <a:txBody>
                    <a:bodyPr/>
                    <a:lstStyle/>
                    <a:p>
                      <a:pPr algn="l">
                        <a:buNone/>
                      </a:pPr>
                      <a:r>
                        <a:rPr sz="1950" b="1">
                          <a:solidFill>
                            <a:srgbClr val="FFFFFF"/>
                          </a:solidFill>
                          <a:latin typeface="Segoe UI"/>
                          <a:ea typeface="Segoe UI"/>
                          <a:cs typeface="Segoe UI"/>
                        </a:rPr>
                        <a:t>Joint product</a:t>
                      </a:r>
                    </a:p>
                  </a:txBody>
                  <a:tcPr anchor="ctr">
                    <a:solidFill>
                      <a:srgbClr val="218466"/>
                    </a:solidFill>
                  </a:tcPr>
                </a:tc>
                <a:tc>
                  <a:txBody>
                    <a:bodyPr/>
                    <a:lstStyle/>
                    <a:p>
                      <a:pPr algn="l">
                        <a:buNone/>
                      </a:pPr>
                      <a:r>
                        <a:rPr sz="1950" b="1">
                          <a:solidFill>
                            <a:srgbClr val="FFFFFF"/>
                          </a:solidFill>
                          <a:latin typeface="Segoe UI"/>
                          <a:ea typeface="Segoe UI"/>
                          <a:cs typeface="Segoe UI"/>
                        </a:rPr>
                        <a:t>CACAARI can contribute</a:t>
                      </a:r>
                    </a:p>
                  </a:txBody>
                  <a:tcPr anchor="ctr">
                    <a:solidFill>
                      <a:srgbClr val="218466"/>
                    </a:solidFill>
                  </a:tcPr>
                </a:tc>
                <a:tc>
                  <a:txBody>
                    <a:bodyPr/>
                    <a:lstStyle/>
                    <a:p>
                      <a:pPr algn="l">
                        <a:buNone/>
                      </a:pPr>
                      <a:r>
                        <a:rPr sz="1950" b="1">
                          <a:solidFill>
                            <a:srgbClr val="FFFFFF"/>
                          </a:solidFill>
                          <a:latin typeface="Segoe UI"/>
                          <a:ea typeface="Segoe UI"/>
                          <a:cs typeface="Segoe UI"/>
                        </a:rPr>
                        <a:t>Partners can contribute</a:t>
                      </a:r>
                    </a:p>
                  </a:txBody>
                  <a:tcPr anchor="ctr">
                    <a:solidFill>
                      <a:srgbClr val="218466"/>
                    </a:solidFill>
                  </a:tcPr>
                </a:tc>
                <a:extLst>
                  <a:ext uri="{0D108BD9-81ED-4DB2-BD59-A6C34878D82A}">
                    <a16:rowId xmlns:a16="http://schemas.microsoft.com/office/drawing/2014/main" val="10000"/>
                  </a:ext>
                </a:extLst>
              </a:tr>
              <a:tr h="838200">
                <a:tc>
                  <a:txBody>
                    <a:bodyPr/>
                    <a:lstStyle/>
                    <a:p>
                      <a:pPr algn="l">
                        <a:buNone/>
                      </a:pPr>
                      <a:r>
                        <a:rPr sz="1875" b="1">
                          <a:solidFill>
                            <a:srgbClr val="182E28"/>
                          </a:solidFill>
                          <a:latin typeface="Segoe UI"/>
                          <a:ea typeface="Segoe UI"/>
                          <a:cs typeface="Segoe UI"/>
                        </a:rPr>
                        <a:t>A shared regional agenda</a:t>
                      </a:r>
                    </a:p>
                  </a:txBody>
                  <a:tcPr anchor="ctr">
                    <a:solidFill>
                      <a:srgbClr val="E7F1E8"/>
                    </a:solidFill>
                  </a:tcPr>
                </a:tc>
                <a:tc>
                  <a:txBody>
                    <a:bodyPr/>
                    <a:lstStyle/>
                    <a:p>
                      <a:pPr algn="l">
                        <a:buNone/>
                      </a:pPr>
                      <a:r>
                        <a:rPr sz="1875" b="0">
                          <a:solidFill>
                            <a:srgbClr val="182E28"/>
                          </a:solidFill>
                          <a:latin typeface="Segoe UI"/>
                          <a:ea typeface="Segoe UI"/>
                          <a:cs typeface="Segoe UI"/>
                        </a:rPr>
                        <a:t>Institutional consultations</a:t>
                      </a:r>
                    </a:p>
                    <a:p>
                      <a:pPr algn="l">
                        <a:buNone/>
                      </a:pPr>
                      <a:r>
                        <a:rPr sz="1875" b="0">
                          <a:solidFill>
                            <a:srgbClr val="182E28"/>
                          </a:solidFill>
                          <a:latin typeface="Segoe UI"/>
                          <a:ea typeface="Segoe UI"/>
                          <a:cs typeface="Segoe UI"/>
                        </a:rPr>
                        <a:t>and synthesis of priorities</a:t>
                      </a:r>
                    </a:p>
                  </a:txBody>
                  <a:tcPr anchor="ctr">
                    <a:solidFill>
                      <a:srgbClr val="FAFBF7"/>
                    </a:solidFill>
                  </a:tcPr>
                </a:tc>
                <a:tc>
                  <a:txBody>
                    <a:bodyPr/>
                    <a:lstStyle/>
                    <a:p>
                      <a:pPr algn="l">
                        <a:buNone/>
                      </a:pPr>
                      <a:r>
                        <a:rPr sz="1875" b="0">
                          <a:solidFill>
                            <a:srgbClr val="182E28"/>
                          </a:solidFill>
                          <a:latin typeface="Segoe UI"/>
                          <a:ea typeface="Segoe UI"/>
                          <a:cs typeface="Segoe UI"/>
                        </a:rPr>
                        <a:t>National expertise and</a:t>
                      </a:r>
                    </a:p>
                    <a:p>
                      <a:pPr algn="l">
                        <a:buNone/>
                      </a:pPr>
                      <a:r>
                        <a:rPr sz="1875" b="0">
                          <a:solidFill>
                            <a:srgbClr val="182E28"/>
                          </a:solidFill>
                          <a:latin typeface="Segoe UI"/>
                          <a:ea typeface="Segoe UI"/>
                          <a:cs typeface="Segoe UI"/>
                        </a:rPr>
                        <a:t>participation in dialogue</a:t>
                      </a:r>
                    </a:p>
                  </a:txBody>
                  <a:tcPr anchor="ctr">
                    <a:solidFill>
                      <a:srgbClr val="FAFBF7"/>
                    </a:solidFill>
                  </a:tcPr>
                </a:tc>
                <a:extLst>
                  <a:ext uri="{0D108BD9-81ED-4DB2-BD59-A6C34878D82A}">
                    <a16:rowId xmlns:a16="http://schemas.microsoft.com/office/drawing/2014/main" val="10001"/>
                  </a:ext>
                </a:extLst>
              </a:tr>
              <a:tr h="838200">
                <a:tc>
                  <a:txBody>
                    <a:bodyPr/>
                    <a:lstStyle/>
                    <a:p>
                      <a:pPr algn="l">
                        <a:buNone/>
                      </a:pPr>
                      <a:r>
                        <a:rPr sz="1875" b="1">
                          <a:solidFill>
                            <a:srgbClr val="182E28"/>
                          </a:solidFill>
                          <a:latin typeface="Segoe UI"/>
                          <a:ea typeface="Segoe UI"/>
                          <a:cs typeface="Segoe UI"/>
                        </a:rPr>
                        <a:t>A joint programme concept</a:t>
                      </a:r>
                    </a:p>
                  </a:txBody>
                  <a:tcPr anchor="ctr">
                    <a:solidFill>
                      <a:srgbClr val="E7F1E8"/>
                    </a:solidFill>
                  </a:tcPr>
                </a:tc>
                <a:tc>
                  <a:txBody>
                    <a:bodyPr/>
                    <a:lstStyle/>
                    <a:p>
                      <a:pPr algn="l">
                        <a:buNone/>
                      </a:pPr>
                      <a:r>
                        <a:rPr sz="1875" b="0">
                          <a:solidFill>
                            <a:srgbClr val="182E28"/>
                          </a:solidFill>
                          <a:latin typeface="Segoe UI"/>
                          <a:ea typeface="Segoe UI"/>
                          <a:cs typeface="Segoe UI"/>
                        </a:rPr>
                        <a:t>Partner connections, scope</a:t>
                      </a:r>
                    </a:p>
                    <a:p>
                      <a:pPr algn="l">
                        <a:buNone/>
                      </a:pPr>
                      <a:r>
                        <a:rPr sz="1875" b="0">
                          <a:solidFill>
                            <a:srgbClr val="182E28"/>
                          </a:solidFill>
                          <a:latin typeface="Segoe UI"/>
                          <a:ea typeface="Segoe UI"/>
                          <a:cs typeface="Segoe UI"/>
                        </a:rPr>
                        <a:t>and coordination of roles</a:t>
                      </a:r>
                    </a:p>
                  </a:txBody>
                  <a:tcPr anchor="ctr">
                    <a:solidFill>
                      <a:srgbClr val="FAFBF7"/>
                    </a:solidFill>
                  </a:tcPr>
                </a:tc>
                <a:tc>
                  <a:txBody>
                    <a:bodyPr/>
                    <a:lstStyle/>
                    <a:p>
                      <a:pPr algn="l">
                        <a:buNone/>
                      </a:pPr>
                      <a:r>
                        <a:rPr sz="1875" b="0">
                          <a:solidFill>
                            <a:srgbClr val="182E28"/>
                          </a:solidFill>
                          <a:latin typeface="Segoe UI"/>
                          <a:ea typeface="Segoe UI"/>
                          <a:cs typeface="Segoe UI"/>
                        </a:rPr>
                        <a:t>Technical design, delivery</a:t>
                      </a:r>
                    </a:p>
                    <a:p>
                      <a:pPr algn="l">
                        <a:buNone/>
                      </a:pPr>
                      <a:r>
                        <a:rPr sz="1875" b="0">
                          <a:solidFill>
                            <a:srgbClr val="182E28"/>
                          </a:solidFill>
                          <a:latin typeface="Segoe UI"/>
                          <a:ea typeface="Segoe UI"/>
                          <a:cs typeface="Segoe UI"/>
                        </a:rPr>
                        <a:t>commitments and resources</a:t>
                      </a:r>
                    </a:p>
                  </a:txBody>
                  <a:tcPr anchor="ctr">
                    <a:solidFill>
                      <a:srgbClr val="FAFBF7"/>
                    </a:solidFill>
                  </a:tcPr>
                </a:tc>
                <a:extLst>
                  <a:ext uri="{0D108BD9-81ED-4DB2-BD59-A6C34878D82A}">
                    <a16:rowId xmlns:a16="http://schemas.microsoft.com/office/drawing/2014/main" val="10002"/>
                  </a:ext>
                </a:extLst>
              </a:tr>
              <a:tr h="838200">
                <a:tc>
                  <a:txBody>
                    <a:bodyPr/>
                    <a:lstStyle/>
                    <a:p>
                      <a:pPr algn="l">
                        <a:buNone/>
                      </a:pPr>
                      <a:r>
                        <a:rPr sz="1875" b="1">
                          <a:solidFill>
                            <a:srgbClr val="182E28"/>
                          </a:solidFill>
                          <a:latin typeface="Segoe UI"/>
                          <a:ea typeface="Segoe UI"/>
                          <a:cs typeface="Segoe UI"/>
                        </a:rPr>
                        <a:t>A field learning programme</a:t>
                      </a:r>
                    </a:p>
                  </a:txBody>
                  <a:tcPr anchor="ctr">
                    <a:solidFill>
                      <a:srgbClr val="E7F1E8"/>
                    </a:solidFill>
                  </a:tcPr>
                </a:tc>
                <a:tc>
                  <a:txBody>
                    <a:bodyPr/>
                    <a:lstStyle/>
                    <a:p>
                      <a:pPr algn="l">
                        <a:buNone/>
                      </a:pPr>
                      <a:r>
                        <a:rPr sz="1875" b="0">
                          <a:solidFill>
                            <a:srgbClr val="182E28"/>
                          </a:solidFill>
                          <a:latin typeface="Segoe UI"/>
                          <a:ea typeface="Segoe UI"/>
                          <a:cs typeface="Segoe UI"/>
                        </a:rPr>
                        <a:t>Links between research,</a:t>
                      </a:r>
                    </a:p>
                    <a:p>
                      <a:pPr algn="l">
                        <a:buNone/>
                      </a:pPr>
                      <a:r>
                        <a:rPr sz="1875" b="0">
                          <a:solidFill>
                            <a:srgbClr val="182E28"/>
                          </a:solidFill>
                          <a:latin typeface="Segoe UI"/>
                          <a:ea typeface="Segoe UI"/>
                          <a:cs typeface="Segoe UI"/>
                        </a:rPr>
                        <a:t>education and advisory actors</a:t>
                      </a:r>
                    </a:p>
                  </a:txBody>
                  <a:tcPr anchor="ctr">
                    <a:solidFill>
                      <a:srgbClr val="FAFBF7"/>
                    </a:solidFill>
                  </a:tcPr>
                </a:tc>
                <a:tc>
                  <a:txBody>
                    <a:bodyPr/>
                    <a:lstStyle/>
                    <a:p>
                      <a:pPr algn="l">
                        <a:buNone/>
                      </a:pPr>
                      <a:r>
                        <a:rPr sz="1875" b="0">
                          <a:solidFill>
                            <a:srgbClr val="182E28"/>
                          </a:solidFill>
                          <a:latin typeface="Segoe UI"/>
                          <a:ea typeface="Segoe UI"/>
                          <a:cs typeface="Segoe UI"/>
                        </a:rPr>
                        <a:t>Specialist methods, field</a:t>
                      </a:r>
                    </a:p>
                    <a:p>
                      <a:pPr algn="l">
                        <a:buNone/>
                      </a:pPr>
                      <a:r>
                        <a:rPr sz="1875" b="0">
                          <a:solidFill>
                            <a:srgbClr val="182E28"/>
                          </a:solidFill>
                          <a:latin typeface="Segoe UI"/>
                          <a:ea typeface="Segoe UI"/>
                          <a:cs typeface="Segoe UI"/>
                        </a:rPr>
                        <a:t>sites and implementation</a:t>
                      </a:r>
                    </a:p>
                  </a:txBody>
                  <a:tcPr anchor="ctr">
                    <a:solidFill>
                      <a:srgbClr val="FAFBF7"/>
                    </a:solidFill>
                  </a:tcPr>
                </a:tc>
                <a:extLst>
                  <a:ext uri="{0D108BD9-81ED-4DB2-BD59-A6C34878D82A}">
                    <a16:rowId xmlns:a16="http://schemas.microsoft.com/office/drawing/2014/main" val="10003"/>
                  </a:ext>
                </a:extLst>
              </a:tr>
              <a:tr h="838200">
                <a:tc>
                  <a:txBody>
                    <a:bodyPr/>
                    <a:lstStyle/>
                    <a:p>
                      <a:pPr algn="l">
                        <a:buNone/>
                      </a:pPr>
                      <a:r>
                        <a:rPr sz="1875" b="1">
                          <a:solidFill>
                            <a:srgbClr val="182E28"/>
                          </a:solidFill>
                          <a:latin typeface="Segoe UI"/>
                          <a:ea typeface="Segoe UI"/>
                          <a:cs typeface="Segoe UI"/>
                        </a:rPr>
                        <a:t>Evidence for planning</a:t>
                      </a:r>
                    </a:p>
                  </a:txBody>
                  <a:tcPr anchor="ctr">
                    <a:solidFill>
                      <a:srgbClr val="E7F1E8"/>
                    </a:solidFill>
                  </a:tcPr>
                </a:tc>
                <a:tc>
                  <a:txBody>
                    <a:bodyPr/>
                    <a:lstStyle/>
                    <a:p>
                      <a:pPr algn="l">
                        <a:buNone/>
                      </a:pPr>
                      <a:r>
                        <a:rPr sz="1875" b="0">
                          <a:solidFill>
                            <a:srgbClr val="182E28"/>
                          </a:solidFill>
                          <a:latin typeface="Segoe UI"/>
                          <a:ea typeface="Segoe UI"/>
                          <a:cs typeface="Segoe UI"/>
                        </a:rPr>
                        <a:t>Regional dialogue on research</a:t>
                      </a:r>
                    </a:p>
                    <a:p>
                      <a:pPr algn="l">
                        <a:buNone/>
                      </a:pPr>
                      <a:r>
                        <a:rPr sz="1875" b="0">
                          <a:solidFill>
                            <a:srgbClr val="182E28"/>
                          </a:solidFill>
                          <a:latin typeface="Segoe UI"/>
                          <a:ea typeface="Segoe UI"/>
                          <a:cs typeface="Segoe UI"/>
                        </a:rPr>
                        <a:t>capacity and information needs</a:t>
                      </a:r>
                    </a:p>
                  </a:txBody>
                  <a:tcPr anchor="ctr">
                    <a:solidFill>
                      <a:srgbClr val="FAFBF7"/>
                    </a:solidFill>
                  </a:tcPr>
                </a:tc>
                <a:tc>
                  <a:txBody>
                    <a:bodyPr/>
                    <a:lstStyle/>
                    <a:p>
                      <a:pPr algn="l">
                        <a:buNone/>
                      </a:pPr>
                      <a:r>
                        <a:rPr sz="1875" b="0">
                          <a:solidFill>
                            <a:srgbClr val="182E28"/>
                          </a:solidFill>
                          <a:latin typeface="Segoe UI"/>
                          <a:ea typeface="Segoe UI"/>
                          <a:cs typeface="Segoe UI"/>
                        </a:rPr>
                        <a:t>Data expertise, national inputs</a:t>
                      </a:r>
                    </a:p>
                    <a:p>
                      <a:pPr algn="l">
                        <a:buNone/>
                      </a:pPr>
                      <a:r>
                        <a:rPr sz="1875" b="0">
                          <a:solidFill>
                            <a:srgbClr val="182E28"/>
                          </a:solidFill>
                          <a:latin typeface="Segoe UI"/>
                          <a:ea typeface="Segoe UI"/>
                          <a:cs typeface="Segoe UI"/>
                        </a:rPr>
                        <a:t>and analytical collaboration</a:t>
                      </a:r>
                    </a:p>
                  </a:txBody>
                  <a:tcPr anchor="ctr">
                    <a:solidFill>
                      <a:srgbClr val="FAFBF7"/>
                    </a:solidFill>
                  </a:tcPr>
                </a:tc>
                <a:extLst>
                  <a:ext uri="{0D108BD9-81ED-4DB2-BD59-A6C34878D82A}">
                    <a16:rowId xmlns:a16="http://schemas.microsoft.com/office/drawing/2014/main" val="10004"/>
                  </a:ext>
                </a:extLst>
              </a:tr>
            </a:tbl>
          </a:graphicData>
        </a:graphic>
      </p:graphicFrame>
      <p:sp>
        <p:nvSpPr>
          <p:cNvPr id="3" name="shape-97">
            <a:extLst>
              <a:ext uri="{FF2B5EF4-FFF2-40B4-BE49-F238E27FC236}">
                <a16:creationId xmlns:a16="http://schemas.microsoft.com/office/drawing/2014/main" id="{E5931882-12A2-42CA-972C-7276860892E5}"/>
              </a:ext>
            </a:extLst>
          </p:cNvPr>
          <p:cNvSpPr>
            <a:spLocks noGrp="1"/>
          </p:cNvSpPr>
          <p:nvPr/>
        </p:nvSpPr>
        <p:spPr>
          <a:xfrm>
            <a:off x="609600" y="6257925"/>
            <a:ext cx="10972800" cy="371475"/>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Each initiative starts with an agreed scope, responsibilities and resource plan.</a:t>
            </a:r>
          </a:p>
        </p:txBody>
      </p:sp>
    </p:spTree>
    <p:extLst>
      <p:ext uri="{BB962C8B-B14F-4D97-AF65-F5344CB8AC3E}">
        <p14:creationId xmlns:p14="http://schemas.microsoft.com/office/powerpoint/2010/main" val="995873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shape-98">
            <a:extLst>
              <a:ext uri="{FF2B5EF4-FFF2-40B4-BE49-F238E27FC236}">
                <a16:creationId xmlns:a16="http://schemas.microsoft.com/office/drawing/2014/main" id="{06EDB07E-A33F-450E-82FF-076B5E2CD10B}"/>
              </a:ext>
            </a:extLst>
          </p:cNvPr>
          <p:cNvSpPr>
            <a:spLocks noGrp="1"/>
          </p:cNvSpPr>
          <p:nvPr/>
        </p:nvSpPr>
        <p:spPr>
          <a:xfrm>
            <a:off x="609600" y="457200"/>
            <a:ext cx="10972800" cy="1181100"/>
          </a:xfrm>
          <a:prstGeom prst="rect">
            <a:avLst/>
          </a:prstGeom>
          <a:noFill/>
          <a:ln w="0">
            <a:noFill/>
          </a:ln>
        </p:spPr>
        <p:txBody>
          <a:bodyPr wrap="square" lIns="0" tIns="0" rIns="0" bIns="0" anchor="t">
            <a:noAutofit/>
          </a:bodyPr>
          <a:lstStyle/>
          <a:p>
            <a:pPr algn="l">
              <a:buNone/>
              <a:defRPr sz="3450" b="1">
                <a:solidFill>
                  <a:srgbClr val="182E28"/>
                </a:solidFill>
                <a:latin typeface="Segoe UI"/>
                <a:ea typeface="Segoe UI"/>
                <a:cs typeface="Segoe UI"/>
              </a:defRPr>
            </a:pPr>
            <a:r>
              <a:rPr sz="3450" b="1">
                <a:solidFill>
                  <a:srgbClr val="182E28"/>
                </a:solidFill>
                <a:latin typeface="Segoe UI"/>
                <a:ea typeface="Segoe UI"/>
                <a:cs typeface="Segoe UI"/>
              </a:rPr>
              <a:t>Opportunities for joint action</a:t>
            </a:r>
          </a:p>
        </p:txBody>
      </p:sp>
      <p:sp>
        <p:nvSpPr>
          <p:cNvPr id="2" name="shape-99">
            <a:extLst>
              <a:ext uri="{FF2B5EF4-FFF2-40B4-BE49-F238E27FC236}">
                <a16:creationId xmlns:a16="http://schemas.microsoft.com/office/drawing/2014/main" id="{789FD562-1D95-49D9-B47E-22959EEC14F8}"/>
              </a:ext>
            </a:extLst>
          </p:cNvPr>
          <p:cNvSpPr>
            <a:spLocks noGrp="1"/>
          </p:cNvSpPr>
          <p:nvPr/>
        </p:nvSpPr>
        <p:spPr>
          <a:xfrm>
            <a:off x="609600" y="1419225"/>
            <a:ext cx="10810875" cy="647700"/>
          </a:xfrm>
          <a:prstGeom prst="rect">
            <a:avLst/>
          </a:prstGeom>
          <a:noFill/>
          <a:ln w="0">
            <a:noFill/>
          </a:ln>
        </p:spPr>
        <p:txBody>
          <a:bodyPr wrap="square" lIns="0" tIns="0" rIns="0" bIns="0" anchor="t">
            <a:noAutofit/>
          </a:bodyPr>
          <a:lstStyle/>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Proposed initiatives for co-development</a:t>
            </a:r>
          </a:p>
        </p:txBody>
      </p:sp>
      <p:pic>
        <p:nvPicPr>
          <p:cNvPr id="27" name="Picture 22"/>
          <p:cNvPicPr>
            <a:picLocks noChangeAspect="1"/>
          </p:cNvPicPr>
          <p:nvPr/>
        </p:nvPicPr>
        <p:blipFill>
          <a:blip r:embed="rId3"/>
          <a:stretch/>
        </p:blipFill>
        <p:spPr>
          <a:xfrm>
            <a:off x="609600" y="2047875"/>
            <a:ext cx="514350" cy="514350"/>
          </a:xfrm>
          <a:prstGeom prst="rect">
            <a:avLst/>
          </a:prstGeom>
        </p:spPr>
      </p:pic>
      <p:sp>
        <p:nvSpPr>
          <p:cNvPr id="4" name="shape-100">
            <a:extLst>
              <a:ext uri="{FF2B5EF4-FFF2-40B4-BE49-F238E27FC236}">
                <a16:creationId xmlns:a16="http://schemas.microsoft.com/office/drawing/2014/main" id="{CCFBF137-6E45-4B51-A356-1D5585418BDF}"/>
              </a:ext>
            </a:extLst>
          </p:cNvPr>
          <p:cNvSpPr>
            <a:spLocks noGrp="1"/>
          </p:cNvSpPr>
          <p:nvPr/>
        </p:nvSpPr>
        <p:spPr>
          <a:xfrm>
            <a:off x="609600" y="2809875"/>
            <a:ext cx="3381375" cy="1028700"/>
          </a:xfrm>
          <a:prstGeom prst="rect">
            <a:avLst/>
          </a:prstGeom>
          <a:noFill/>
          <a:ln w="0">
            <a:noFill/>
          </a:ln>
        </p:spPr>
        <p:txBody>
          <a:bodyPr wrap="square" lIns="0" tIns="0" rIns="0" bIns="0" anchor="t">
            <a:noAutofit/>
          </a:bodyPr>
          <a:lstStyle/>
          <a:p>
            <a:pPr algn="l">
              <a:buNone/>
              <a:defRPr sz="2625" b="1">
                <a:solidFill>
                  <a:srgbClr val="17664F"/>
                </a:solidFill>
                <a:latin typeface="Segoe UI"/>
                <a:ea typeface="Segoe UI"/>
                <a:cs typeface="Segoe UI"/>
              </a:defRPr>
            </a:pPr>
            <a:r>
              <a:rPr sz="2625" b="1">
                <a:solidFill>
                  <a:srgbClr val="17664F"/>
                </a:solidFill>
                <a:latin typeface="Segoe UI"/>
                <a:ea typeface="Segoe UI"/>
                <a:cs typeface="Segoe UI"/>
              </a:rPr>
              <a:t>Water and soils</a:t>
            </a:r>
          </a:p>
          <a:p>
            <a:pPr algn="l">
              <a:buNone/>
              <a:defRPr sz="2625" b="1">
                <a:solidFill>
                  <a:srgbClr val="17664F"/>
                </a:solidFill>
                <a:latin typeface="Segoe UI"/>
                <a:ea typeface="Segoe UI"/>
                <a:cs typeface="Segoe UI"/>
              </a:defRPr>
            </a:pPr>
            <a:r>
              <a:rPr sz="2625" b="1">
                <a:solidFill>
                  <a:srgbClr val="17664F"/>
                </a:solidFill>
                <a:latin typeface="Segoe UI"/>
                <a:ea typeface="Segoe UI"/>
                <a:cs typeface="Segoe UI"/>
              </a:rPr>
              <a:t>across borders</a:t>
            </a:r>
          </a:p>
        </p:txBody>
      </p:sp>
      <p:sp>
        <p:nvSpPr>
          <p:cNvPr id="5" name="shape-101">
            <a:extLst>
              <a:ext uri="{FF2B5EF4-FFF2-40B4-BE49-F238E27FC236}">
                <a16:creationId xmlns:a16="http://schemas.microsoft.com/office/drawing/2014/main" id="{49B72ECF-CD1D-4A6B-BA62-09D36D8B67B4}"/>
              </a:ext>
            </a:extLst>
          </p:cNvPr>
          <p:cNvSpPr>
            <a:spLocks noGrp="1"/>
          </p:cNvSpPr>
          <p:nvPr/>
        </p:nvSpPr>
        <p:spPr>
          <a:xfrm>
            <a:off x="609600" y="3990975"/>
            <a:ext cx="3429000" cy="114300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Research teams compare</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water and soil methods across</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farming systems.</a:t>
            </a:r>
          </a:p>
        </p:txBody>
      </p:sp>
      <p:sp>
        <p:nvSpPr>
          <p:cNvPr id="6" name="Freeform: Shape 5">
            <a:extLst>
              <a:ext uri="{FF2B5EF4-FFF2-40B4-BE49-F238E27FC236}">
                <a16:creationId xmlns:a16="http://schemas.microsoft.com/office/drawing/2014/main" id="{86F31D72-50DD-4644-AB1B-DA70E895EC1A}"/>
              </a:ext>
            </a:extLst>
          </p:cNvPr>
          <p:cNvSpPr>
            <a:spLocks noGrp="1"/>
          </p:cNvSpPr>
          <p:nvPr/>
        </p:nvSpPr>
        <p:spPr>
          <a:xfrm>
            <a:off x="609600" y="5219700"/>
            <a:ext cx="3305175" cy="9525"/>
          </a:xfrm>
          <a:custGeom>
            <a:avLst/>
            <a:gdLst/>
            <a:ahLst/>
            <a:cxnLst/>
            <a:rect l="0" t="0" r="0" b="0"/>
            <a:pathLst>
              <a:path w="3305175" h="9525">
                <a:moveTo>
                  <a:pt x="0" y="0"/>
                </a:moveTo>
                <a:lnTo>
                  <a:pt x="3305175" y="0"/>
                </a:lnTo>
              </a:path>
            </a:pathLst>
          </a:custGeom>
          <a:noFill/>
          <a:ln w="14288">
            <a:solidFill>
              <a:srgbClr val="C8D9CC"/>
            </a:solidFill>
          </a:ln>
        </p:spPr>
      </p:sp>
      <p:sp>
        <p:nvSpPr>
          <p:cNvPr id="7" name="shape-102">
            <a:extLst>
              <a:ext uri="{FF2B5EF4-FFF2-40B4-BE49-F238E27FC236}">
                <a16:creationId xmlns:a16="http://schemas.microsoft.com/office/drawing/2014/main" id="{C500A8A2-EC18-487A-A4C2-9AC10E2D0AF3}"/>
              </a:ext>
            </a:extLst>
          </p:cNvPr>
          <p:cNvSpPr>
            <a:spLocks noGrp="1"/>
          </p:cNvSpPr>
          <p:nvPr/>
        </p:nvSpPr>
        <p:spPr>
          <a:xfrm>
            <a:off x="609600" y="5410200"/>
            <a:ext cx="3333750" cy="333375"/>
          </a:xfrm>
          <a:prstGeom prst="rect">
            <a:avLst/>
          </a:prstGeom>
          <a:noFill/>
          <a:ln w="0">
            <a:noFill/>
          </a:ln>
        </p:spPr>
        <p:txBody>
          <a:bodyPr wrap="square" lIns="0" tIns="0" rIns="0" bIns="0" anchor="t">
            <a:noAutofit/>
          </a:bodyPr>
          <a:lstStyle/>
          <a:p>
            <a:pPr algn="l">
              <a:buNone/>
              <a:defRPr sz="1800" b="1">
                <a:solidFill>
                  <a:srgbClr val="BD602E"/>
                </a:solidFill>
                <a:latin typeface="Segoe UI"/>
                <a:ea typeface="Segoe UI"/>
                <a:cs typeface="Segoe UI"/>
              </a:defRPr>
            </a:pPr>
            <a:r>
              <a:rPr sz="1800" b="1">
                <a:solidFill>
                  <a:srgbClr val="BD602E"/>
                </a:solidFill>
                <a:latin typeface="Segoe UI"/>
                <a:ea typeface="Segoe UI"/>
                <a:cs typeface="Segoe UI"/>
              </a:rPr>
              <a:t>First deliverable</a:t>
            </a:r>
          </a:p>
        </p:txBody>
      </p:sp>
      <p:sp>
        <p:nvSpPr>
          <p:cNvPr id="8" name="shape-103">
            <a:extLst>
              <a:ext uri="{FF2B5EF4-FFF2-40B4-BE49-F238E27FC236}">
                <a16:creationId xmlns:a16="http://schemas.microsoft.com/office/drawing/2014/main" id="{2FE65EF7-2367-425A-B8B7-2A2D2E8B78C3}"/>
              </a:ext>
            </a:extLst>
          </p:cNvPr>
          <p:cNvSpPr>
            <a:spLocks noGrp="1"/>
          </p:cNvSpPr>
          <p:nvPr/>
        </p:nvSpPr>
        <p:spPr>
          <a:xfrm>
            <a:off x="609600" y="5791200"/>
            <a:ext cx="3400425" cy="838200"/>
          </a:xfrm>
          <a:prstGeom prst="rect">
            <a:avLst/>
          </a:prstGeom>
          <a:noFill/>
          <a:ln w="0">
            <a:noFill/>
          </a:ln>
        </p:spPr>
        <p:txBody>
          <a:bodyPr wrap="square" lIns="0" tIns="0" rIns="0" bIns="0" anchor="t">
            <a:noAutofit/>
          </a:bodyPr>
          <a:lstStyle/>
          <a:p>
            <a:pPr algn="l">
              <a:buNone/>
              <a:defRPr sz="1725" b="0">
                <a:solidFill>
                  <a:srgbClr val="182E28"/>
                </a:solidFill>
                <a:latin typeface="Segoe UI"/>
                <a:ea typeface="Segoe UI"/>
                <a:cs typeface="Segoe UI"/>
              </a:defRPr>
            </a:pPr>
            <a:r>
              <a:rPr sz="1725" b="0">
                <a:solidFill>
                  <a:srgbClr val="182E28"/>
                </a:solidFill>
                <a:latin typeface="Segoe UI"/>
                <a:ea typeface="Segoe UI"/>
                <a:cs typeface="Segoe UI"/>
              </a:rPr>
              <a:t>An agreed research question,</a:t>
            </a:r>
          </a:p>
          <a:p>
            <a:pPr algn="l">
              <a:buNone/>
              <a:defRPr sz="1725" b="0">
                <a:solidFill>
                  <a:srgbClr val="182E28"/>
                </a:solidFill>
                <a:latin typeface="Segoe UI"/>
                <a:ea typeface="Segoe UI"/>
                <a:cs typeface="Segoe UI"/>
              </a:defRPr>
            </a:pPr>
            <a:r>
              <a:rPr sz="1725" b="0">
                <a:solidFill>
                  <a:srgbClr val="182E28"/>
                </a:solidFill>
                <a:latin typeface="Segoe UI"/>
                <a:ea typeface="Segoe UI"/>
                <a:cs typeface="Segoe UI"/>
              </a:rPr>
              <a:t>participating sites and a plan</a:t>
            </a:r>
          </a:p>
          <a:p>
            <a:pPr algn="l">
              <a:buNone/>
              <a:defRPr sz="1725" b="0">
                <a:solidFill>
                  <a:srgbClr val="182E28"/>
                </a:solidFill>
                <a:latin typeface="Segoe UI"/>
                <a:ea typeface="Segoe UI"/>
                <a:cs typeface="Segoe UI"/>
              </a:defRPr>
            </a:pPr>
            <a:r>
              <a:rPr sz="1725" b="0">
                <a:solidFill>
                  <a:srgbClr val="182E28"/>
                </a:solidFill>
                <a:latin typeface="Segoe UI"/>
                <a:ea typeface="Segoe UI"/>
                <a:cs typeface="Segoe UI"/>
              </a:rPr>
              <a:t>for field learning.</a:t>
            </a:r>
          </a:p>
        </p:txBody>
      </p:sp>
      <p:pic>
        <p:nvPicPr>
          <p:cNvPr id="33" name="Picture 28"/>
          <p:cNvPicPr>
            <a:picLocks noChangeAspect="1"/>
          </p:cNvPicPr>
          <p:nvPr/>
        </p:nvPicPr>
        <p:blipFill>
          <a:blip r:embed="rId4"/>
          <a:stretch/>
        </p:blipFill>
        <p:spPr>
          <a:xfrm>
            <a:off x="4410075" y="2047875"/>
            <a:ext cx="514350" cy="514350"/>
          </a:xfrm>
          <a:prstGeom prst="rect">
            <a:avLst/>
          </a:prstGeom>
        </p:spPr>
      </p:pic>
      <p:sp>
        <p:nvSpPr>
          <p:cNvPr id="10" name="shape-104">
            <a:extLst>
              <a:ext uri="{FF2B5EF4-FFF2-40B4-BE49-F238E27FC236}">
                <a16:creationId xmlns:a16="http://schemas.microsoft.com/office/drawing/2014/main" id="{FBC9EDDA-2822-454C-AB3F-063518612DF0}"/>
              </a:ext>
            </a:extLst>
          </p:cNvPr>
          <p:cNvSpPr>
            <a:spLocks noGrp="1"/>
          </p:cNvSpPr>
          <p:nvPr/>
        </p:nvSpPr>
        <p:spPr>
          <a:xfrm>
            <a:off x="4410075" y="2809875"/>
            <a:ext cx="3381375" cy="1028700"/>
          </a:xfrm>
          <a:prstGeom prst="rect">
            <a:avLst/>
          </a:prstGeom>
          <a:noFill/>
          <a:ln w="0">
            <a:noFill/>
          </a:ln>
        </p:spPr>
        <p:txBody>
          <a:bodyPr wrap="square" lIns="0" tIns="0" rIns="0" bIns="0" anchor="t">
            <a:noAutofit/>
          </a:bodyPr>
          <a:lstStyle/>
          <a:p>
            <a:pPr algn="l">
              <a:buNone/>
              <a:defRPr sz="2625" b="1">
                <a:solidFill>
                  <a:srgbClr val="17664F"/>
                </a:solidFill>
                <a:latin typeface="Segoe UI"/>
                <a:ea typeface="Segoe UI"/>
                <a:cs typeface="Segoe UI"/>
              </a:defRPr>
            </a:pPr>
            <a:r>
              <a:rPr sz="2625" b="1">
                <a:solidFill>
                  <a:srgbClr val="17664F"/>
                </a:solidFill>
                <a:latin typeface="Segoe UI"/>
                <a:ea typeface="Segoe UI"/>
                <a:cs typeface="Segoe UI"/>
              </a:rPr>
              <a:t>Women and youth</a:t>
            </a:r>
          </a:p>
          <a:p>
            <a:pPr algn="l">
              <a:buNone/>
              <a:defRPr sz="2625" b="1">
                <a:solidFill>
                  <a:srgbClr val="17664F"/>
                </a:solidFill>
                <a:latin typeface="Segoe UI"/>
                <a:ea typeface="Segoe UI"/>
                <a:cs typeface="Segoe UI"/>
              </a:defRPr>
            </a:pPr>
            <a:r>
              <a:rPr sz="2625" b="1">
                <a:solidFill>
                  <a:srgbClr val="17664F"/>
                </a:solidFill>
                <a:latin typeface="Segoe UI"/>
                <a:ea typeface="Segoe UI"/>
                <a:cs typeface="Segoe UI"/>
              </a:rPr>
              <a:t>in farm innovation</a:t>
            </a:r>
          </a:p>
        </p:txBody>
      </p:sp>
      <p:sp>
        <p:nvSpPr>
          <p:cNvPr id="11" name="shape-105">
            <a:extLst>
              <a:ext uri="{FF2B5EF4-FFF2-40B4-BE49-F238E27FC236}">
                <a16:creationId xmlns:a16="http://schemas.microsoft.com/office/drawing/2014/main" id="{93C1181B-02BB-4012-BF2C-A613365CDC94}"/>
              </a:ext>
            </a:extLst>
          </p:cNvPr>
          <p:cNvSpPr>
            <a:spLocks noGrp="1"/>
          </p:cNvSpPr>
          <p:nvPr/>
        </p:nvSpPr>
        <p:spPr>
          <a:xfrm>
            <a:off x="4410075" y="3990975"/>
            <a:ext cx="3429000" cy="114300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Universities and farmer groups</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work with advisory services on</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practical learning.</a:t>
            </a:r>
          </a:p>
        </p:txBody>
      </p:sp>
      <p:sp>
        <p:nvSpPr>
          <p:cNvPr id="12" name="Freeform: Shape 11">
            <a:extLst>
              <a:ext uri="{FF2B5EF4-FFF2-40B4-BE49-F238E27FC236}">
                <a16:creationId xmlns:a16="http://schemas.microsoft.com/office/drawing/2014/main" id="{B38F9336-8ECC-4050-8DB9-5C5166738E9F}"/>
              </a:ext>
            </a:extLst>
          </p:cNvPr>
          <p:cNvSpPr>
            <a:spLocks noGrp="1"/>
          </p:cNvSpPr>
          <p:nvPr/>
        </p:nvSpPr>
        <p:spPr>
          <a:xfrm>
            <a:off x="4410075" y="5219700"/>
            <a:ext cx="3305175" cy="9525"/>
          </a:xfrm>
          <a:custGeom>
            <a:avLst/>
            <a:gdLst/>
            <a:ahLst/>
            <a:cxnLst/>
            <a:rect l="0" t="0" r="0" b="0"/>
            <a:pathLst>
              <a:path w="3305175" h="9525">
                <a:moveTo>
                  <a:pt x="0" y="0"/>
                </a:moveTo>
                <a:lnTo>
                  <a:pt x="3305175" y="0"/>
                </a:lnTo>
              </a:path>
            </a:pathLst>
          </a:custGeom>
          <a:noFill/>
          <a:ln w="14288">
            <a:solidFill>
              <a:srgbClr val="C8D9CC"/>
            </a:solidFill>
          </a:ln>
        </p:spPr>
      </p:sp>
      <p:sp>
        <p:nvSpPr>
          <p:cNvPr id="13" name="shape-106">
            <a:extLst>
              <a:ext uri="{FF2B5EF4-FFF2-40B4-BE49-F238E27FC236}">
                <a16:creationId xmlns:a16="http://schemas.microsoft.com/office/drawing/2014/main" id="{ABC4FC7C-FE96-4446-BA06-4E71DCE557C2}"/>
              </a:ext>
            </a:extLst>
          </p:cNvPr>
          <p:cNvSpPr>
            <a:spLocks noGrp="1"/>
          </p:cNvSpPr>
          <p:nvPr/>
        </p:nvSpPr>
        <p:spPr>
          <a:xfrm>
            <a:off x="4410075" y="5410200"/>
            <a:ext cx="3333750" cy="333375"/>
          </a:xfrm>
          <a:prstGeom prst="rect">
            <a:avLst/>
          </a:prstGeom>
          <a:noFill/>
          <a:ln w="0">
            <a:noFill/>
          </a:ln>
        </p:spPr>
        <p:txBody>
          <a:bodyPr wrap="square" lIns="0" tIns="0" rIns="0" bIns="0" anchor="t">
            <a:noAutofit/>
          </a:bodyPr>
          <a:lstStyle/>
          <a:p>
            <a:pPr algn="l">
              <a:buNone/>
              <a:defRPr sz="1800" b="1">
                <a:solidFill>
                  <a:srgbClr val="BD602E"/>
                </a:solidFill>
                <a:latin typeface="Segoe UI"/>
                <a:ea typeface="Segoe UI"/>
                <a:cs typeface="Segoe UI"/>
              </a:defRPr>
            </a:pPr>
            <a:r>
              <a:rPr sz="1800" b="1">
                <a:solidFill>
                  <a:srgbClr val="BD602E"/>
                </a:solidFill>
                <a:latin typeface="Segoe UI"/>
                <a:ea typeface="Segoe UI"/>
                <a:cs typeface="Segoe UI"/>
              </a:rPr>
              <a:t>First deliverable</a:t>
            </a:r>
          </a:p>
        </p:txBody>
      </p:sp>
      <p:sp>
        <p:nvSpPr>
          <p:cNvPr id="14" name="shape-107">
            <a:extLst>
              <a:ext uri="{FF2B5EF4-FFF2-40B4-BE49-F238E27FC236}">
                <a16:creationId xmlns:a16="http://schemas.microsoft.com/office/drawing/2014/main" id="{AB0E45A6-D847-4B60-ACCB-16A9C302D0A2}"/>
              </a:ext>
            </a:extLst>
          </p:cNvPr>
          <p:cNvSpPr>
            <a:spLocks noGrp="1"/>
          </p:cNvSpPr>
          <p:nvPr/>
        </p:nvSpPr>
        <p:spPr>
          <a:xfrm>
            <a:off x="4410075" y="5791200"/>
            <a:ext cx="3400425" cy="838200"/>
          </a:xfrm>
          <a:prstGeom prst="rect">
            <a:avLst/>
          </a:prstGeom>
          <a:noFill/>
          <a:ln w="0">
            <a:noFill/>
          </a:ln>
        </p:spPr>
        <p:txBody>
          <a:bodyPr wrap="square" lIns="0" tIns="0" rIns="0" bIns="0" anchor="t">
            <a:noAutofit/>
          </a:bodyPr>
          <a:lstStyle/>
          <a:p>
            <a:pPr algn="l">
              <a:buNone/>
              <a:defRPr sz="1725" b="0">
                <a:solidFill>
                  <a:srgbClr val="182E28"/>
                </a:solidFill>
                <a:latin typeface="Segoe UI"/>
                <a:ea typeface="Segoe UI"/>
                <a:cs typeface="Segoe UI"/>
              </a:defRPr>
            </a:pPr>
            <a:r>
              <a:rPr sz="1725" b="0">
                <a:solidFill>
                  <a:srgbClr val="182E28"/>
                </a:solidFill>
                <a:latin typeface="Segoe UI"/>
                <a:ea typeface="Segoe UI"/>
                <a:cs typeface="Segoe UI"/>
              </a:rPr>
              <a:t>Participant roles, field visits</a:t>
            </a:r>
          </a:p>
          <a:p>
            <a:pPr algn="l">
              <a:buNone/>
              <a:defRPr sz="1725" b="0">
                <a:solidFill>
                  <a:srgbClr val="182E28"/>
                </a:solidFill>
                <a:latin typeface="Segoe UI"/>
                <a:ea typeface="Segoe UI"/>
                <a:cs typeface="Segoe UI"/>
              </a:defRPr>
            </a:pPr>
            <a:r>
              <a:rPr sz="1725" b="0">
                <a:solidFill>
                  <a:srgbClr val="182E28"/>
                </a:solidFill>
                <a:latin typeface="Segoe UI"/>
                <a:ea typeface="Segoe UI"/>
                <a:cs typeface="Segoe UI"/>
              </a:rPr>
              <a:t>and a feedback process in</a:t>
            </a:r>
          </a:p>
          <a:p>
            <a:pPr algn="l">
              <a:buNone/>
              <a:defRPr sz="1725" b="0">
                <a:solidFill>
                  <a:srgbClr val="182E28"/>
                </a:solidFill>
                <a:latin typeface="Segoe UI"/>
                <a:ea typeface="Segoe UI"/>
                <a:cs typeface="Segoe UI"/>
              </a:defRPr>
            </a:pPr>
            <a:r>
              <a:rPr sz="1725" b="0">
                <a:solidFill>
                  <a:srgbClr val="182E28"/>
                </a:solidFill>
                <a:latin typeface="Segoe UI"/>
                <a:ea typeface="Segoe UI"/>
                <a:cs typeface="Segoe UI"/>
              </a:rPr>
              <a:t>a jointly designed pilot.</a:t>
            </a:r>
          </a:p>
        </p:txBody>
      </p:sp>
      <p:pic>
        <p:nvPicPr>
          <p:cNvPr id="39" name="Picture 34"/>
          <p:cNvPicPr>
            <a:picLocks noChangeAspect="1"/>
          </p:cNvPicPr>
          <p:nvPr/>
        </p:nvPicPr>
        <p:blipFill>
          <a:blip r:embed="rId5"/>
          <a:stretch/>
        </p:blipFill>
        <p:spPr>
          <a:xfrm>
            <a:off x="8210550" y="2047875"/>
            <a:ext cx="514350" cy="514350"/>
          </a:xfrm>
          <a:prstGeom prst="rect">
            <a:avLst/>
          </a:prstGeom>
        </p:spPr>
      </p:pic>
      <p:sp>
        <p:nvSpPr>
          <p:cNvPr id="16" name="shape-108">
            <a:extLst>
              <a:ext uri="{FF2B5EF4-FFF2-40B4-BE49-F238E27FC236}">
                <a16:creationId xmlns:a16="http://schemas.microsoft.com/office/drawing/2014/main" id="{F79AD95E-E30C-4D78-A297-632761661FC3}"/>
              </a:ext>
            </a:extLst>
          </p:cNvPr>
          <p:cNvSpPr>
            <a:spLocks noGrp="1"/>
          </p:cNvSpPr>
          <p:nvPr/>
        </p:nvSpPr>
        <p:spPr>
          <a:xfrm>
            <a:off x="8210550" y="2809875"/>
            <a:ext cx="3381375" cy="1028700"/>
          </a:xfrm>
          <a:prstGeom prst="rect">
            <a:avLst/>
          </a:prstGeom>
          <a:noFill/>
          <a:ln w="0">
            <a:noFill/>
          </a:ln>
        </p:spPr>
        <p:txBody>
          <a:bodyPr wrap="square" lIns="0" tIns="0" rIns="0" bIns="0" anchor="t">
            <a:noAutofit/>
          </a:bodyPr>
          <a:lstStyle/>
          <a:p>
            <a:pPr algn="l">
              <a:buNone/>
              <a:defRPr sz="2625" b="1">
                <a:solidFill>
                  <a:srgbClr val="17664F"/>
                </a:solidFill>
                <a:latin typeface="Segoe UI"/>
                <a:ea typeface="Segoe UI"/>
                <a:cs typeface="Segoe UI"/>
              </a:defRPr>
            </a:pPr>
            <a:r>
              <a:rPr sz="2625" b="1">
                <a:solidFill>
                  <a:srgbClr val="17664F"/>
                </a:solidFill>
                <a:latin typeface="Segoe UI"/>
                <a:ea typeface="Segoe UI"/>
                <a:cs typeface="Segoe UI"/>
              </a:rPr>
              <a:t>Evidence for</a:t>
            </a:r>
          </a:p>
          <a:p>
            <a:pPr algn="l">
              <a:buNone/>
              <a:defRPr sz="2625" b="1">
                <a:solidFill>
                  <a:srgbClr val="17664F"/>
                </a:solidFill>
                <a:latin typeface="Segoe UI"/>
                <a:ea typeface="Segoe UI"/>
                <a:cs typeface="Segoe UI"/>
              </a:defRPr>
            </a:pPr>
            <a:r>
              <a:rPr sz="2625" b="1">
                <a:solidFill>
                  <a:srgbClr val="17664F"/>
                </a:solidFill>
                <a:latin typeface="Segoe UI"/>
                <a:ea typeface="Segoe UI"/>
                <a:cs typeface="Segoe UI"/>
              </a:rPr>
              <a:t>research investment</a:t>
            </a:r>
          </a:p>
        </p:txBody>
      </p:sp>
      <p:sp>
        <p:nvSpPr>
          <p:cNvPr id="17" name="shape-109">
            <a:extLst>
              <a:ext uri="{FF2B5EF4-FFF2-40B4-BE49-F238E27FC236}">
                <a16:creationId xmlns:a16="http://schemas.microsoft.com/office/drawing/2014/main" id="{35C3B889-9480-4016-8C7C-5F345F01E843}"/>
              </a:ext>
            </a:extLst>
          </p:cNvPr>
          <p:cNvSpPr>
            <a:spLocks noGrp="1"/>
          </p:cNvSpPr>
          <p:nvPr/>
        </p:nvSpPr>
        <p:spPr>
          <a:xfrm>
            <a:off x="8210550" y="3990975"/>
            <a:ext cx="3429000" cy="114300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Institutions and data partners</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assess research capacity and</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planning needs.</a:t>
            </a:r>
          </a:p>
        </p:txBody>
      </p:sp>
      <p:sp>
        <p:nvSpPr>
          <p:cNvPr id="18" name="Freeform: Shape 17">
            <a:extLst>
              <a:ext uri="{FF2B5EF4-FFF2-40B4-BE49-F238E27FC236}">
                <a16:creationId xmlns:a16="http://schemas.microsoft.com/office/drawing/2014/main" id="{BE42876B-0099-43DB-B362-E293EEC931EE}"/>
              </a:ext>
            </a:extLst>
          </p:cNvPr>
          <p:cNvSpPr>
            <a:spLocks noGrp="1"/>
          </p:cNvSpPr>
          <p:nvPr/>
        </p:nvSpPr>
        <p:spPr>
          <a:xfrm>
            <a:off x="8210550" y="5219700"/>
            <a:ext cx="3305175" cy="9525"/>
          </a:xfrm>
          <a:custGeom>
            <a:avLst/>
            <a:gdLst/>
            <a:ahLst/>
            <a:cxnLst/>
            <a:rect l="0" t="0" r="0" b="0"/>
            <a:pathLst>
              <a:path w="3305175" h="9525">
                <a:moveTo>
                  <a:pt x="0" y="0"/>
                </a:moveTo>
                <a:lnTo>
                  <a:pt x="3305175" y="0"/>
                </a:lnTo>
              </a:path>
            </a:pathLst>
          </a:custGeom>
          <a:noFill/>
          <a:ln w="14288">
            <a:solidFill>
              <a:srgbClr val="C8D9CC"/>
            </a:solidFill>
          </a:ln>
        </p:spPr>
      </p:sp>
      <p:sp>
        <p:nvSpPr>
          <p:cNvPr id="19" name="shape-110">
            <a:extLst>
              <a:ext uri="{FF2B5EF4-FFF2-40B4-BE49-F238E27FC236}">
                <a16:creationId xmlns:a16="http://schemas.microsoft.com/office/drawing/2014/main" id="{0B63ECC8-0188-423E-A7D4-42CB68DA56D0}"/>
              </a:ext>
            </a:extLst>
          </p:cNvPr>
          <p:cNvSpPr>
            <a:spLocks noGrp="1"/>
          </p:cNvSpPr>
          <p:nvPr/>
        </p:nvSpPr>
        <p:spPr>
          <a:xfrm>
            <a:off x="8210550" y="5410200"/>
            <a:ext cx="3333750" cy="333375"/>
          </a:xfrm>
          <a:prstGeom prst="rect">
            <a:avLst/>
          </a:prstGeom>
          <a:noFill/>
          <a:ln w="0">
            <a:noFill/>
          </a:ln>
        </p:spPr>
        <p:txBody>
          <a:bodyPr wrap="square" lIns="0" tIns="0" rIns="0" bIns="0" anchor="t">
            <a:noAutofit/>
          </a:bodyPr>
          <a:lstStyle/>
          <a:p>
            <a:pPr algn="l">
              <a:buNone/>
              <a:defRPr sz="1800" b="1">
                <a:solidFill>
                  <a:srgbClr val="BD602E"/>
                </a:solidFill>
                <a:latin typeface="Segoe UI"/>
                <a:ea typeface="Segoe UI"/>
                <a:cs typeface="Segoe UI"/>
              </a:defRPr>
            </a:pPr>
            <a:r>
              <a:rPr sz="1800" b="1">
                <a:solidFill>
                  <a:srgbClr val="BD602E"/>
                </a:solidFill>
                <a:latin typeface="Segoe UI"/>
                <a:ea typeface="Segoe UI"/>
                <a:cs typeface="Segoe UI"/>
              </a:rPr>
              <a:t>First deliverable</a:t>
            </a:r>
          </a:p>
        </p:txBody>
      </p:sp>
      <p:sp>
        <p:nvSpPr>
          <p:cNvPr id="20" name="shape-111">
            <a:extLst>
              <a:ext uri="{FF2B5EF4-FFF2-40B4-BE49-F238E27FC236}">
                <a16:creationId xmlns:a16="http://schemas.microsoft.com/office/drawing/2014/main" id="{3DFA4A11-3E7D-4A6C-B12D-9D6272201A7C}"/>
              </a:ext>
            </a:extLst>
          </p:cNvPr>
          <p:cNvSpPr>
            <a:spLocks noGrp="1"/>
          </p:cNvSpPr>
          <p:nvPr/>
        </p:nvSpPr>
        <p:spPr>
          <a:xfrm>
            <a:off x="8210550" y="5791200"/>
            <a:ext cx="3400425" cy="838200"/>
          </a:xfrm>
          <a:prstGeom prst="rect">
            <a:avLst/>
          </a:prstGeom>
          <a:noFill/>
          <a:ln w="0">
            <a:noFill/>
          </a:ln>
        </p:spPr>
        <p:txBody>
          <a:bodyPr wrap="square" lIns="0" tIns="0" rIns="0" bIns="0" anchor="t">
            <a:noAutofit/>
          </a:bodyPr>
          <a:lstStyle/>
          <a:p>
            <a:pPr algn="l">
              <a:buNone/>
              <a:defRPr sz="1725" b="0">
                <a:solidFill>
                  <a:srgbClr val="182E28"/>
                </a:solidFill>
                <a:latin typeface="Segoe UI"/>
                <a:ea typeface="Segoe UI"/>
                <a:cs typeface="Segoe UI"/>
              </a:defRPr>
            </a:pPr>
            <a:r>
              <a:rPr sz="1725" b="0">
                <a:solidFill>
                  <a:srgbClr val="182E28"/>
                </a:solidFill>
                <a:latin typeface="Segoe UI"/>
                <a:ea typeface="Segoe UI"/>
                <a:cs typeface="Segoe UI"/>
              </a:rPr>
              <a:t>An indicator framework and</a:t>
            </a:r>
          </a:p>
          <a:p>
            <a:pPr algn="l">
              <a:buNone/>
              <a:defRPr sz="1725" b="0">
                <a:solidFill>
                  <a:srgbClr val="182E28"/>
                </a:solidFill>
                <a:latin typeface="Segoe UI"/>
                <a:ea typeface="Segoe UI"/>
                <a:cs typeface="Segoe UI"/>
              </a:defRPr>
            </a:pPr>
            <a:r>
              <a:rPr sz="1725" b="0">
                <a:solidFill>
                  <a:srgbClr val="182E28"/>
                </a:solidFill>
                <a:latin typeface="Segoe UI"/>
                <a:ea typeface="Segoe UI"/>
                <a:cs typeface="Segoe UI"/>
              </a:rPr>
              <a:t>an initial assessment of</a:t>
            </a:r>
          </a:p>
          <a:p>
            <a:pPr algn="l">
              <a:buNone/>
              <a:defRPr sz="1725" b="0">
                <a:solidFill>
                  <a:srgbClr val="182E28"/>
                </a:solidFill>
                <a:latin typeface="Segoe UI"/>
                <a:ea typeface="Segoe UI"/>
                <a:cs typeface="Segoe UI"/>
              </a:defRPr>
            </a:pPr>
            <a:r>
              <a:rPr sz="1725" b="0">
                <a:solidFill>
                  <a:srgbClr val="182E28"/>
                </a:solidFill>
                <a:latin typeface="Segoe UI"/>
                <a:ea typeface="Segoe UI"/>
                <a:cs typeface="Segoe UI"/>
              </a:rPr>
              <a:t>institutional capacity.</a:t>
            </a:r>
          </a:p>
        </p:txBody>
      </p:sp>
    </p:spTree>
    <p:extLst>
      <p:ext uri="{BB962C8B-B14F-4D97-AF65-F5344CB8AC3E}">
        <p14:creationId xmlns:p14="http://schemas.microsoft.com/office/powerpoint/2010/main" val="1975828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shape-112">
            <a:extLst>
              <a:ext uri="{FF2B5EF4-FFF2-40B4-BE49-F238E27FC236}">
                <a16:creationId xmlns:a16="http://schemas.microsoft.com/office/drawing/2014/main" id="{11CC1C08-C084-46BB-A9C3-86831E54DED4}"/>
              </a:ext>
            </a:extLst>
          </p:cNvPr>
          <p:cNvSpPr>
            <a:spLocks noGrp="1"/>
          </p:cNvSpPr>
          <p:nvPr/>
        </p:nvSpPr>
        <p:spPr>
          <a:xfrm>
            <a:off x="609600" y="457200"/>
            <a:ext cx="10972800" cy="1181100"/>
          </a:xfrm>
          <a:prstGeom prst="rect">
            <a:avLst/>
          </a:prstGeom>
          <a:noFill/>
          <a:ln w="0">
            <a:noFill/>
          </a:ln>
        </p:spPr>
        <p:txBody>
          <a:bodyPr wrap="square" lIns="0" tIns="0" rIns="0" bIns="0" anchor="t">
            <a:noAutofit/>
          </a:bodyPr>
          <a:lstStyle/>
          <a:p>
            <a:pPr algn="l">
              <a:buNone/>
              <a:defRPr sz="3450" b="1">
                <a:solidFill>
                  <a:srgbClr val="182E28"/>
                </a:solidFill>
                <a:latin typeface="Segoe UI"/>
                <a:ea typeface="Segoe UI"/>
                <a:cs typeface="Segoe UI"/>
              </a:defRPr>
            </a:pPr>
            <a:r>
              <a:rPr sz="3450" b="1">
                <a:solidFill>
                  <a:srgbClr val="182E28"/>
                </a:solidFill>
                <a:latin typeface="Segoe UI"/>
                <a:ea typeface="Segoe UI"/>
                <a:cs typeface="Segoe UI"/>
              </a:rPr>
              <a:t>A clear basis for delivery and learning</a:t>
            </a:r>
          </a:p>
        </p:txBody>
      </p:sp>
      <p:sp>
        <p:nvSpPr>
          <p:cNvPr id="2" name="shape-113">
            <a:extLst>
              <a:ext uri="{FF2B5EF4-FFF2-40B4-BE49-F238E27FC236}">
                <a16:creationId xmlns:a16="http://schemas.microsoft.com/office/drawing/2014/main" id="{82EB58FC-A75F-4686-A3DE-90B4693B95FB}"/>
              </a:ext>
            </a:extLst>
          </p:cNvPr>
          <p:cNvSpPr>
            <a:spLocks noGrp="1"/>
          </p:cNvSpPr>
          <p:nvPr/>
        </p:nvSpPr>
        <p:spPr>
          <a:xfrm>
            <a:off x="609600" y="1419225"/>
            <a:ext cx="10810875" cy="647700"/>
          </a:xfrm>
          <a:prstGeom prst="rect">
            <a:avLst/>
          </a:prstGeom>
          <a:noFill/>
          <a:ln w="0">
            <a:noFill/>
          </a:ln>
        </p:spPr>
        <p:txBody>
          <a:bodyPr wrap="square" lIns="0" tIns="0" rIns="0" bIns="0" anchor="t">
            <a:noAutofit/>
          </a:bodyPr>
          <a:lstStyle/>
          <a:p>
            <a:pPr algn="l">
              <a:buNone/>
              <a:defRPr sz="2025" b="0">
                <a:solidFill>
                  <a:srgbClr val="30453D"/>
                </a:solidFill>
                <a:latin typeface="Segoe UI"/>
                <a:ea typeface="Segoe UI"/>
                <a:cs typeface="Segoe UI"/>
              </a:defRPr>
            </a:pPr>
            <a:r>
              <a:rPr sz="2025" b="0">
                <a:solidFill>
                  <a:srgbClr val="30453D"/>
                </a:solidFill>
                <a:latin typeface="Segoe UI"/>
                <a:ea typeface="Segoe UI"/>
                <a:cs typeface="Segoe UI"/>
              </a:rPr>
              <a:t>Proposed approach for new joint programmes</a:t>
            </a:r>
          </a:p>
        </p:txBody>
      </p:sp>
      <p:pic>
        <p:nvPicPr>
          <p:cNvPr id="19" name="Picture 16"/>
          <p:cNvPicPr>
            <a:picLocks noChangeAspect="1"/>
          </p:cNvPicPr>
          <p:nvPr/>
        </p:nvPicPr>
        <p:blipFill>
          <a:blip r:embed="rId3"/>
          <a:srcRect/>
          <a:stretch>
            <a:fillRect/>
          </a:stretch>
        </p:blipFill>
        <p:spPr>
          <a:xfrm>
            <a:off x="609600" y="2105025"/>
            <a:ext cx="3457575" cy="4248150"/>
          </a:xfrm>
          <a:prstGeom prst="rect">
            <a:avLst/>
          </a:prstGeom>
        </p:spPr>
      </p:pic>
      <p:sp>
        <p:nvSpPr>
          <p:cNvPr id="4" name="shape-114">
            <a:extLst>
              <a:ext uri="{FF2B5EF4-FFF2-40B4-BE49-F238E27FC236}">
                <a16:creationId xmlns:a16="http://schemas.microsoft.com/office/drawing/2014/main" id="{5DEA36FB-979F-468A-B81A-4878BC6E3189}"/>
              </a:ext>
            </a:extLst>
          </p:cNvPr>
          <p:cNvSpPr>
            <a:spLocks noGrp="1"/>
          </p:cNvSpPr>
          <p:nvPr/>
        </p:nvSpPr>
        <p:spPr>
          <a:xfrm>
            <a:off x="4600575" y="2152650"/>
            <a:ext cx="6905625" cy="409575"/>
          </a:xfrm>
          <a:prstGeom prst="rect">
            <a:avLst/>
          </a:prstGeom>
          <a:noFill/>
          <a:ln w="0">
            <a:noFill/>
          </a:ln>
        </p:spPr>
        <p:txBody>
          <a:bodyPr wrap="square" lIns="0" tIns="0" rIns="0" bIns="0" anchor="t">
            <a:noAutofit/>
          </a:bodyPr>
          <a:lstStyle/>
          <a:p>
            <a:pPr algn="l">
              <a:buNone/>
              <a:defRPr sz="2250" b="1">
                <a:solidFill>
                  <a:srgbClr val="17664F"/>
                </a:solidFill>
                <a:latin typeface="Segoe UI"/>
                <a:ea typeface="Segoe UI"/>
                <a:cs typeface="Segoe UI"/>
              </a:defRPr>
            </a:pPr>
            <a:r>
              <a:rPr sz="2250" b="1">
                <a:solidFill>
                  <a:srgbClr val="17664F"/>
                </a:solidFill>
                <a:latin typeface="Segoe UI"/>
                <a:ea typeface="Segoe UI"/>
                <a:cs typeface="Segoe UI"/>
              </a:rPr>
              <a:t>An agreed purpose</a:t>
            </a:r>
          </a:p>
        </p:txBody>
      </p:sp>
      <p:sp>
        <p:nvSpPr>
          <p:cNvPr id="5" name="shape-115">
            <a:extLst>
              <a:ext uri="{FF2B5EF4-FFF2-40B4-BE49-F238E27FC236}">
                <a16:creationId xmlns:a16="http://schemas.microsoft.com/office/drawing/2014/main" id="{54BBFE24-FDAE-4B39-99E1-6AF9CB12C71E}"/>
              </a:ext>
            </a:extLst>
          </p:cNvPr>
          <p:cNvSpPr>
            <a:spLocks noGrp="1"/>
          </p:cNvSpPr>
          <p:nvPr/>
        </p:nvSpPr>
        <p:spPr>
          <a:xfrm>
            <a:off x="4600575" y="2647950"/>
            <a:ext cx="6858000" cy="619125"/>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A shared problem, intended users and a defined first result.</a:t>
            </a:r>
          </a:p>
        </p:txBody>
      </p:sp>
      <p:sp>
        <p:nvSpPr>
          <p:cNvPr id="6" name="Freeform: Shape 5">
            <a:extLst>
              <a:ext uri="{FF2B5EF4-FFF2-40B4-BE49-F238E27FC236}">
                <a16:creationId xmlns:a16="http://schemas.microsoft.com/office/drawing/2014/main" id="{F28E2924-42B8-4B84-950B-B2BF24DC38FB}"/>
              </a:ext>
            </a:extLst>
          </p:cNvPr>
          <p:cNvSpPr>
            <a:spLocks noGrp="1"/>
          </p:cNvSpPr>
          <p:nvPr/>
        </p:nvSpPr>
        <p:spPr>
          <a:xfrm>
            <a:off x="4600575" y="3095625"/>
            <a:ext cx="6981825" cy="9525"/>
          </a:xfrm>
          <a:custGeom>
            <a:avLst/>
            <a:gdLst/>
            <a:ahLst/>
            <a:cxnLst/>
            <a:rect l="0" t="0" r="0" b="0"/>
            <a:pathLst>
              <a:path w="6981825" h="9525">
                <a:moveTo>
                  <a:pt x="0" y="0"/>
                </a:moveTo>
                <a:lnTo>
                  <a:pt x="6981825" y="0"/>
                </a:lnTo>
              </a:path>
            </a:pathLst>
          </a:custGeom>
          <a:noFill/>
          <a:ln w="11430">
            <a:solidFill>
              <a:srgbClr val="C8D9CC"/>
            </a:solidFill>
          </a:ln>
        </p:spPr>
      </p:sp>
      <p:sp>
        <p:nvSpPr>
          <p:cNvPr id="7" name="shape-116">
            <a:extLst>
              <a:ext uri="{FF2B5EF4-FFF2-40B4-BE49-F238E27FC236}">
                <a16:creationId xmlns:a16="http://schemas.microsoft.com/office/drawing/2014/main" id="{AB6F6817-B14B-489A-BCAE-376056B3019C}"/>
              </a:ext>
            </a:extLst>
          </p:cNvPr>
          <p:cNvSpPr>
            <a:spLocks noGrp="1"/>
          </p:cNvSpPr>
          <p:nvPr/>
        </p:nvSpPr>
        <p:spPr>
          <a:xfrm>
            <a:off x="4600575" y="3219450"/>
            <a:ext cx="6905625" cy="409575"/>
          </a:xfrm>
          <a:prstGeom prst="rect">
            <a:avLst/>
          </a:prstGeom>
          <a:noFill/>
          <a:ln w="0">
            <a:noFill/>
          </a:ln>
        </p:spPr>
        <p:txBody>
          <a:bodyPr wrap="square" lIns="0" tIns="0" rIns="0" bIns="0" anchor="t">
            <a:noAutofit/>
          </a:bodyPr>
          <a:lstStyle/>
          <a:p>
            <a:pPr algn="l">
              <a:buNone/>
              <a:defRPr sz="2250" b="1">
                <a:solidFill>
                  <a:srgbClr val="17664F"/>
                </a:solidFill>
                <a:latin typeface="Segoe UI"/>
                <a:ea typeface="Segoe UI"/>
                <a:cs typeface="Segoe UI"/>
              </a:defRPr>
            </a:pPr>
            <a:r>
              <a:rPr sz="2250" b="1">
                <a:solidFill>
                  <a:srgbClr val="17664F"/>
                </a:solidFill>
                <a:latin typeface="Segoe UI"/>
                <a:ea typeface="Segoe UI"/>
                <a:cs typeface="Segoe UI"/>
              </a:rPr>
              <a:t>Named institutional roles</a:t>
            </a:r>
          </a:p>
        </p:txBody>
      </p:sp>
      <p:sp>
        <p:nvSpPr>
          <p:cNvPr id="8" name="shape-117">
            <a:extLst>
              <a:ext uri="{FF2B5EF4-FFF2-40B4-BE49-F238E27FC236}">
                <a16:creationId xmlns:a16="http://schemas.microsoft.com/office/drawing/2014/main" id="{9A39EAF0-E2B0-43C5-A778-17A2E8F50461}"/>
              </a:ext>
            </a:extLst>
          </p:cNvPr>
          <p:cNvSpPr>
            <a:spLocks noGrp="1"/>
          </p:cNvSpPr>
          <p:nvPr/>
        </p:nvSpPr>
        <p:spPr>
          <a:xfrm>
            <a:off x="4600575" y="3714750"/>
            <a:ext cx="6858000" cy="619125"/>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A technical lead, country responsibilities and a resource plan.</a:t>
            </a:r>
          </a:p>
        </p:txBody>
      </p:sp>
      <p:sp>
        <p:nvSpPr>
          <p:cNvPr id="9" name="Freeform: Shape 8">
            <a:extLst>
              <a:ext uri="{FF2B5EF4-FFF2-40B4-BE49-F238E27FC236}">
                <a16:creationId xmlns:a16="http://schemas.microsoft.com/office/drawing/2014/main" id="{18EF3705-B377-499F-9D6E-9850C3510E14}"/>
              </a:ext>
            </a:extLst>
          </p:cNvPr>
          <p:cNvSpPr>
            <a:spLocks noGrp="1"/>
          </p:cNvSpPr>
          <p:nvPr/>
        </p:nvSpPr>
        <p:spPr>
          <a:xfrm>
            <a:off x="4600575" y="4162425"/>
            <a:ext cx="6981825" cy="9525"/>
          </a:xfrm>
          <a:custGeom>
            <a:avLst/>
            <a:gdLst/>
            <a:ahLst/>
            <a:cxnLst/>
            <a:rect l="0" t="0" r="0" b="0"/>
            <a:pathLst>
              <a:path w="6981825" h="9525">
                <a:moveTo>
                  <a:pt x="0" y="0"/>
                </a:moveTo>
                <a:lnTo>
                  <a:pt x="6981825" y="0"/>
                </a:lnTo>
              </a:path>
            </a:pathLst>
          </a:custGeom>
          <a:noFill/>
          <a:ln w="11430">
            <a:solidFill>
              <a:srgbClr val="C8D9CC"/>
            </a:solidFill>
          </a:ln>
        </p:spPr>
      </p:sp>
      <p:sp>
        <p:nvSpPr>
          <p:cNvPr id="10" name="shape-118">
            <a:extLst>
              <a:ext uri="{FF2B5EF4-FFF2-40B4-BE49-F238E27FC236}">
                <a16:creationId xmlns:a16="http://schemas.microsoft.com/office/drawing/2014/main" id="{A707F943-DA63-43B5-AF8E-5A0DBED54587}"/>
              </a:ext>
            </a:extLst>
          </p:cNvPr>
          <p:cNvSpPr>
            <a:spLocks noGrp="1"/>
          </p:cNvSpPr>
          <p:nvPr/>
        </p:nvSpPr>
        <p:spPr>
          <a:xfrm>
            <a:off x="4600575" y="4286250"/>
            <a:ext cx="6905625" cy="409575"/>
          </a:xfrm>
          <a:prstGeom prst="rect">
            <a:avLst/>
          </a:prstGeom>
          <a:noFill/>
          <a:ln w="0">
            <a:noFill/>
          </a:ln>
        </p:spPr>
        <p:txBody>
          <a:bodyPr wrap="square" lIns="0" tIns="0" rIns="0" bIns="0" anchor="t">
            <a:noAutofit/>
          </a:bodyPr>
          <a:lstStyle/>
          <a:p>
            <a:pPr algn="l">
              <a:buNone/>
              <a:defRPr sz="2250" b="1">
                <a:solidFill>
                  <a:srgbClr val="17664F"/>
                </a:solidFill>
                <a:latin typeface="Segoe UI"/>
                <a:ea typeface="Segoe UI"/>
                <a:cs typeface="Segoe UI"/>
              </a:defRPr>
            </a:pPr>
            <a:r>
              <a:rPr sz="2250" b="1">
                <a:solidFill>
                  <a:srgbClr val="17664F"/>
                </a:solidFill>
                <a:latin typeface="Segoe UI"/>
                <a:ea typeface="Segoe UI"/>
                <a:cs typeface="Segoe UI"/>
              </a:rPr>
              <a:t>A practical learning process</a:t>
            </a:r>
          </a:p>
        </p:txBody>
      </p:sp>
      <p:sp>
        <p:nvSpPr>
          <p:cNvPr id="11" name="shape-119">
            <a:extLst>
              <a:ext uri="{FF2B5EF4-FFF2-40B4-BE49-F238E27FC236}">
                <a16:creationId xmlns:a16="http://schemas.microsoft.com/office/drawing/2014/main" id="{362846BA-B1F7-4F19-A30C-86B327AA338D}"/>
              </a:ext>
            </a:extLst>
          </p:cNvPr>
          <p:cNvSpPr>
            <a:spLocks noGrp="1"/>
          </p:cNvSpPr>
          <p:nvPr/>
        </p:nvSpPr>
        <p:spPr>
          <a:xfrm>
            <a:off x="4600575" y="4781550"/>
            <a:ext cx="6858000" cy="619125"/>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Field learning and exchange, with structured feedback.</a:t>
            </a:r>
          </a:p>
        </p:txBody>
      </p:sp>
      <p:sp>
        <p:nvSpPr>
          <p:cNvPr id="12" name="Freeform: Shape 11">
            <a:extLst>
              <a:ext uri="{FF2B5EF4-FFF2-40B4-BE49-F238E27FC236}">
                <a16:creationId xmlns:a16="http://schemas.microsoft.com/office/drawing/2014/main" id="{55C19D78-055F-47B1-9E8D-9D695C288C71}"/>
              </a:ext>
            </a:extLst>
          </p:cNvPr>
          <p:cNvSpPr>
            <a:spLocks noGrp="1"/>
          </p:cNvSpPr>
          <p:nvPr/>
        </p:nvSpPr>
        <p:spPr>
          <a:xfrm>
            <a:off x="4600575" y="5229225"/>
            <a:ext cx="6981825" cy="9525"/>
          </a:xfrm>
          <a:custGeom>
            <a:avLst/>
            <a:gdLst/>
            <a:ahLst/>
            <a:cxnLst/>
            <a:rect l="0" t="0" r="0" b="0"/>
            <a:pathLst>
              <a:path w="6981825" h="9525">
                <a:moveTo>
                  <a:pt x="0" y="0"/>
                </a:moveTo>
                <a:lnTo>
                  <a:pt x="6981825" y="0"/>
                </a:lnTo>
              </a:path>
            </a:pathLst>
          </a:custGeom>
          <a:noFill/>
          <a:ln w="11430">
            <a:solidFill>
              <a:srgbClr val="C8D9CC"/>
            </a:solidFill>
          </a:ln>
        </p:spPr>
      </p:sp>
      <p:sp>
        <p:nvSpPr>
          <p:cNvPr id="13" name="shape-120">
            <a:extLst>
              <a:ext uri="{FF2B5EF4-FFF2-40B4-BE49-F238E27FC236}">
                <a16:creationId xmlns:a16="http://schemas.microsoft.com/office/drawing/2014/main" id="{667F57D5-F70E-4351-977B-106D7A435872}"/>
              </a:ext>
            </a:extLst>
          </p:cNvPr>
          <p:cNvSpPr>
            <a:spLocks noGrp="1"/>
          </p:cNvSpPr>
          <p:nvPr/>
        </p:nvSpPr>
        <p:spPr>
          <a:xfrm>
            <a:off x="4600575" y="5353050"/>
            <a:ext cx="6905625" cy="409575"/>
          </a:xfrm>
          <a:prstGeom prst="rect">
            <a:avLst/>
          </a:prstGeom>
          <a:noFill/>
          <a:ln w="0">
            <a:noFill/>
          </a:ln>
        </p:spPr>
        <p:txBody>
          <a:bodyPr wrap="square" lIns="0" tIns="0" rIns="0" bIns="0" anchor="t">
            <a:noAutofit/>
          </a:bodyPr>
          <a:lstStyle/>
          <a:p>
            <a:pPr algn="l">
              <a:buNone/>
              <a:defRPr sz="2250" b="1">
                <a:solidFill>
                  <a:srgbClr val="17664F"/>
                </a:solidFill>
                <a:latin typeface="Segoe UI"/>
                <a:ea typeface="Segoe UI"/>
                <a:cs typeface="Segoe UI"/>
              </a:defRPr>
            </a:pPr>
            <a:r>
              <a:rPr sz="2250" b="1">
                <a:solidFill>
                  <a:srgbClr val="17664F"/>
                </a:solidFill>
                <a:latin typeface="Segoe UI"/>
                <a:ea typeface="Segoe UI"/>
                <a:cs typeface="Segoe UI"/>
              </a:rPr>
              <a:t>Evidence of progress</a:t>
            </a:r>
          </a:p>
        </p:txBody>
      </p:sp>
      <p:sp>
        <p:nvSpPr>
          <p:cNvPr id="14" name="shape-121">
            <a:extLst>
              <a:ext uri="{FF2B5EF4-FFF2-40B4-BE49-F238E27FC236}">
                <a16:creationId xmlns:a16="http://schemas.microsoft.com/office/drawing/2014/main" id="{CF3DA4EF-5464-471A-B761-6A07181B2E1A}"/>
              </a:ext>
            </a:extLst>
          </p:cNvPr>
          <p:cNvSpPr>
            <a:spLocks noGrp="1"/>
          </p:cNvSpPr>
          <p:nvPr/>
        </p:nvSpPr>
        <p:spPr>
          <a:xfrm>
            <a:off x="4600575" y="5848350"/>
            <a:ext cx="6858000" cy="619125"/>
          </a:xfrm>
          <a:prstGeom prst="rect">
            <a:avLst/>
          </a:prstGeom>
          <a:noFill/>
          <a:ln w="0">
            <a:noFill/>
          </a:ln>
        </p:spPr>
        <p:txBody>
          <a:bodyPr wrap="square" lIns="0" tIns="0" rIns="0" bIns="0" anchor="t">
            <a:noAutofit/>
          </a:bodyPr>
          <a:lstStyle/>
          <a:p>
            <a:pPr algn="l">
              <a:buNone/>
              <a:defRPr sz="1950" b="0">
                <a:solidFill>
                  <a:srgbClr val="30453D"/>
                </a:solidFill>
                <a:latin typeface="Segoe UI"/>
                <a:ea typeface="Segoe UI"/>
                <a:cs typeface="Segoe UI"/>
              </a:defRPr>
            </a:pPr>
            <a:r>
              <a:rPr sz="1950" b="0">
                <a:solidFill>
                  <a:srgbClr val="30453D"/>
                </a:solidFill>
                <a:latin typeface="Segoe UI"/>
                <a:ea typeface="Segoe UI"/>
                <a:cs typeface="Segoe UI"/>
              </a:rPr>
              <a:t>Follow up on delivery, participation and uptake.</a:t>
            </a:r>
          </a:p>
        </p:txBody>
      </p:sp>
    </p:spTree>
    <p:extLst>
      <p:ext uri="{BB962C8B-B14F-4D97-AF65-F5344CB8AC3E}">
        <p14:creationId xmlns:p14="http://schemas.microsoft.com/office/powerpoint/2010/main" val="1031949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2" name="Picture 10"/>
          <p:cNvPicPr>
            <a:picLocks noChangeAspect="1"/>
          </p:cNvPicPr>
          <p:nvPr/>
        </p:nvPicPr>
        <p:blipFill>
          <a:blip r:embed="rId3"/>
          <a:srcRect/>
          <a:stretch>
            <a:fillRect/>
          </a:stretch>
        </p:blipFill>
        <p:spPr>
          <a:xfrm>
            <a:off x="7553325" y="0"/>
            <a:ext cx="4638675" cy="6858000"/>
          </a:xfrm>
          <a:prstGeom prst="rect">
            <a:avLst/>
          </a:prstGeom>
        </p:spPr>
      </p:pic>
      <p:sp>
        <p:nvSpPr>
          <p:cNvPr id="2" name="shape-122">
            <a:extLst>
              <a:ext uri="{FF2B5EF4-FFF2-40B4-BE49-F238E27FC236}">
                <a16:creationId xmlns:a16="http://schemas.microsoft.com/office/drawing/2014/main" id="{76BFB34C-A1A4-4BE8-AFFA-6A1C491C2ECB}"/>
              </a:ext>
            </a:extLst>
          </p:cNvPr>
          <p:cNvSpPr>
            <a:spLocks noGrp="1"/>
          </p:cNvSpPr>
          <p:nvPr/>
        </p:nvSpPr>
        <p:spPr>
          <a:xfrm>
            <a:off x="609600" y="504825"/>
            <a:ext cx="6581775" cy="1295400"/>
          </a:xfrm>
          <a:prstGeom prst="rect">
            <a:avLst/>
          </a:prstGeom>
          <a:noFill/>
          <a:ln w="0">
            <a:noFill/>
          </a:ln>
        </p:spPr>
        <p:txBody>
          <a:bodyPr wrap="square" lIns="0" tIns="0" rIns="0" bIns="0" anchor="t">
            <a:noAutofit/>
          </a:bodyPr>
          <a:lstStyle/>
          <a:p>
            <a:pPr algn="l">
              <a:buNone/>
              <a:defRPr sz="3525" b="1">
                <a:solidFill>
                  <a:srgbClr val="182E28"/>
                </a:solidFill>
                <a:latin typeface="Segoe UI"/>
                <a:ea typeface="Segoe UI"/>
                <a:cs typeface="Segoe UI"/>
              </a:defRPr>
            </a:pPr>
            <a:r>
              <a:rPr sz="3525" b="1">
                <a:solidFill>
                  <a:srgbClr val="182E28"/>
                </a:solidFill>
                <a:latin typeface="Segoe UI"/>
                <a:ea typeface="Segoe UI"/>
                <a:cs typeface="Segoe UI"/>
              </a:rPr>
              <a:t>The value of</a:t>
            </a:r>
          </a:p>
          <a:p>
            <a:pPr algn="l">
              <a:buNone/>
              <a:defRPr sz="3525" b="1">
                <a:solidFill>
                  <a:srgbClr val="182E28"/>
                </a:solidFill>
                <a:latin typeface="Segoe UI"/>
                <a:ea typeface="Segoe UI"/>
                <a:cs typeface="Segoe UI"/>
              </a:defRPr>
            </a:pPr>
            <a:r>
              <a:rPr sz="3525" b="1">
                <a:solidFill>
                  <a:srgbClr val="182E28"/>
                </a:solidFill>
                <a:latin typeface="Segoe UI"/>
                <a:ea typeface="Segoe UI"/>
                <a:cs typeface="Segoe UI"/>
              </a:rPr>
              <a:t>regional cooperation</a:t>
            </a:r>
          </a:p>
        </p:txBody>
      </p:sp>
      <p:sp>
        <p:nvSpPr>
          <p:cNvPr id="3" name="shape-123">
            <a:extLst>
              <a:ext uri="{FF2B5EF4-FFF2-40B4-BE49-F238E27FC236}">
                <a16:creationId xmlns:a16="http://schemas.microsoft.com/office/drawing/2014/main" id="{3E4D4E53-4F28-4B7F-BA0F-827FE9FCDF35}"/>
              </a:ext>
            </a:extLst>
          </p:cNvPr>
          <p:cNvSpPr>
            <a:spLocks noGrp="1"/>
          </p:cNvSpPr>
          <p:nvPr/>
        </p:nvSpPr>
        <p:spPr>
          <a:xfrm>
            <a:off x="609600" y="2133600"/>
            <a:ext cx="6448425" cy="371475"/>
          </a:xfrm>
          <a:prstGeom prst="rect">
            <a:avLst/>
          </a:prstGeom>
          <a:noFill/>
          <a:ln w="0">
            <a:noFill/>
          </a:ln>
        </p:spPr>
        <p:txBody>
          <a:bodyPr wrap="square" lIns="0" tIns="0" rIns="0" bIns="0" anchor="t">
            <a:noAutofit/>
          </a:bodyPr>
          <a:lstStyle/>
          <a:p>
            <a:pPr algn="l">
              <a:buNone/>
              <a:defRPr sz="2025" b="1">
                <a:solidFill>
                  <a:srgbClr val="17664F"/>
                </a:solidFill>
                <a:latin typeface="Segoe UI"/>
                <a:ea typeface="Segoe UI"/>
                <a:cs typeface="Segoe UI"/>
              </a:defRPr>
            </a:pPr>
            <a:r>
              <a:rPr sz="2025" b="1">
                <a:solidFill>
                  <a:srgbClr val="17664F"/>
                </a:solidFill>
                <a:latin typeface="Segoe UI"/>
                <a:ea typeface="Segoe UI"/>
                <a:cs typeface="Segoe UI"/>
              </a:rPr>
              <a:t>National institutions</a:t>
            </a:r>
          </a:p>
        </p:txBody>
      </p:sp>
      <p:sp>
        <p:nvSpPr>
          <p:cNvPr id="4" name="shape-124">
            <a:extLst>
              <a:ext uri="{FF2B5EF4-FFF2-40B4-BE49-F238E27FC236}">
                <a16:creationId xmlns:a16="http://schemas.microsoft.com/office/drawing/2014/main" id="{D4437770-71F3-4588-98BF-4547AD87A7E2}"/>
              </a:ext>
            </a:extLst>
          </p:cNvPr>
          <p:cNvSpPr>
            <a:spLocks noGrp="1"/>
          </p:cNvSpPr>
          <p:nvPr/>
        </p:nvSpPr>
        <p:spPr>
          <a:xfrm>
            <a:off x="609600" y="2581275"/>
            <a:ext cx="6381750" cy="66675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A voice in the regional agenda and access</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to complementary research expertise.</a:t>
            </a:r>
          </a:p>
        </p:txBody>
      </p:sp>
      <p:sp>
        <p:nvSpPr>
          <p:cNvPr id="5" name="shape-125">
            <a:extLst>
              <a:ext uri="{FF2B5EF4-FFF2-40B4-BE49-F238E27FC236}">
                <a16:creationId xmlns:a16="http://schemas.microsoft.com/office/drawing/2014/main" id="{C668A64D-51B1-4443-BBA7-062BAD72E2C2}"/>
              </a:ext>
            </a:extLst>
          </p:cNvPr>
          <p:cNvSpPr>
            <a:spLocks noGrp="1"/>
          </p:cNvSpPr>
          <p:nvPr/>
        </p:nvSpPr>
        <p:spPr>
          <a:xfrm>
            <a:off x="609600" y="3238500"/>
            <a:ext cx="6448425" cy="371475"/>
          </a:xfrm>
          <a:prstGeom prst="rect">
            <a:avLst/>
          </a:prstGeom>
          <a:noFill/>
          <a:ln w="0">
            <a:noFill/>
          </a:ln>
        </p:spPr>
        <p:txBody>
          <a:bodyPr wrap="square" lIns="0" tIns="0" rIns="0" bIns="0" anchor="t">
            <a:noAutofit/>
          </a:bodyPr>
          <a:lstStyle/>
          <a:p>
            <a:pPr algn="l">
              <a:buNone/>
              <a:defRPr sz="2025" b="1">
                <a:solidFill>
                  <a:srgbClr val="17664F"/>
                </a:solidFill>
                <a:latin typeface="Segoe UI"/>
                <a:ea typeface="Segoe UI"/>
                <a:cs typeface="Segoe UI"/>
              </a:defRPr>
            </a:pPr>
            <a:r>
              <a:rPr sz="2025" b="1">
                <a:solidFill>
                  <a:srgbClr val="17664F"/>
                </a:solidFill>
                <a:latin typeface="Segoe UI"/>
                <a:ea typeface="Segoe UI"/>
                <a:cs typeface="Segoe UI"/>
              </a:rPr>
              <a:t>Research and development partners</a:t>
            </a:r>
          </a:p>
        </p:txBody>
      </p:sp>
      <p:sp>
        <p:nvSpPr>
          <p:cNvPr id="6" name="shape-126">
            <a:extLst>
              <a:ext uri="{FF2B5EF4-FFF2-40B4-BE49-F238E27FC236}">
                <a16:creationId xmlns:a16="http://schemas.microsoft.com/office/drawing/2014/main" id="{FB22C6F2-A467-4C2E-BFD7-E44AE1252B33}"/>
              </a:ext>
            </a:extLst>
          </p:cNvPr>
          <p:cNvSpPr>
            <a:spLocks noGrp="1"/>
          </p:cNvSpPr>
          <p:nvPr/>
        </p:nvSpPr>
        <p:spPr>
          <a:xfrm>
            <a:off x="609600" y="3686175"/>
            <a:ext cx="6381750" cy="66675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A way to shape relevant programmes</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with institutions across the region.</a:t>
            </a:r>
          </a:p>
        </p:txBody>
      </p:sp>
      <p:sp>
        <p:nvSpPr>
          <p:cNvPr id="7" name="shape-127">
            <a:extLst>
              <a:ext uri="{FF2B5EF4-FFF2-40B4-BE49-F238E27FC236}">
                <a16:creationId xmlns:a16="http://schemas.microsoft.com/office/drawing/2014/main" id="{3B95DFFE-ADDA-4A82-83FE-6F3F5423E566}"/>
              </a:ext>
            </a:extLst>
          </p:cNvPr>
          <p:cNvSpPr>
            <a:spLocks noGrp="1"/>
          </p:cNvSpPr>
          <p:nvPr/>
        </p:nvSpPr>
        <p:spPr>
          <a:xfrm>
            <a:off x="609600" y="4343400"/>
            <a:ext cx="6448425" cy="371475"/>
          </a:xfrm>
          <a:prstGeom prst="rect">
            <a:avLst/>
          </a:prstGeom>
          <a:noFill/>
          <a:ln w="0">
            <a:noFill/>
          </a:ln>
        </p:spPr>
        <p:txBody>
          <a:bodyPr wrap="square" lIns="0" tIns="0" rIns="0" bIns="0" anchor="t">
            <a:noAutofit/>
          </a:bodyPr>
          <a:lstStyle/>
          <a:p>
            <a:pPr algn="l">
              <a:buNone/>
              <a:defRPr sz="2025" b="1">
                <a:solidFill>
                  <a:srgbClr val="17664F"/>
                </a:solidFill>
                <a:latin typeface="Segoe UI"/>
                <a:ea typeface="Segoe UI"/>
                <a:cs typeface="Segoe UI"/>
              </a:defRPr>
            </a:pPr>
            <a:r>
              <a:rPr sz="2025" b="1">
                <a:solidFill>
                  <a:srgbClr val="17664F"/>
                </a:solidFill>
                <a:latin typeface="Segoe UI"/>
                <a:ea typeface="Segoe UI"/>
                <a:cs typeface="Segoe UI"/>
              </a:rPr>
              <a:t>Donors and programme partners</a:t>
            </a:r>
          </a:p>
        </p:txBody>
      </p:sp>
      <p:sp>
        <p:nvSpPr>
          <p:cNvPr id="8" name="shape-128">
            <a:extLst>
              <a:ext uri="{FF2B5EF4-FFF2-40B4-BE49-F238E27FC236}">
                <a16:creationId xmlns:a16="http://schemas.microsoft.com/office/drawing/2014/main" id="{3C839427-4E24-43BC-8352-C76B08E959E1}"/>
              </a:ext>
            </a:extLst>
          </p:cNvPr>
          <p:cNvSpPr>
            <a:spLocks noGrp="1"/>
          </p:cNvSpPr>
          <p:nvPr/>
        </p:nvSpPr>
        <p:spPr>
          <a:xfrm>
            <a:off x="609600" y="4791075"/>
            <a:ext cx="6381750" cy="66675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Priorities developed with national institutions</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and opportunities for shared learning.</a:t>
            </a:r>
          </a:p>
        </p:txBody>
      </p:sp>
      <p:sp>
        <p:nvSpPr>
          <p:cNvPr id="9" name="shape-129">
            <a:extLst>
              <a:ext uri="{FF2B5EF4-FFF2-40B4-BE49-F238E27FC236}">
                <a16:creationId xmlns:a16="http://schemas.microsoft.com/office/drawing/2014/main" id="{BA3B645C-B6D2-4206-9CF7-BFDB70C74FB1}"/>
              </a:ext>
            </a:extLst>
          </p:cNvPr>
          <p:cNvSpPr>
            <a:spLocks noGrp="1"/>
          </p:cNvSpPr>
          <p:nvPr/>
        </p:nvSpPr>
        <p:spPr>
          <a:xfrm>
            <a:off x="609600" y="5448300"/>
            <a:ext cx="6448425" cy="371475"/>
          </a:xfrm>
          <a:prstGeom prst="rect">
            <a:avLst/>
          </a:prstGeom>
          <a:noFill/>
          <a:ln w="0">
            <a:noFill/>
          </a:ln>
        </p:spPr>
        <p:txBody>
          <a:bodyPr wrap="square" lIns="0" tIns="0" rIns="0" bIns="0" anchor="t">
            <a:noAutofit/>
          </a:bodyPr>
          <a:lstStyle/>
          <a:p>
            <a:pPr algn="l">
              <a:buNone/>
              <a:defRPr sz="2025" b="1">
                <a:solidFill>
                  <a:srgbClr val="17664F"/>
                </a:solidFill>
                <a:latin typeface="Segoe UI"/>
                <a:ea typeface="Segoe UI"/>
                <a:cs typeface="Segoe UI"/>
              </a:defRPr>
            </a:pPr>
            <a:r>
              <a:rPr sz="2025" b="1">
                <a:solidFill>
                  <a:srgbClr val="17664F"/>
                </a:solidFill>
                <a:latin typeface="Segoe UI"/>
                <a:ea typeface="Segoe UI"/>
                <a:cs typeface="Segoe UI"/>
              </a:rPr>
              <a:t>Farming communities</a:t>
            </a:r>
          </a:p>
        </p:txBody>
      </p:sp>
      <p:sp>
        <p:nvSpPr>
          <p:cNvPr id="10" name="shape-130">
            <a:extLst>
              <a:ext uri="{FF2B5EF4-FFF2-40B4-BE49-F238E27FC236}">
                <a16:creationId xmlns:a16="http://schemas.microsoft.com/office/drawing/2014/main" id="{1A3A3FF8-8553-4B55-892B-F72813731F29}"/>
              </a:ext>
            </a:extLst>
          </p:cNvPr>
          <p:cNvSpPr>
            <a:spLocks noGrp="1"/>
          </p:cNvSpPr>
          <p:nvPr/>
        </p:nvSpPr>
        <p:spPr>
          <a:xfrm>
            <a:off x="609600" y="5895975"/>
            <a:ext cx="6381750" cy="666750"/>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A stronger role in defining needs and</a:t>
            </a:r>
          </a:p>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closer connections to research and advice.</a:t>
            </a:r>
          </a:p>
        </p:txBody>
      </p:sp>
    </p:spTree>
    <p:extLst>
      <p:ext uri="{BB962C8B-B14F-4D97-AF65-F5344CB8AC3E}">
        <p14:creationId xmlns:p14="http://schemas.microsoft.com/office/powerpoint/2010/main" val="391037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 name="Picture 8"/>
          <p:cNvPicPr>
            <a:picLocks noChangeAspect="1"/>
          </p:cNvPicPr>
          <p:nvPr/>
        </p:nvPicPr>
        <p:blipFill>
          <a:blip r:embed="rId3"/>
          <a:srcRect l="5556" r="5556"/>
          <a:stretch>
            <a:fillRect/>
          </a:stretch>
        </p:blipFill>
        <p:spPr>
          <a:xfrm>
            <a:off x="8334375" y="0"/>
            <a:ext cx="3857625" cy="6858000"/>
          </a:xfrm>
          <a:prstGeom prst="rect">
            <a:avLst/>
          </a:prstGeom>
        </p:spPr>
      </p:pic>
      <p:pic>
        <p:nvPicPr>
          <p:cNvPr id="12" name="Picture 9"/>
          <p:cNvPicPr>
            <a:picLocks noChangeAspect="1"/>
          </p:cNvPicPr>
          <p:nvPr/>
        </p:nvPicPr>
        <p:blipFill>
          <a:blip r:embed="rId4"/>
          <a:stretch/>
        </p:blipFill>
        <p:spPr>
          <a:xfrm>
            <a:off x="609600" y="409575"/>
            <a:ext cx="2647950" cy="928789"/>
          </a:xfrm>
          <a:prstGeom prst="rect">
            <a:avLst/>
          </a:prstGeom>
        </p:spPr>
      </p:pic>
      <p:sp>
        <p:nvSpPr>
          <p:cNvPr id="3" name="shape-131">
            <a:extLst>
              <a:ext uri="{FF2B5EF4-FFF2-40B4-BE49-F238E27FC236}">
                <a16:creationId xmlns:a16="http://schemas.microsoft.com/office/drawing/2014/main" id="{3BB73C14-CB8B-419C-A250-74CC00484DF4}"/>
              </a:ext>
            </a:extLst>
          </p:cNvPr>
          <p:cNvSpPr>
            <a:spLocks noGrp="1"/>
          </p:cNvSpPr>
          <p:nvPr/>
        </p:nvSpPr>
        <p:spPr>
          <a:xfrm>
            <a:off x="609600" y="2171700"/>
            <a:ext cx="7010400" cy="1476375"/>
          </a:xfrm>
          <a:prstGeom prst="rect">
            <a:avLst/>
          </a:prstGeom>
          <a:noFill/>
          <a:ln w="0">
            <a:noFill/>
          </a:ln>
        </p:spPr>
        <p:txBody>
          <a:bodyPr wrap="square" lIns="0" tIns="0" rIns="0" bIns="0" anchor="t">
            <a:noAutofit/>
          </a:bodyPr>
          <a:lstStyle/>
          <a:p>
            <a:pPr algn="l">
              <a:buNone/>
              <a:defRPr sz="4800" b="1">
                <a:solidFill>
                  <a:srgbClr val="182E28"/>
                </a:solidFill>
                <a:latin typeface="Segoe UI"/>
                <a:ea typeface="Segoe UI"/>
                <a:cs typeface="Segoe UI"/>
              </a:defRPr>
            </a:pPr>
            <a:r>
              <a:rPr sz="4800" b="1">
                <a:solidFill>
                  <a:srgbClr val="182E28"/>
                </a:solidFill>
                <a:latin typeface="Segoe UI"/>
                <a:ea typeface="Segoe UI"/>
                <a:cs typeface="Segoe UI"/>
              </a:rPr>
              <a:t>Working with</a:t>
            </a:r>
          </a:p>
          <a:p>
            <a:pPr algn="l">
              <a:buNone/>
              <a:defRPr sz="4800" b="1">
                <a:solidFill>
                  <a:srgbClr val="182E28"/>
                </a:solidFill>
                <a:latin typeface="Segoe UI"/>
                <a:ea typeface="Segoe UI"/>
                <a:cs typeface="Segoe UI"/>
              </a:defRPr>
            </a:pPr>
            <a:r>
              <a:rPr sz="4800" b="1">
                <a:solidFill>
                  <a:srgbClr val="182E28"/>
                </a:solidFill>
                <a:latin typeface="Segoe UI"/>
                <a:ea typeface="Segoe UI"/>
                <a:cs typeface="Segoe UI"/>
              </a:rPr>
              <a:t>CACAARI</a:t>
            </a:r>
          </a:p>
        </p:txBody>
      </p:sp>
      <p:sp>
        <p:nvSpPr>
          <p:cNvPr id="4" name="shape-132">
            <a:extLst>
              <a:ext uri="{FF2B5EF4-FFF2-40B4-BE49-F238E27FC236}">
                <a16:creationId xmlns:a16="http://schemas.microsoft.com/office/drawing/2014/main" id="{E04E5A6A-519D-45B1-84B9-B624F0CBD092}"/>
              </a:ext>
            </a:extLst>
          </p:cNvPr>
          <p:cNvSpPr>
            <a:spLocks noGrp="1"/>
          </p:cNvSpPr>
          <p:nvPr/>
        </p:nvSpPr>
        <p:spPr>
          <a:xfrm>
            <a:off x="609600" y="4010025"/>
            <a:ext cx="7143750" cy="1200150"/>
          </a:xfrm>
          <a:prstGeom prst="rect">
            <a:avLst/>
          </a:prstGeom>
          <a:noFill/>
          <a:ln w="0">
            <a:noFill/>
          </a:ln>
        </p:spPr>
        <p:txBody>
          <a:bodyPr wrap="square" lIns="0" tIns="0" rIns="0" bIns="0" anchor="t">
            <a:noAutofit/>
          </a:bodyPr>
          <a:lstStyle/>
          <a:p>
            <a:pPr algn="l">
              <a:buNone/>
              <a:defRPr sz="2175" b="0">
                <a:solidFill>
                  <a:srgbClr val="30453D"/>
                </a:solidFill>
                <a:latin typeface="Segoe UI"/>
                <a:ea typeface="Segoe UI"/>
                <a:cs typeface="Segoe UI"/>
              </a:defRPr>
            </a:pPr>
            <a:r>
              <a:rPr lang="en-US" sz="2175" b="0" dirty="0">
                <a:solidFill>
                  <a:srgbClr val="30453D"/>
                </a:solidFill>
                <a:latin typeface="Segoe UI"/>
                <a:ea typeface="Segoe UI"/>
                <a:cs typeface="Segoe UI"/>
              </a:rPr>
              <a:t>CACAARI connects national research institutions</a:t>
            </a:r>
            <a:r>
              <a:rPr lang="ru-RU" sz="2175" b="0" dirty="0">
                <a:solidFill>
                  <a:srgbClr val="30453D"/>
                </a:solidFill>
                <a:latin typeface="Segoe UI"/>
                <a:ea typeface="Segoe UI"/>
                <a:cs typeface="Segoe UI"/>
              </a:rPr>
              <a:t> </a:t>
            </a:r>
            <a:r>
              <a:rPr lang="en-US" sz="2175" b="0" dirty="0">
                <a:solidFill>
                  <a:srgbClr val="30453D"/>
                </a:solidFill>
                <a:latin typeface="Segoe UI"/>
                <a:ea typeface="Segoe UI"/>
                <a:cs typeface="Segoe UI"/>
              </a:rPr>
              <a:t>and systems with international partners to address shared agri-food challenges.</a:t>
            </a:r>
            <a:endParaRPr sz="2175" b="0" dirty="0">
              <a:solidFill>
                <a:srgbClr val="30453D"/>
              </a:solidFill>
              <a:latin typeface="Segoe UI"/>
              <a:ea typeface="Segoe UI"/>
              <a:cs typeface="Segoe UI"/>
            </a:endParaRPr>
          </a:p>
        </p:txBody>
      </p:sp>
      <p:sp>
        <p:nvSpPr>
          <p:cNvPr id="5" name="Freeform: Shape 4">
            <a:extLst>
              <a:ext uri="{FF2B5EF4-FFF2-40B4-BE49-F238E27FC236}">
                <a16:creationId xmlns:a16="http://schemas.microsoft.com/office/drawing/2014/main" id="{C7CDF07B-5CF2-4174-AEDA-378B870E9A47}"/>
              </a:ext>
            </a:extLst>
          </p:cNvPr>
          <p:cNvSpPr>
            <a:spLocks noGrp="1"/>
          </p:cNvSpPr>
          <p:nvPr/>
        </p:nvSpPr>
        <p:spPr>
          <a:xfrm>
            <a:off x="609600" y="5486400"/>
            <a:ext cx="6991350" cy="9525"/>
          </a:xfrm>
          <a:custGeom>
            <a:avLst/>
            <a:gdLst/>
            <a:ahLst/>
            <a:cxnLst/>
            <a:rect l="0" t="0" r="0" b="0"/>
            <a:pathLst>
              <a:path w="6991350" h="9525">
                <a:moveTo>
                  <a:pt x="0" y="0"/>
                </a:moveTo>
                <a:lnTo>
                  <a:pt x="6991350" y="0"/>
                </a:lnTo>
              </a:path>
            </a:pathLst>
          </a:custGeom>
          <a:noFill/>
          <a:ln w="14288">
            <a:solidFill>
              <a:srgbClr val="C8D9CC"/>
            </a:solidFill>
          </a:ln>
        </p:spPr>
      </p:sp>
      <p:sp>
        <p:nvSpPr>
          <p:cNvPr id="6" name="shape-133">
            <a:extLst>
              <a:ext uri="{FF2B5EF4-FFF2-40B4-BE49-F238E27FC236}">
                <a16:creationId xmlns:a16="http://schemas.microsoft.com/office/drawing/2014/main" id="{8E553BF1-FFF0-4EE4-9D4D-017B949C7C8D}"/>
              </a:ext>
            </a:extLst>
          </p:cNvPr>
          <p:cNvSpPr>
            <a:spLocks noGrp="1"/>
          </p:cNvSpPr>
          <p:nvPr/>
        </p:nvSpPr>
        <p:spPr>
          <a:xfrm>
            <a:off x="609600" y="5743575"/>
            <a:ext cx="3571875" cy="381000"/>
          </a:xfrm>
          <a:prstGeom prst="rect">
            <a:avLst/>
          </a:prstGeom>
          <a:noFill/>
          <a:ln w="0">
            <a:noFill/>
          </a:ln>
        </p:spPr>
        <p:txBody>
          <a:bodyPr wrap="square" lIns="0" tIns="0" rIns="0" bIns="0" anchor="t">
            <a:noAutofit/>
          </a:bodyPr>
          <a:lstStyle/>
          <a:p>
            <a:pPr algn="l">
              <a:buNone/>
              <a:defRPr sz="2175" b="1">
                <a:solidFill>
                  <a:srgbClr val="17664F"/>
                </a:solidFill>
                <a:latin typeface="Segoe UI"/>
                <a:ea typeface="Segoe UI"/>
                <a:cs typeface="Segoe UI"/>
              </a:defRPr>
            </a:pPr>
            <a:r>
              <a:rPr sz="2175" b="1">
                <a:solidFill>
                  <a:srgbClr val="17664F"/>
                </a:solidFill>
                <a:latin typeface="Segoe UI"/>
                <a:ea typeface="Segoe UI"/>
                <a:cs typeface="Segoe UI"/>
              </a:rPr>
              <a:t>Dr. Botir Dosov</a:t>
            </a:r>
          </a:p>
        </p:txBody>
      </p:sp>
      <p:sp>
        <p:nvSpPr>
          <p:cNvPr id="7" name="shape-134">
            <a:extLst>
              <a:ext uri="{FF2B5EF4-FFF2-40B4-BE49-F238E27FC236}">
                <a16:creationId xmlns:a16="http://schemas.microsoft.com/office/drawing/2014/main" id="{8DB18DB2-810C-4CB3-9505-D4882250A49E}"/>
              </a:ext>
            </a:extLst>
          </p:cNvPr>
          <p:cNvSpPr>
            <a:spLocks noGrp="1"/>
          </p:cNvSpPr>
          <p:nvPr/>
        </p:nvSpPr>
        <p:spPr>
          <a:xfrm>
            <a:off x="609600" y="6191250"/>
            <a:ext cx="3495675" cy="352425"/>
          </a:xfrm>
          <a:prstGeom prst="rect">
            <a:avLst/>
          </a:prstGeom>
          <a:noFill/>
          <a:ln w="0">
            <a:noFill/>
          </a:ln>
        </p:spPr>
        <p:txBody>
          <a:bodyPr wrap="square" lIns="0" tIns="0" rIns="0" bIns="0" anchor="t">
            <a:noAutofit/>
          </a:bodyPr>
          <a:lstStyle/>
          <a:p>
            <a:pPr algn="l">
              <a:buNone/>
              <a:defRPr sz="1875" b="0">
                <a:solidFill>
                  <a:srgbClr val="30453D"/>
                </a:solidFill>
                <a:latin typeface="Segoe UI"/>
                <a:ea typeface="Segoe UI"/>
                <a:cs typeface="Segoe UI"/>
              </a:defRPr>
            </a:pPr>
            <a:r>
              <a:rPr sz="1875" b="0">
                <a:solidFill>
                  <a:srgbClr val="30453D"/>
                </a:solidFill>
                <a:latin typeface="Segoe UI"/>
                <a:ea typeface="Segoe UI"/>
                <a:cs typeface="Segoe UI"/>
              </a:rPr>
              <a:t>Executive Secretary</a:t>
            </a:r>
          </a:p>
        </p:txBody>
      </p:sp>
      <p:sp>
        <p:nvSpPr>
          <p:cNvPr id="8" name="shape-135">
            <a:extLst>
              <a:ext uri="{FF2B5EF4-FFF2-40B4-BE49-F238E27FC236}">
                <a16:creationId xmlns:a16="http://schemas.microsoft.com/office/drawing/2014/main" id="{3BE7998C-6652-4028-9C55-EBD13104CBF4}"/>
              </a:ext>
            </a:extLst>
          </p:cNvPr>
          <p:cNvSpPr>
            <a:spLocks noGrp="1"/>
          </p:cNvSpPr>
          <p:nvPr/>
        </p:nvSpPr>
        <p:spPr>
          <a:xfrm>
            <a:off x="4562475" y="5810250"/>
            <a:ext cx="3162300" cy="723900"/>
          </a:xfrm>
          <a:prstGeom prst="rect">
            <a:avLst/>
          </a:prstGeom>
          <a:noFill/>
          <a:ln w="0">
            <a:noFill/>
          </a:ln>
        </p:spPr>
        <p:txBody>
          <a:bodyPr wrap="square" lIns="0" tIns="0" rIns="0" bIns="0" anchor="t">
            <a:noAutofit/>
          </a:bodyPr>
          <a:lstStyle/>
          <a:p>
            <a:pPr algn="l">
              <a:buNone/>
              <a:defRPr sz="2025" b="0">
                <a:solidFill>
                  <a:srgbClr val="182E28"/>
                </a:solidFill>
                <a:latin typeface="Segoe UI"/>
                <a:ea typeface="Segoe UI"/>
                <a:cs typeface="Segoe UI"/>
              </a:defRPr>
            </a:pPr>
            <a:r>
              <a:rPr sz="2025" b="0">
                <a:solidFill>
                  <a:srgbClr val="182E28"/>
                </a:solidFill>
                <a:latin typeface="Segoe UI"/>
                <a:ea typeface="Segoe UI"/>
                <a:cs typeface="Segoe UI"/>
              </a:rPr>
              <a:t>dosov.b@gmail.com</a:t>
            </a:r>
          </a:p>
          <a:p>
            <a:pPr algn="l">
              <a:buNone/>
              <a:defRPr sz="2025" b="0">
                <a:solidFill>
                  <a:srgbClr val="182E28"/>
                </a:solidFill>
                <a:latin typeface="Segoe UI"/>
                <a:ea typeface="Segoe UI"/>
                <a:cs typeface="Segoe UI"/>
              </a:defRPr>
            </a:pPr>
            <a:r>
              <a:rPr sz="2025" b="0">
                <a:solidFill>
                  <a:srgbClr val="182E28"/>
                </a:solidFill>
                <a:latin typeface="Segoe UI"/>
                <a:ea typeface="Segoe UI"/>
                <a:cs typeface="Segoe UI"/>
              </a:rPr>
              <a:t>+998 94 674 80 57</a:t>
            </a:r>
          </a:p>
        </p:txBody>
      </p:sp>
    </p:spTree>
    <p:extLst>
      <p:ext uri="{BB962C8B-B14F-4D97-AF65-F5344CB8AC3E}">
        <p14:creationId xmlns:p14="http://schemas.microsoft.com/office/powerpoint/2010/main" val="103683537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1190</Words>
  <Application>Microsoft Office PowerPoint</Application>
  <DocSecurity>0</DocSecurity>
  <PresentationFormat>Widescreen</PresentationFormat>
  <Paragraphs>237</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Segoe UI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Botir Dosov</cp:lastModifiedBy>
  <cp:revision>2</cp:revision>
  <dcterms:created xsi:type="dcterms:W3CDTF">2026-09-22T18:52:26Z</dcterms:created>
  <dcterms:modified xsi:type="dcterms:W3CDTF">2026-09-22T19:10:51Z</dcterms:modified>
</cp:coreProperties>
</file>