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48" r:id="rId1"/>
  </p:sldMasterIdLst>
  <p:notesMasterIdLst>
    <p:notesMasterId r:id="rId24"/>
  </p:notesMasterIdLst>
  <p:sldIdLst>
    <p:sldId id="542" r:id="rId2"/>
    <p:sldId id="257" r:id="rId3"/>
    <p:sldId id="551" r:id="rId4"/>
    <p:sldId id="590" r:id="rId5"/>
    <p:sldId id="556" r:id="rId6"/>
    <p:sldId id="349" r:id="rId7"/>
    <p:sldId id="593" r:id="rId8"/>
    <p:sldId id="316" r:id="rId9"/>
    <p:sldId id="317" r:id="rId10"/>
    <p:sldId id="258" r:id="rId11"/>
    <p:sldId id="596" r:id="rId12"/>
    <p:sldId id="260" r:id="rId13"/>
    <p:sldId id="594" r:id="rId14"/>
    <p:sldId id="270" r:id="rId15"/>
    <p:sldId id="268" r:id="rId16"/>
    <p:sldId id="319" r:id="rId17"/>
    <p:sldId id="262" r:id="rId18"/>
    <p:sldId id="264" r:id="rId19"/>
    <p:sldId id="269" r:id="rId20"/>
    <p:sldId id="265" r:id="rId21"/>
    <p:sldId id="266" r:id="rId22"/>
    <p:sldId id="591" r:id="rId23"/>
  </p:sldIdLst>
  <p:sldSz cx="9144000" cy="6858000" type="screen4x3"/>
  <p:notesSz cx="6858000" cy="9144000"/>
  <p:defaultTextStyle>
    <a:defPPr>
      <a:defRPr lang="es-UY"/>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47F"/>
    <a:srgbClr val="005704"/>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8E2B273-03DA-4651-AF2F-0BFEE42ED32E}" v="121" dt="2026-09-21T16:43:37.23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117" autoAdjust="0"/>
    <p:restoredTop sz="95696" autoAdjust="0"/>
  </p:normalViewPr>
  <p:slideViewPr>
    <p:cSldViewPr>
      <p:cViewPr varScale="1">
        <p:scale>
          <a:sx n="102" d="100"/>
          <a:sy n="102" d="100"/>
        </p:scale>
        <p:origin x="1404"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1389"/>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ren Montiel" userId="fa5d8d05-0fbb-498f-a5d6-cbff34c1de1b" providerId="ADAL" clId="{DEF41547-8D4B-4205-A73B-88E1BD876F13}"/>
    <pc:docChg chg="modSld">
      <pc:chgData name="Karen Montiel" userId="fa5d8d05-0fbb-498f-a5d6-cbff34c1de1b" providerId="ADAL" clId="{DEF41547-8D4B-4205-A73B-88E1BD876F13}" dt="2026-09-21T16:43:37.234" v="120" actId="1076"/>
      <pc:docMkLst>
        <pc:docMk/>
      </pc:docMkLst>
      <pc:sldChg chg="modSp">
        <pc:chgData name="Karen Montiel" userId="fa5d8d05-0fbb-498f-a5d6-cbff34c1de1b" providerId="ADAL" clId="{DEF41547-8D4B-4205-A73B-88E1BD876F13}" dt="2026-09-21T15:57:23.044" v="5"/>
        <pc:sldMkLst>
          <pc:docMk/>
          <pc:sldMk cId="0" sldId="258"/>
        </pc:sldMkLst>
        <pc:spChg chg="mod">
          <ac:chgData name="Karen Montiel" userId="fa5d8d05-0fbb-498f-a5d6-cbff34c1de1b" providerId="ADAL" clId="{DEF41547-8D4B-4205-A73B-88E1BD876F13}" dt="2026-09-21T15:57:03.968" v="3"/>
          <ac:spMkLst>
            <pc:docMk/>
            <pc:sldMk cId="0" sldId="258"/>
            <ac:spMk id="17" creationId="{00000000-0000-0000-0000-000000000000}"/>
          </ac:spMkLst>
        </pc:spChg>
        <pc:spChg chg="mod">
          <ac:chgData name="Karen Montiel" userId="fa5d8d05-0fbb-498f-a5d6-cbff34c1de1b" providerId="ADAL" clId="{DEF41547-8D4B-4205-A73B-88E1BD876F13}" dt="2026-09-21T15:57:12.791" v="4"/>
          <ac:spMkLst>
            <pc:docMk/>
            <pc:sldMk cId="0" sldId="258"/>
            <ac:spMk id="25" creationId="{00000000-0000-0000-0000-000000000000}"/>
          </ac:spMkLst>
        </pc:spChg>
        <pc:spChg chg="mod">
          <ac:chgData name="Karen Montiel" userId="fa5d8d05-0fbb-498f-a5d6-cbff34c1de1b" providerId="ADAL" clId="{DEF41547-8D4B-4205-A73B-88E1BD876F13}" dt="2026-09-21T15:56:34.820" v="2"/>
          <ac:spMkLst>
            <pc:docMk/>
            <pc:sldMk cId="0" sldId="258"/>
            <ac:spMk id="33" creationId="{00000000-0000-0000-0000-000000000000}"/>
          </ac:spMkLst>
        </pc:spChg>
        <pc:spChg chg="mod">
          <ac:chgData name="Karen Montiel" userId="fa5d8d05-0fbb-498f-a5d6-cbff34c1de1b" providerId="ADAL" clId="{DEF41547-8D4B-4205-A73B-88E1BD876F13}" dt="2026-09-21T15:57:23.044" v="5"/>
          <ac:spMkLst>
            <pc:docMk/>
            <pc:sldMk cId="0" sldId="258"/>
            <ac:spMk id="34" creationId="{00000000-0000-0000-0000-000000000000}"/>
          </ac:spMkLst>
        </pc:spChg>
      </pc:sldChg>
      <pc:sldChg chg="modSp">
        <pc:chgData name="Karen Montiel" userId="fa5d8d05-0fbb-498f-a5d6-cbff34c1de1b" providerId="ADAL" clId="{DEF41547-8D4B-4205-A73B-88E1BD876F13}" dt="2026-09-21T16:04:42.877" v="16"/>
        <pc:sldMkLst>
          <pc:docMk/>
          <pc:sldMk cId="0" sldId="260"/>
        </pc:sldMkLst>
        <pc:spChg chg="mod">
          <ac:chgData name="Karen Montiel" userId="fa5d8d05-0fbb-498f-a5d6-cbff34c1de1b" providerId="ADAL" clId="{DEF41547-8D4B-4205-A73B-88E1BD876F13}" dt="2026-09-21T16:04:34.486" v="15"/>
          <ac:spMkLst>
            <pc:docMk/>
            <pc:sldMk cId="0" sldId="260"/>
            <ac:spMk id="2" creationId="{00000000-0000-0000-0000-000000000000}"/>
          </ac:spMkLst>
        </pc:spChg>
        <pc:spChg chg="mod">
          <ac:chgData name="Karen Montiel" userId="fa5d8d05-0fbb-498f-a5d6-cbff34c1de1b" providerId="ADAL" clId="{DEF41547-8D4B-4205-A73B-88E1BD876F13}" dt="2026-09-21T16:03:58.225" v="12"/>
          <ac:spMkLst>
            <pc:docMk/>
            <pc:sldMk cId="0" sldId="260"/>
            <ac:spMk id="9" creationId="{00000000-0000-0000-0000-000000000000}"/>
          </ac:spMkLst>
        </pc:spChg>
        <pc:spChg chg="mod">
          <ac:chgData name="Karen Montiel" userId="fa5d8d05-0fbb-498f-a5d6-cbff34c1de1b" providerId="ADAL" clId="{DEF41547-8D4B-4205-A73B-88E1BD876F13}" dt="2026-09-21T16:04:17.952" v="13"/>
          <ac:spMkLst>
            <pc:docMk/>
            <pc:sldMk cId="0" sldId="260"/>
            <ac:spMk id="10" creationId="{00000000-0000-0000-0000-000000000000}"/>
          </ac:spMkLst>
        </pc:spChg>
        <pc:spChg chg="mod">
          <ac:chgData name="Karen Montiel" userId="fa5d8d05-0fbb-498f-a5d6-cbff34c1de1b" providerId="ADAL" clId="{DEF41547-8D4B-4205-A73B-88E1BD876F13}" dt="2026-09-21T16:04:42.877" v="16"/>
          <ac:spMkLst>
            <pc:docMk/>
            <pc:sldMk cId="0" sldId="260"/>
            <ac:spMk id="12" creationId="{00000000-0000-0000-0000-000000000000}"/>
          </ac:spMkLst>
        </pc:spChg>
        <pc:spChg chg="mod">
          <ac:chgData name="Karen Montiel" userId="fa5d8d05-0fbb-498f-a5d6-cbff34c1de1b" providerId="ADAL" clId="{DEF41547-8D4B-4205-A73B-88E1BD876F13}" dt="2026-09-21T16:03:25.446" v="11"/>
          <ac:spMkLst>
            <pc:docMk/>
            <pc:sldMk cId="0" sldId="260"/>
            <ac:spMk id="17" creationId="{00000000-0000-0000-0000-000000000000}"/>
          </ac:spMkLst>
        </pc:spChg>
        <pc:spChg chg="mod">
          <ac:chgData name="Karen Montiel" userId="fa5d8d05-0fbb-498f-a5d6-cbff34c1de1b" providerId="ADAL" clId="{DEF41547-8D4B-4205-A73B-88E1BD876F13}" dt="2026-09-21T16:03:25.446" v="11"/>
          <ac:spMkLst>
            <pc:docMk/>
            <pc:sldMk cId="0" sldId="260"/>
            <ac:spMk id="18" creationId="{00000000-0000-0000-0000-000000000000}"/>
          </ac:spMkLst>
        </pc:spChg>
        <pc:spChg chg="mod">
          <ac:chgData name="Karen Montiel" userId="fa5d8d05-0fbb-498f-a5d6-cbff34c1de1b" providerId="ADAL" clId="{DEF41547-8D4B-4205-A73B-88E1BD876F13}" dt="2026-09-21T16:03:25.446" v="11"/>
          <ac:spMkLst>
            <pc:docMk/>
            <pc:sldMk cId="0" sldId="260"/>
            <ac:spMk id="19" creationId="{00000000-0000-0000-0000-000000000000}"/>
          </ac:spMkLst>
        </pc:spChg>
        <pc:grpChg chg="mod">
          <ac:chgData name="Karen Montiel" userId="fa5d8d05-0fbb-498f-a5d6-cbff34c1de1b" providerId="ADAL" clId="{DEF41547-8D4B-4205-A73B-88E1BD876F13}" dt="2026-09-21T16:03:25.446" v="11"/>
          <ac:grpSpMkLst>
            <pc:docMk/>
            <pc:sldMk cId="0" sldId="260"/>
            <ac:grpSpMk id="15" creationId="{00000000-0000-0000-0000-000000000000}"/>
          </ac:grpSpMkLst>
        </pc:grpChg>
        <pc:grpChg chg="mod">
          <ac:chgData name="Karen Montiel" userId="fa5d8d05-0fbb-498f-a5d6-cbff34c1de1b" providerId="ADAL" clId="{DEF41547-8D4B-4205-A73B-88E1BD876F13}" dt="2026-09-21T16:03:25.446" v="11"/>
          <ac:grpSpMkLst>
            <pc:docMk/>
            <pc:sldMk cId="0" sldId="260"/>
            <ac:grpSpMk id="16" creationId="{00000000-0000-0000-0000-000000000000}"/>
          </ac:grpSpMkLst>
        </pc:grpChg>
      </pc:sldChg>
      <pc:sldChg chg="modSp">
        <pc:chgData name="Karen Montiel" userId="fa5d8d05-0fbb-498f-a5d6-cbff34c1de1b" providerId="ADAL" clId="{DEF41547-8D4B-4205-A73B-88E1BD876F13}" dt="2026-09-21T16:27:37.721" v="113"/>
        <pc:sldMkLst>
          <pc:docMk/>
          <pc:sldMk cId="0" sldId="262"/>
        </pc:sldMkLst>
        <pc:spChg chg="mod">
          <ac:chgData name="Karen Montiel" userId="fa5d8d05-0fbb-498f-a5d6-cbff34c1de1b" providerId="ADAL" clId="{DEF41547-8D4B-4205-A73B-88E1BD876F13}" dt="2026-09-21T16:27:37.721" v="113"/>
          <ac:spMkLst>
            <pc:docMk/>
            <pc:sldMk cId="0" sldId="262"/>
            <ac:spMk id="3" creationId="{00000000-0000-0000-0000-000000000000}"/>
          </ac:spMkLst>
        </pc:spChg>
      </pc:sldChg>
      <pc:sldChg chg="modSp">
        <pc:chgData name="Karen Montiel" userId="fa5d8d05-0fbb-498f-a5d6-cbff34c1de1b" providerId="ADAL" clId="{DEF41547-8D4B-4205-A73B-88E1BD876F13}" dt="2026-09-21T16:29:46.588" v="116"/>
        <pc:sldMkLst>
          <pc:docMk/>
          <pc:sldMk cId="0" sldId="264"/>
        </pc:sldMkLst>
        <pc:spChg chg="mod">
          <ac:chgData name="Karen Montiel" userId="fa5d8d05-0fbb-498f-a5d6-cbff34c1de1b" providerId="ADAL" clId="{DEF41547-8D4B-4205-A73B-88E1BD876F13}" dt="2026-09-21T16:29:27.493" v="114"/>
          <ac:spMkLst>
            <pc:docMk/>
            <pc:sldMk cId="0" sldId="264"/>
            <ac:spMk id="5" creationId="{00000000-0000-0000-0000-000000000000}"/>
          </ac:spMkLst>
        </pc:spChg>
        <pc:spChg chg="mod">
          <ac:chgData name="Karen Montiel" userId="fa5d8d05-0fbb-498f-a5d6-cbff34c1de1b" providerId="ADAL" clId="{DEF41547-8D4B-4205-A73B-88E1BD876F13}" dt="2026-09-21T16:29:40.437" v="115"/>
          <ac:spMkLst>
            <pc:docMk/>
            <pc:sldMk cId="0" sldId="264"/>
            <ac:spMk id="6" creationId="{00000000-0000-0000-0000-000000000000}"/>
          </ac:spMkLst>
        </pc:spChg>
        <pc:spChg chg="mod">
          <ac:chgData name="Karen Montiel" userId="fa5d8d05-0fbb-498f-a5d6-cbff34c1de1b" providerId="ADAL" clId="{DEF41547-8D4B-4205-A73B-88E1BD876F13}" dt="2026-09-21T16:29:46.588" v="116"/>
          <ac:spMkLst>
            <pc:docMk/>
            <pc:sldMk cId="0" sldId="264"/>
            <ac:spMk id="26" creationId="{702838E8-D182-F094-5756-ED7A8F98AB6D}"/>
          </ac:spMkLst>
        </pc:spChg>
      </pc:sldChg>
      <pc:sldChg chg="modSp">
        <pc:chgData name="Karen Montiel" userId="fa5d8d05-0fbb-498f-a5d6-cbff34c1de1b" providerId="ADAL" clId="{DEF41547-8D4B-4205-A73B-88E1BD876F13}" dt="2026-09-21T16:35:10.449" v="118"/>
        <pc:sldMkLst>
          <pc:docMk/>
          <pc:sldMk cId="0" sldId="266"/>
        </pc:sldMkLst>
        <pc:spChg chg="mod">
          <ac:chgData name="Karen Montiel" userId="fa5d8d05-0fbb-498f-a5d6-cbff34c1de1b" providerId="ADAL" clId="{DEF41547-8D4B-4205-A73B-88E1BD876F13}" dt="2026-09-21T16:32:51.392" v="117"/>
          <ac:spMkLst>
            <pc:docMk/>
            <pc:sldMk cId="0" sldId="266"/>
            <ac:spMk id="4" creationId="{00000000-0000-0000-0000-000000000000}"/>
          </ac:spMkLst>
        </pc:spChg>
        <pc:spChg chg="mod">
          <ac:chgData name="Karen Montiel" userId="fa5d8d05-0fbb-498f-a5d6-cbff34c1de1b" providerId="ADAL" clId="{DEF41547-8D4B-4205-A73B-88E1BD876F13}" dt="2026-09-21T16:35:10.449" v="118"/>
          <ac:spMkLst>
            <pc:docMk/>
            <pc:sldMk cId="0" sldId="266"/>
            <ac:spMk id="7" creationId="{00000000-0000-0000-0000-000000000000}"/>
          </ac:spMkLst>
        </pc:spChg>
      </pc:sldChg>
      <pc:sldChg chg="modSp">
        <pc:chgData name="Karen Montiel" userId="fa5d8d05-0fbb-498f-a5d6-cbff34c1de1b" providerId="ADAL" clId="{DEF41547-8D4B-4205-A73B-88E1BD876F13}" dt="2026-09-21T16:23:14.751" v="112" actId="6549"/>
        <pc:sldMkLst>
          <pc:docMk/>
          <pc:sldMk cId="1056246071" sldId="268"/>
        </pc:sldMkLst>
        <pc:spChg chg="mod">
          <ac:chgData name="Karen Montiel" userId="fa5d8d05-0fbb-498f-a5d6-cbff34c1de1b" providerId="ADAL" clId="{DEF41547-8D4B-4205-A73B-88E1BD876F13}" dt="2026-09-21T16:20:42.719" v="18" actId="20578"/>
          <ac:spMkLst>
            <pc:docMk/>
            <pc:sldMk cId="1056246071" sldId="268"/>
            <ac:spMk id="12" creationId="{F3402AC6-E84D-0E67-84AE-A5961D7DEC88}"/>
          </ac:spMkLst>
        </pc:spChg>
        <pc:spChg chg="mod">
          <ac:chgData name="Karen Montiel" userId="fa5d8d05-0fbb-498f-a5d6-cbff34c1de1b" providerId="ADAL" clId="{DEF41547-8D4B-4205-A73B-88E1BD876F13}" dt="2026-09-21T16:21:16.853" v="20"/>
          <ac:spMkLst>
            <pc:docMk/>
            <pc:sldMk cId="1056246071" sldId="268"/>
            <ac:spMk id="21" creationId="{BE8FC9EF-B698-2611-09B9-26FD78902885}"/>
          </ac:spMkLst>
        </pc:spChg>
        <pc:spChg chg="mod">
          <ac:chgData name="Karen Montiel" userId="fa5d8d05-0fbb-498f-a5d6-cbff34c1de1b" providerId="ADAL" clId="{DEF41547-8D4B-4205-A73B-88E1BD876F13}" dt="2026-09-21T16:21:46.144" v="27" actId="6549"/>
          <ac:spMkLst>
            <pc:docMk/>
            <pc:sldMk cId="1056246071" sldId="268"/>
            <ac:spMk id="23" creationId="{2F40BA79-D1FF-F83D-AEE3-DF87A221466E}"/>
          </ac:spMkLst>
        </pc:spChg>
        <pc:spChg chg="mod">
          <ac:chgData name="Karen Montiel" userId="fa5d8d05-0fbb-498f-a5d6-cbff34c1de1b" providerId="ADAL" clId="{DEF41547-8D4B-4205-A73B-88E1BD876F13}" dt="2026-09-21T16:21:59.112" v="29"/>
          <ac:spMkLst>
            <pc:docMk/>
            <pc:sldMk cId="1056246071" sldId="268"/>
            <ac:spMk id="25" creationId="{29C8736E-B5DD-65EE-47C9-F99F101A9B6C}"/>
          </ac:spMkLst>
        </pc:spChg>
        <pc:spChg chg="mod">
          <ac:chgData name="Karen Montiel" userId="fa5d8d05-0fbb-498f-a5d6-cbff34c1de1b" providerId="ADAL" clId="{DEF41547-8D4B-4205-A73B-88E1BD876F13}" dt="2026-09-21T16:22:06.917" v="30"/>
          <ac:spMkLst>
            <pc:docMk/>
            <pc:sldMk cId="1056246071" sldId="268"/>
            <ac:spMk id="27" creationId="{3238899A-55E7-72F4-AA4B-D1BEC3DB0084}"/>
          </ac:spMkLst>
        </pc:spChg>
        <pc:spChg chg="mod">
          <ac:chgData name="Karen Montiel" userId="fa5d8d05-0fbb-498f-a5d6-cbff34c1de1b" providerId="ADAL" clId="{DEF41547-8D4B-4205-A73B-88E1BD876F13}" dt="2026-09-21T16:23:01.646" v="74" actId="6549"/>
          <ac:spMkLst>
            <pc:docMk/>
            <pc:sldMk cId="1056246071" sldId="268"/>
            <ac:spMk id="28" creationId="{3748C81C-BE8B-B853-2F74-BC38B5BC83C7}"/>
          </ac:spMkLst>
        </pc:spChg>
        <pc:spChg chg="mod">
          <ac:chgData name="Karen Montiel" userId="fa5d8d05-0fbb-498f-a5d6-cbff34c1de1b" providerId="ADAL" clId="{DEF41547-8D4B-4205-A73B-88E1BD876F13}" dt="2026-09-21T16:22:42.337" v="39"/>
          <ac:spMkLst>
            <pc:docMk/>
            <pc:sldMk cId="1056246071" sldId="268"/>
            <ac:spMk id="68" creationId="{9B2B18F4-4AC3-D43C-B557-2AB15B5FABBA}"/>
          </ac:spMkLst>
        </pc:spChg>
        <pc:spChg chg="mod">
          <ac:chgData name="Karen Montiel" userId="fa5d8d05-0fbb-498f-a5d6-cbff34c1de1b" providerId="ADAL" clId="{DEF41547-8D4B-4205-A73B-88E1BD876F13}" dt="2026-09-21T16:22:22.511" v="38" actId="20577"/>
          <ac:spMkLst>
            <pc:docMk/>
            <pc:sldMk cId="1056246071" sldId="268"/>
            <ac:spMk id="72" creationId="{EC285709-5969-D365-F207-05CBDCEE25EA}"/>
          </ac:spMkLst>
        </pc:spChg>
        <pc:spChg chg="mod">
          <ac:chgData name="Karen Montiel" userId="fa5d8d05-0fbb-498f-a5d6-cbff34c1de1b" providerId="ADAL" clId="{DEF41547-8D4B-4205-A73B-88E1BD876F13}" dt="2026-09-21T16:23:14.751" v="112" actId="6549"/>
          <ac:spMkLst>
            <pc:docMk/>
            <pc:sldMk cId="1056246071" sldId="268"/>
            <ac:spMk id="78" creationId="{0ED75DFD-FD40-F5A5-C307-0AD0D750DDBE}"/>
          </ac:spMkLst>
        </pc:spChg>
      </pc:sldChg>
      <pc:sldChg chg="modSp">
        <pc:chgData name="Karen Montiel" userId="fa5d8d05-0fbb-498f-a5d6-cbff34c1de1b" providerId="ADAL" clId="{DEF41547-8D4B-4205-A73B-88E1BD876F13}" dt="2026-09-21T16:38:24.400" v="119"/>
        <pc:sldMkLst>
          <pc:docMk/>
          <pc:sldMk cId="3180532931" sldId="316"/>
        </pc:sldMkLst>
        <pc:spChg chg="mod">
          <ac:chgData name="Karen Montiel" userId="fa5d8d05-0fbb-498f-a5d6-cbff34c1de1b" providerId="ADAL" clId="{DEF41547-8D4B-4205-A73B-88E1BD876F13}" dt="2026-09-21T16:38:24.400" v="119"/>
          <ac:spMkLst>
            <pc:docMk/>
            <pc:sldMk cId="3180532931" sldId="316"/>
            <ac:spMk id="8" creationId="{919AFF9E-211F-AAD4-1B2F-3F97BDE24965}"/>
          </ac:spMkLst>
        </pc:spChg>
      </pc:sldChg>
      <pc:sldChg chg="addSp modSp modNotes">
        <pc:chgData name="Karen Montiel" userId="fa5d8d05-0fbb-498f-a5d6-cbff34c1de1b" providerId="ADAL" clId="{DEF41547-8D4B-4205-A73B-88E1BD876F13}" dt="2026-09-21T15:49:56.956" v="1" actId="571"/>
        <pc:sldMkLst>
          <pc:docMk/>
          <pc:sldMk cId="4290829981" sldId="317"/>
        </pc:sldMkLst>
        <pc:spChg chg="add mod">
          <ac:chgData name="Karen Montiel" userId="fa5d8d05-0fbb-498f-a5d6-cbff34c1de1b" providerId="ADAL" clId="{DEF41547-8D4B-4205-A73B-88E1BD876F13}" dt="2026-09-21T15:49:56.956" v="1" actId="571"/>
          <ac:spMkLst>
            <pc:docMk/>
            <pc:sldMk cId="4290829981" sldId="317"/>
            <ac:spMk id="13" creationId="{8E0D265F-ACD2-7D0B-A2CF-48E76FDED543}"/>
          </ac:spMkLst>
        </pc:spChg>
        <pc:spChg chg="add mod">
          <ac:chgData name="Karen Montiel" userId="fa5d8d05-0fbb-498f-a5d6-cbff34c1de1b" providerId="ADAL" clId="{DEF41547-8D4B-4205-A73B-88E1BD876F13}" dt="2026-09-21T15:49:56.956" v="1" actId="571"/>
          <ac:spMkLst>
            <pc:docMk/>
            <pc:sldMk cId="4290829981" sldId="317"/>
            <ac:spMk id="16" creationId="{7701F26D-D9DD-FBDD-2B5A-6C86927AA84C}"/>
          </ac:spMkLst>
        </pc:spChg>
        <pc:spChg chg="add mod">
          <ac:chgData name="Karen Montiel" userId="fa5d8d05-0fbb-498f-a5d6-cbff34c1de1b" providerId="ADAL" clId="{DEF41547-8D4B-4205-A73B-88E1BD876F13}" dt="2026-09-21T15:49:56.956" v="1" actId="571"/>
          <ac:spMkLst>
            <pc:docMk/>
            <pc:sldMk cId="4290829981" sldId="317"/>
            <ac:spMk id="21" creationId="{57892150-729E-4E18-5768-FD04A70966AD}"/>
          </ac:spMkLst>
        </pc:spChg>
        <pc:spChg chg="add mod">
          <ac:chgData name="Karen Montiel" userId="fa5d8d05-0fbb-498f-a5d6-cbff34c1de1b" providerId="ADAL" clId="{DEF41547-8D4B-4205-A73B-88E1BD876F13}" dt="2026-09-21T15:49:56.956" v="1" actId="571"/>
          <ac:spMkLst>
            <pc:docMk/>
            <pc:sldMk cId="4290829981" sldId="317"/>
            <ac:spMk id="22" creationId="{CD29683D-6E65-4F56-56B5-2B16463C983F}"/>
          </ac:spMkLst>
        </pc:spChg>
        <pc:spChg chg="add mod">
          <ac:chgData name="Karen Montiel" userId="fa5d8d05-0fbb-498f-a5d6-cbff34c1de1b" providerId="ADAL" clId="{DEF41547-8D4B-4205-A73B-88E1BD876F13}" dt="2026-09-21T15:49:56.956" v="1" actId="571"/>
          <ac:spMkLst>
            <pc:docMk/>
            <pc:sldMk cId="4290829981" sldId="317"/>
            <ac:spMk id="25" creationId="{0069AA10-6C1F-1928-7621-4DE42CB4C249}"/>
          </ac:spMkLst>
        </pc:spChg>
      </pc:sldChg>
      <pc:sldChg chg="modSp">
        <pc:chgData name="Karen Montiel" userId="fa5d8d05-0fbb-498f-a5d6-cbff34c1de1b" providerId="ADAL" clId="{DEF41547-8D4B-4205-A73B-88E1BD876F13}" dt="2026-09-21T16:43:37.234" v="120" actId="1076"/>
        <pc:sldMkLst>
          <pc:docMk/>
          <pc:sldMk cId="4157430957" sldId="556"/>
        </pc:sldMkLst>
        <pc:picChg chg="mod">
          <ac:chgData name="Karen Montiel" userId="fa5d8d05-0fbb-498f-a5d6-cbff34c1de1b" providerId="ADAL" clId="{DEF41547-8D4B-4205-A73B-88E1BD876F13}" dt="2026-09-21T16:43:37.234" v="120" actId="1076"/>
          <ac:picMkLst>
            <pc:docMk/>
            <pc:sldMk cId="4157430957" sldId="556"/>
            <ac:picMk id="47" creationId="{B4A63FD1-606F-4650-CECF-B3A246186857}"/>
          </ac:picMkLst>
        </pc:picChg>
      </pc:sldChg>
      <pc:sldChg chg="modSp">
        <pc:chgData name="Karen Montiel" userId="fa5d8d05-0fbb-498f-a5d6-cbff34c1de1b" providerId="ADAL" clId="{DEF41547-8D4B-4205-A73B-88E1BD876F13}" dt="2026-09-21T16:05:31.953" v="17"/>
        <pc:sldMkLst>
          <pc:docMk/>
          <pc:sldMk cId="0" sldId="596"/>
        </pc:sldMkLst>
        <pc:spChg chg="mod">
          <ac:chgData name="Karen Montiel" userId="fa5d8d05-0fbb-498f-a5d6-cbff34c1de1b" providerId="ADAL" clId="{DEF41547-8D4B-4205-A73B-88E1BD876F13}" dt="2026-09-21T16:02:52.494" v="8"/>
          <ac:spMkLst>
            <pc:docMk/>
            <pc:sldMk cId="0" sldId="596"/>
            <ac:spMk id="18" creationId="{00000000-0000-0000-0000-000000000000}"/>
          </ac:spMkLst>
        </pc:spChg>
        <pc:spChg chg="mod">
          <ac:chgData name="Karen Montiel" userId="fa5d8d05-0fbb-498f-a5d6-cbff34c1de1b" providerId="ADAL" clId="{DEF41547-8D4B-4205-A73B-88E1BD876F13}" dt="2026-09-21T16:02:24.484" v="6"/>
          <ac:spMkLst>
            <pc:docMk/>
            <pc:sldMk cId="0" sldId="596"/>
            <ac:spMk id="27" creationId="{00000000-0000-0000-0000-000000000000}"/>
          </ac:spMkLst>
        </pc:spChg>
        <pc:spChg chg="mod">
          <ac:chgData name="Karen Montiel" userId="fa5d8d05-0fbb-498f-a5d6-cbff34c1de1b" providerId="ADAL" clId="{DEF41547-8D4B-4205-A73B-88E1BD876F13}" dt="2026-09-21T16:02:34.662" v="7"/>
          <ac:spMkLst>
            <pc:docMk/>
            <pc:sldMk cId="0" sldId="596"/>
            <ac:spMk id="36" creationId="{00000000-0000-0000-0000-000000000000}"/>
          </ac:spMkLst>
        </pc:spChg>
        <pc:spChg chg="mod">
          <ac:chgData name="Karen Montiel" userId="fa5d8d05-0fbb-498f-a5d6-cbff34c1de1b" providerId="ADAL" clId="{DEF41547-8D4B-4205-A73B-88E1BD876F13}" dt="2026-09-21T16:03:01.106" v="9"/>
          <ac:spMkLst>
            <pc:docMk/>
            <pc:sldMk cId="0" sldId="596"/>
            <ac:spMk id="45" creationId="{00000000-0000-0000-0000-000000000000}"/>
          </ac:spMkLst>
        </pc:spChg>
        <pc:spChg chg="mod">
          <ac:chgData name="Karen Montiel" userId="fa5d8d05-0fbb-498f-a5d6-cbff34c1de1b" providerId="ADAL" clId="{DEF41547-8D4B-4205-A73B-88E1BD876F13}" dt="2026-09-21T16:05:31.953" v="17"/>
          <ac:spMkLst>
            <pc:docMk/>
            <pc:sldMk cId="0" sldId="596"/>
            <ac:spMk id="49"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UY"/>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BED4CC5-1DDA-4F4F-B9C2-1A55B03995B6}" type="datetimeFigureOut">
              <a:rPr lang="es-UY" smtClean="0"/>
              <a:pPr/>
              <a:t>21/9/2026</a:t>
            </a:fld>
            <a:endParaRPr lang="es-UY"/>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UY"/>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UY"/>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UY"/>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C004E6D-B081-45A0-B95A-B4D4C1E8569B}" type="slidenum">
              <a:rPr lang="es-UY" smtClean="0"/>
              <a:pPr/>
              <a:t>‹Nº›</a:t>
            </a:fld>
            <a:endParaRPr lang="es-UY"/>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B87A6966-410A-455D-8C04-151CCD60C751}" type="slidenum">
              <a:rPr lang="es-CO" smtClean="0"/>
              <a:pPr/>
              <a:t>1</a:t>
            </a:fld>
            <a:endParaRPr lang="es-CO"/>
          </a:p>
        </p:txBody>
      </p:sp>
    </p:spTree>
    <p:extLst>
      <p:ext uri="{BB962C8B-B14F-4D97-AF65-F5344CB8AC3E}">
        <p14:creationId xmlns:p14="http://schemas.microsoft.com/office/powerpoint/2010/main" val="27900685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normAutofit lnSpcReduction="10000"/>
          </a:bodyPr>
          <a:lstStyle/>
          <a:p>
            <a:r>
              <a:rPr lang="es-CO" b="1" dirty="0"/>
              <a:t>Antecedentes y Logros Históricos</a:t>
            </a:r>
          </a:p>
          <a:p>
            <a:r>
              <a:rPr lang="es-CO" b="1" dirty="0"/>
              <a:t>Establecimiento y Propósito Original:</a:t>
            </a:r>
            <a:endParaRPr lang="es-CO" dirty="0"/>
          </a:p>
          <a:p>
            <a:pPr>
              <a:buFont typeface="Arial" panose="020B0604020202020204" pitchFamily="34" charset="0"/>
              <a:buChar char="•"/>
            </a:pPr>
            <a:r>
              <a:rPr lang="es-CO" b="1" dirty="0"/>
              <a:t>Fundación en 1997:</a:t>
            </a:r>
            <a:r>
              <a:rPr lang="es-CO" dirty="0"/>
              <a:t> FORAGRO fue creado por la Junta Interamericana de Agricultura (JIA) para llenar el vacío de un espacio de discusión para una agenda conjunta de investigación agropecuaria en las Américas.</a:t>
            </a:r>
          </a:p>
          <a:p>
            <a:pPr>
              <a:buFont typeface="Arial" panose="020B0604020202020204" pitchFamily="34" charset="0"/>
              <a:buChar char="•"/>
            </a:pPr>
            <a:r>
              <a:rPr lang="es-CO" b="1" dirty="0"/>
              <a:t>Función del IICA:</a:t>
            </a:r>
            <a:r>
              <a:rPr lang="es-CO" dirty="0"/>
              <a:t> El IICA fue facultado para ejercer la secretaría técnica, fortaleciendo así la participación de los Estados Miembros.</a:t>
            </a:r>
          </a:p>
          <a:p>
            <a:r>
              <a:rPr lang="es-CO" b="1" dirty="0"/>
              <a:t>Logros Significativos:</a:t>
            </a:r>
            <a:endParaRPr lang="es-CO" dirty="0"/>
          </a:p>
          <a:p>
            <a:pPr>
              <a:buFont typeface="+mj-lt"/>
              <a:buAutoNum type="arabicPeriod"/>
            </a:pPr>
            <a:r>
              <a:rPr lang="es-CO" b="1" dirty="0"/>
              <a:t>Representación Internacional:</a:t>
            </a:r>
            <a:endParaRPr lang="es-CO" dirty="0"/>
          </a:p>
          <a:p>
            <a:pPr marL="742950" lvl="1" indent="-285750">
              <a:buFont typeface="+mj-lt"/>
              <a:buAutoNum type="arabicPeriod"/>
            </a:pPr>
            <a:r>
              <a:rPr lang="es-CO" b="1" dirty="0"/>
              <a:t>GFAR, CGIAR, GCARD:</a:t>
            </a:r>
            <a:r>
              <a:rPr lang="es-CO" dirty="0"/>
              <a:t> FORAGRO ha representado a las Américas en importantes foros globales de investigación agrícola.</a:t>
            </a:r>
          </a:p>
          <a:p>
            <a:pPr>
              <a:buFont typeface="+mj-lt"/>
              <a:buAutoNum type="arabicPeriod"/>
            </a:pPr>
            <a:r>
              <a:rPr lang="es-CO" b="1" dirty="0"/>
              <a:t>Reuniones Hemisféricas:</a:t>
            </a:r>
            <a:endParaRPr lang="es-CO" dirty="0"/>
          </a:p>
          <a:p>
            <a:pPr marL="742950" lvl="1" indent="-285750">
              <a:buFont typeface="+mj-lt"/>
              <a:buAutoNum type="arabicPeriod"/>
            </a:pPr>
            <a:r>
              <a:rPr lang="es-CO" b="1" dirty="0"/>
              <a:t>Ocho Reuniones:</a:t>
            </a:r>
            <a:r>
              <a:rPr lang="es-CO" dirty="0"/>
              <a:t> Organización de ocho reuniones hemisféricas sobre Investigación e Innovación Agropecuaria para el Desarrollo.</a:t>
            </a:r>
          </a:p>
          <a:p>
            <a:pPr>
              <a:buFont typeface="+mj-lt"/>
              <a:buAutoNum type="arabicPeriod"/>
            </a:pPr>
            <a:r>
              <a:rPr lang="es-CO" b="1" dirty="0"/>
              <a:t>INFOTEC:</a:t>
            </a:r>
            <a:endParaRPr lang="es-CO" dirty="0"/>
          </a:p>
          <a:p>
            <a:pPr marL="742950" lvl="1" indent="-285750">
              <a:buFont typeface="+mj-lt"/>
              <a:buAutoNum type="arabicPeriod"/>
            </a:pPr>
            <a:r>
              <a:rPr lang="es-CO" b="1" dirty="0"/>
              <a:t>Plataforma Tecnológica:</a:t>
            </a:r>
            <a:r>
              <a:rPr lang="es-CO" dirty="0"/>
              <a:t> Lanzamiento de INFOTEC, una plataforma utilizada por más de 22,000 usuarios para acceder a información tecnológica en </a:t>
            </a:r>
            <a:r>
              <a:rPr lang="es-CO" dirty="0" err="1"/>
              <a:t>CTi</a:t>
            </a:r>
            <a:r>
              <a:rPr lang="es-CO" dirty="0"/>
              <a:t> agropecuaria.</a:t>
            </a:r>
          </a:p>
          <a:p>
            <a:pPr>
              <a:buFont typeface="+mj-lt"/>
              <a:buAutoNum type="arabicPeriod"/>
            </a:pPr>
            <a:r>
              <a:rPr lang="es-CO" b="1" dirty="0"/>
              <a:t>Acuerdos de Cooperación:</a:t>
            </a:r>
            <a:endParaRPr lang="es-CO" dirty="0"/>
          </a:p>
          <a:p>
            <a:pPr marL="742950" lvl="1" indent="-285750">
              <a:buFont typeface="+mj-lt"/>
              <a:buAutoNum type="arabicPeriod"/>
            </a:pPr>
            <a:r>
              <a:rPr lang="es-CO" b="1" dirty="0"/>
              <a:t>Alianzas Regionales:</a:t>
            </a:r>
            <a:r>
              <a:rPr lang="es-CO" dirty="0"/>
              <a:t> Realización de acuerdos con organizaciones como el PARLATINO.</a:t>
            </a:r>
          </a:p>
          <a:p>
            <a:pPr>
              <a:buFont typeface="+mj-lt"/>
              <a:buAutoNum type="arabicPeriod"/>
            </a:pPr>
            <a:r>
              <a:rPr lang="es-CO" b="1" dirty="0"/>
              <a:t>Publicaciones Técnicas:</a:t>
            </a:r>
            <a:endParaRPr lang="es-CO" dirty="0"/>
          </a:p>
          <a:p>
            <a:pPr marL="742950" lvl="1" indent="-285750">
              <a:buFont typeface="+mj-lt"/>
              <a:buAutoNum type="arabicPeriod"/>
            </a:pPr>
            <a:r>
              <a:rPr lang="es-CO" b="1" dirty="0"/>
              <a:t>Documentos de Prospectiva:</a:t>
            </a:r>
            <a:r>
              <a:rPr lang="es-CO" dirty="0"/>
              <a:t> Publicación de documentos técnicos sobre prospectiva tecnológica en la agricultura.</a:t>
            </a:r>
          </a:p>
          <a:p>
            <a:endParaRPr lang="es-CO" dirty="0"/>
          </a:p>
        </p:txBody>
      </p:sp>
      <p:sp>
        <p:nvSpPr>
          <p:cNvPr id="4" name="Marcador de número de diapositiva 3"/>
          <p:cNvSpPr>
            <a:spLocks noGrp="1"/>
          </p:cNvSpPr>
          <p:nvPr>
            <p:ph type="sldNum" sz="quarter" idx="5"/>
          </p:nvPr>
        </p:nvSpPr>
        <p:spPr/>
        <p:txBody>
          <a:bodyPr/>
          <a:lstStyle/>
          <a:p>
            <a:fld id="{C7B9AD51-B7CB-D948-A0F1-263F52C2EDE4}" type="slidenum">
              <a:rPr lang="es-CO" smtClean="0"/>
              <a:pPr/>
              <a:t>3</a:t>
            </a:fld>
            <a:endParaRPr lang="es-CO"/>
          </a:p>
        </p:txBody>
      </p:sp>
    </p:spTree>
    <p:extLst>
      <p:ext uri="{BB962C8B-B14F-4D97-AF65-F5344CB8AC3E}">
        <p14:creationId xmlns:p14="http://schemas.microsoft.com/office/powerpoint/2010/main" val="33538137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normAutofit lnSpcReduction="10000"/>
          </a:bodyPr>
          <a:lstStyle/>
          <a:p>
            <a:r>
              <a:rPr lang="es-CO" b="1" dirty="0"/>
              <a:t>Antecedentes y Logros Históricos</a:t>
            </a:r>
          </a:p>
          <a:p>
            <a:r>
              <a:rPr lang="es-CO" b="1" dirty="0"/>
              <a:t>Establecimiento y Propósito Original:</a:t>
            </a:r>
            <a:endParaRPr lang="es-CO" dirty="0"/>
          </a:p>
          <a:p>
            <a:pPr>
              <a:buFont typeface="Arial" panose="020B0604020202020204" pitchFamily="34" charset="0"/>
              <a:buChar char="•"/>
            </a:pPr>
            <a:r>
              <a:rPr lang="es-CO" b="1" dirty="0"/>
              <a:t>Fundación en 1997:</a:t>
            </a:r>
            <a:r>
              <a:rPr lang="es-CO" dirty="0"/>
              <a:t> FORAGRO fue creado por la Junta Interamericana de Agricultura (JIA) para llenar el vacío de un espacio de discusión para una agenda conjunta de investigación agropecuaria en las Américas.</a:t>
            </a:r>
          </a:p>
          <a:p>
            <a:pPr>
              <a:buFont typeface="Arial" panose="020B0604020202020204" pitchFamily="34" charset="0"/>
              <a:buChar char="•"/>
            </a:pPr>
            <a:r>
              <a:rPr lang="es-CO" b="1" dirty="0"/>
              <a:t>Función del IICA:</a:t>
            </a:r>
            <a:r>
              <a:rPr lang="es-CO" dirty="0"/>
              <a:t> El IICA fue facultado para ejercer la secretaría técnica, fortaleciendo así la participación de los Estados Miembros.</a:t>
            </a:r>
          </a:p>
          <a:p>
            <a:r>
              <a:rPr lang="es-CO" b="1" dirty="0"/>
              <a:t>Logros Significativos:</a:t>
            </a:r>
            <a:endParaRPr lang="es-CO" dirty="0"/>
          </a:p>
          <a:p>
            <a:pPr>
              <a:buFont typeface="+mj-lt"/>
              <a:buAutoNum type="arabicPeriod"/>
            </a:pPr>
            <a:r>
              <a:rPr lang="es-CO" b="1" dirty="0"/>
              <a:t>Representación Internacional:</a:t>
            </a:r>
            <a:endParaRPr lang="es-CO" dirty="0"/>
          </a:p>
          <a:p>
            <a:pPr marL="742950" lvl="1" indent="-285750">
              <a:buFont typeface="+mj-lt"/>
              <a:buAutoNum type="arabicPeriod"/>
            </a:pPr>
            <a:r>
              <a:rPr lang="es-CO" b="1" dirty="0"/>
              <a:t>GFAR, CGIAR, GCARD:</a:t>
            </a:r>
            <a:r>
              <a:rPr lang="es-CO" dirty="0"/>
              <a:t> FORAGRO ha representado a las Américas en importantes foros globales de investigación agrícola.</a:t>
            </a:r>
          </a:p>
          <a:p>
            <a:pPr>
              <a:buFont typeface="+mj-lt"/>
              <a:buAutoNum type="arabicPeriod"/>
            </a:pPr>
            <a:r>
              <a:rPr lang="es-CO" b="1" dirty="0"/>
              <a:t>Reuniones Hemisféricas:</a:t>
            </a:r>
            <a:endParaRPr lang="es-CO" dirty="0"/>
          </a:p>
          <a:p>
            <a:pPr marL="742950" lvl="1" indent="-285750">
              <a:buFont typeface="+mj-lt"/>
              <a:buAutoNum type="arabicPeriod"/>
            </a:pPr>
            <a:r>
              <a:rPr lang="es-CO" b="1" dirty="0"/>
              <a:t>Ocho Reuniones:</a:t>
            </a:r>
            <a:r>
              <a:rPr lang="es-CO" dirty="0"/>
              <a:t> Organización de ocho reuniones hemisféricas sobre Investigación e Innovación Agropecuaria para el Desarrollo.</a:t>
            </a:r>
          </a:p>
          <a:p>
            <a:pPr>
              <a:buFont typeface="+mj-lt"/>
              <a:buAutoNum type="arabicPeriod"/>
            </a:pPr>
            <a:r>
              <a:rPr lang="es-CO" b="1" dirty="0"/>
              <a:t>INFOTEC:</a:t>
            </a:r>
            <a:endParaRPr lang="es-CO" dirty="0"/>
          </a:p>
          <a:p>
            <a:pPr marL="742950" lvl="1" indent="-285750">
              <a:buFont typeface="+mj-lt"/>
              <a:buAutoNum type="arabicPeriod"/>
            </a:pPr>
            <a:r>
              <a:rPr lang="es-CO" b="1" dirty="0"/>
              <a:t>Plataforma Tecnológica:</a:t>
            </a:r>
            <a:r>
              <a:rPr lang="es-CO" dirty="0"/>
              <a:t> Lanzamiento de INFOTEC, una plataforma utilizada por más de 22,000 usuarios para acceder a información tecnológica en </a:t>
            </a:r>
            <a:r>
              <a:rPr lang="es-CO" dirty="0" err="1"/>
              <a:t>CTi</a:t>
            </a:r>
            <a:r>
              <a:rPr lang="es-CO" dirty="0"/>
              <a:t> agropecuaria.</a:t>
            </a:r>
          </a:p>
          <a:p>
            <a:pPr>
              <a:buFont typeface="+mj-lt"/>
              <a:buAutoNum type="arabicPeriod"/>
            </a:pPr>
            <a:r>
              <a:rPr lang="es-CO" b="1" dirty="0"/>
              <a:t>Acuerdos de Cooperación:</a:t>
            </a:r>
            <a:endParaRPr lang="es-CO" dirty="0"/>
          </a:p>
          <a:p>
            <a:pPr marL="742950" lvl="1" indent="-285750">
              <a:buFont typeface="+mj-lt"/>
              <a:buAutoNum type="arabicPeriod"/>
            </a:pPr>
            <a:r>
              <a:rPr lang="es-CO" b="1" dirty="0"/>
              <a:t>Alianzas Regionales:</a:t>
            </a:r>
            <a:r>
              <a:rPr lang="es-CO" dirty="0"/>
              <a:t> Realización de acuerdos con organizaciones como el PARLATINO.</a:t>
            </a:r>
          </a:p>
          <a:p>
            <a:pPr>
              <a:buFont typeface="+mj-lt"/>
              <a:buAutoNum type="arabicPeriod"/>
            </a:pPr>
            <a:r>
              <a:rPr lang="es-CO" b="1" dirty="0"/>
              <a:t>Publicaciones Técnicas:</a:t>
            </a:r>
            <a:endParaRPr lang="es-CO" dirty="0"/>
          </a:p>
          <a:p>
            <a:pPr marL="742950" lvl="1" indent="-285750">
              <a:buFont typeface="+mj-lt"/>
              <a:buAutoNum type="arabicPeriod"/>
            </a:pPr>
            <a:r>
              <a:rPr lang="es-CO" b="1" dirty="0"/>
              <a:t>Documentos de Prospectiva:</a:t>
            </a:r>
            <a:r>
              <a:rPr lang="es-CO" dirty="0"/>
              <a:t> Publicación de documentos técnicos sobre prospectiva tecnológica en la agricultura.</a:t>
            </a:r>
          </a:p>
          <a:p>
            <a:endParaRPr lang="es-CO" dirty="0"/>
          </a:p>
        </p:txBody>
      </p:sp>
      <p:sp>
        <p:nvSpPr>
          <p:cNvPr id="4" name="Marcador de número de diapositiva 3"/>
          <p:cNvSpPr>
            <a:spLocks noGrp="1"/>
          </p:cNvSpPr>
          <p:nvPr>
            <p:ph type="sldNum" sz="quarter" idx="5"/>
          </p:nvPr>
        </p:nvSpPr>
        <p:spPr/>
        <p:txBody>
          <a:bodyPr/>
          <a:lstStyle/>
          <a:p>
            <a:fld id="{C7B9AD51-B7CB-D948-A0F1-263F52C2EDE4}" type="slidenum">
              <a:rPr lang="es-CO" smtClean="0"/>
              <a:pPr/>
              <a:t>4</a:t>
            </a:fld>
            <a:endParaRPr lang="es-CO"/>
          </a:p>
        </p:txBody>
      </p:sp>
    </p:spTree>
    <p:extLst>
      <p:ext uri="{BB962C8B-B14F-4D97-AF65-F5344CB8AC3E}">
        <p14:creationId xmlns:p14="http://schemas.microsoft.com/office/powerpoint/2010/main" val="33538137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normAutofit lnSpcReduction="10000"/>
          </a:bodyPr>
          <a:lstStyle/>
          <a:p>
            <a:r>
              <a:rPr lang="es-CO" b="1" dirty="0"/>
              <a:t>Antecedentes y Logros Históricos</a:t>
            </a:r>
          </a:p>
          <a:p>
            <a:r>
              <a:rPr lang="es-CO" b="1" dirty="0"/>
              <a:t>Establecimiento y Propósito Original:</a:t>
            </a:r>
            <a:endParaRPr lang="es-CO" dirty="0"/>
          </a:p>
          <a:p>
            <a:pPr>
              <a:buFont typeface="Arial" panose="020B0604020202020204" pitchFamily="34" charset="0"/>
              <a:buChar char="•"/>
            </a:pPr>
            <a:r>
              <a:rPr lang="es-CO" b="1" dirty="0"/>
              <a:t>Fundación en 1997:</a:t>
            </a:r>
            <a:r>
              <a:rPr lang="es-CO" dirty="0"/>
              <a:t> FORAGRO fue creado por la Junta Interamericana de Agricultura (JIA) para llenar el vacío de un espacio de discusión para una agenda conjunta de investigación agropecuaria en las Américas.</a:t>
            </a:r>
          </a:p>
          <a:p>
            <a:pPr>
              <a:buFont typeface="Arial" panose="020B0604020202020204" pitchFamily="34" charset="0"/>
              <a:buChar char="•"/>
            </a:pPr>
            <a:r>
              <a:rPr lang="es-CO" b="1" dirty="0"/>
              <a:t>Función del IICA:</a:t>
            </a:r>
            <a:r>
              <a:rPr lang="es-CO" dirty="0"/>
              <a:t> El IICA fue facultado para ejercer la secretaría técnica, fortaleciendo así la participación de los Estados Miembros.</a:t>
            </a:r>
          </a:p>
          <a:p>
            <a:r>
              <a:rPr lang="es-CO" b="1" dirty="0"/>
              <a:t>Logros Significativos:</a:t>
            </a:r>
            <a:endParaRPr lang="es-CO" dirty="0"/>
          </a:p>
          <a:p>
            <a:pPr>
              <a:buFont typeface="+mj-lt"/>
              <a:buAutoNum type="arabicPeriod"/>
            </a:pPr>
            <a:r>
              <a:rPr lang="es-CO" b="1" dirty="0"/>
              <a:t>Representación Internacional:</a:t>
            </a:r>
            <a:endParaRPr lang="es-CO" dirty="0"/>
          </a:p>
          <a:p>
            <a:pPr marL="742950" lvl="1" indent="-285750">
              <a:buFont typeface="+mj-lt"/>
              <a:buAutoNum type="arabicPeriod"/>
            </a:pPr>
            <a:r>
              <a:rPr lang="es-CO" b="1" dirty="0"/>
              <a:t>GFAR, CGIAR, GCARD:</a:t>
            </a:r>
            <a:r>
              <a:rPr lang="es-CO" dirty="0"/>
              <a:t> FORAGRO ha representado a las Américas en importantes foros globales de investigación agrícola.</a:t>
            </a:r>
          </a:p>
          <a:p>
            <a:pPr>
              <a:buFont typeface="+mj-lt"/>
              <a:buAutoNum type="arabicPeriod"/>
            </a:pPr>
            <a:r>
              <a:rPr lang="es-CO" b="1" dirty="0"/>
              <a:t>Reuniones Hemisféricas:</a:t>
            </a:r>
            <a:endParaRPr lang="es-CO" dirty="0"/>
          </a:p>
          <a:p>
            <a:pPr marL="742950" lvl="1" indent="-285750">
              <a:buFont typeface="+mj-lt"/>
              <a:buAutoNum type="arabicPeriod"/>
            </a:pPr>
            <a:r>
              <a:rPr lang="es-CO" b="1" dirty="0"/>
              <a:t>Ocho Reuniones:</a:t>
            </a:r>
            <a:r>
              <a:rPr lang="es-CO" dirty="0"/>
              <a:t> Organización de ocho reuniones hemisféricas sobre Investigación e Innovación Agropecuaria para el Desarrollo.</a:t>
            </a:r>
          </a:p>
          <a:p>
            <a:pPr>
              <a:buFont typeface="+mj-lt"/>
              <a:buAutoNum type="arabicPeriod"/>
            </a:pPr>
            <a:r>
              <a:rPr lang="es-CO" b="1" dirty="0"/>
              <a:t>INFOTEC:</a:t>
            </a:r>
            <a:endParaRPr lang="es-CO" dirty="0"/>
          </a:p>
          <a:p>
            <a:pPr marL="742950" lvl="1" indent="-285750">
              <a:buFont typeface="+mj-lt"/>
              <a:buAutoNum type="arabicPeriod"/>
            </a:pPr>
            <a:r>
              <a:rPr lang="es-CO" b="1" dirty="0"/>
              <a:t>Plataforma Tecnológica:</a:t>
            </a:r>
            <a:r>
              <a:rPr lang="es-CO" dirty="0"/>
              <a:t> Lanzamiento de INFOTEC, una plataforma utilizada por más de 22,000 usuarios para acceder a información tecnológica en </a:t>
            </a:r>
            <a:r>
              <a:rPr lang="es-CO" dirty="0" err="1"/>
              <a:t>CTi</a:t>
            </a:r>
            <a:r>
              <a:rPr lang="es-CO" dirty="0"/>
              <a:t> agropecuaria.</a:t>
            </a:r>
          </a:p>
          <a:p>
            <a:pPr>
              <a:buFont typeface="+mj-lt"/>
              <a:buAutoNum type="arabicPeriod"/>
            </a:pPr>
            <a:r>
              <a:rPr lang="es-CO" b="1" dirty="0"/>
              <a:t>Acuerdos de Cooperación:</a:t>
            </a:r>
            <a:endParaRPr lang="es-CO" dirty="0"/>
          </a:p>
          <a:p>
            <a:pPr marL="742950" lvl="1" indent="-285750">
              <a:buFont typeface="+mj-lt"/>
              <a:buAutoNum type="arabicPeriod"/>
            </a:pPr>
            <a:r>
              <a:rPr lang="es-CO" b="1" dirty="0"/>
              <a:t>Alianzas Regionales:</a:t>
            </a:r>
            <a:r>
              <a:rPr lang="es-CO" dirty="0"/>
              <a:t> Realización de acuerdos con organizaciones como el PARLATINO.</a:t>
            </a:r>
          </a:p>
          <a:p>
            <a:pPr>
              <a:buFont typeface="+mj-lt"/>
              <a:buAutoNum type="arabicPeriod"/>
            </a:pPr>
            <a:r>
              <a:rPr lang="es-CO" b="1" dirty="0"/>
              <a:t>Publicaciones Técnicas:</a:t>
            </a:r>
            <a:endParaRPr lang="es-CO" dirty="0"/>
          </a:p>
          <a:p>
            <a:pPr marL="742950" lvl="1" indent="-285750">
              <a:buFont typeface="+mj-lt"/>
              <a:buAutoNum type="arabicPeriod"/>
            </a:pPr>
            <a:r>
              <a:rPr lang="es-CO" b="1" dirty="0"/>
              <a:t>Documentos de Prospectiva:</a:t>
            </a:r>
            <a:r>
              <a:rPr lang="es-CO" dirty="0"/>
              <a:t> Publicación de documentos técnicos sobre prospectiva tecnológica en la agricultura.</a:t>
            </a:r>
          </a:p>
          <a:p>
            <a:endParaRPr lang="es-CO" dirty="0"/>
          </a:p>
        </p:txBody>
      </p:sp>
      <p:sp>
        <p:nvSpPr>
          <p:cNvPr id="4" name="Marcador de número de diapositiva 3"/>
          <p:cNvSpPr>
            <a:spLocks noGrp="1"/>
          </p:cNvSpPr>
          <p:nvPr>
            <p:ph type="sldNum" sz="quarter" idx="5"/>
          </p:nvPr>
        </p:nvSpPr>
        <p:spPr/>
        <p:txBody>
          <a:bodyPr/>
          <a:lstStyle/>
          <a:p>
            <a:fld id="{C7B9AD51-B7CB-D948-A0F1-263F52C2EDE4}" type="slidenum">
              <a:rPr lang="es-CO" smtClean="0"/>
              <a:pPr/>
              <a:t>5</a:t>
            </a:fld>
            <a:endParaRPr lang="es-CO"/>
          </a:p>
        </p:txBody>
      </p:sp>
    </p:spTree>
    <p:extLst>
      <p:ext uri="{BB962C8B-B14F-4D97-AF65-F5344CB8AC3E}">
        <p14:creationId xmlns:p14="http://schemas.microsoft.com/office/powerpoint/2010/main" val="33538137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CO" dirty="0"/>
              <a:t>Lo más importantes actores regionales en Ciencia, Tecnología e Innovación para los Sistemas Agroalimentarios hacen parte de FORAGRO. Alianza de </a:t>
            </a:r>
            <a:r>
              <a:rPr lang="es-CO" dirty="0" err="1"/>
              <a:t>Bioversity</a:t>
            </a:r>
            <a:r>
              <a:rPr lang="es-CO" dirty="0"/>
              <a:t> International &amp; CIAT, CATIE, CGIAR-ALC, CIMMYT, CIP, Consejo Agropecuario Centroamericano CAC-SICA, FONTAGRO, IFPRI, IICA, Institutos Nacionales de Investigación Agropecuaria (</a:t>
            </a:r>
            <a:r>
              <a:rPr lang="es-CO" dirty="0" err="1"/>
              <a:t>INIAs</a:t>
            </a:r>
            <a:r>
              <a:rPr lang="es-CO" dirty="0"/>
              <a:t>), PROCINORTE, PROCISUR, PROMECAFE, Red </a:t>
            </a:r>
            <a:r>
              <a:rPr lang="es-CO" dirty="0" err="1"/>
              <a:t>Innovagro</a:t>
            </a:r>
            <a:r>
              <a:rPr lang="es-CO" dirty="0"/>
              <a:t>, YPARD, entre otros</a:t>
            </a:r>
          </a:p>
        </p:txBody>
      </p:sp>
      <p:sp>
        <p:nvSpPr>
          <p:cNvPr id="4" name="Marcador de número de diapositiva 3"/>
          <p:cNvSpPr>
            <a:spLocks noGrp="1"/>
          </p:cNvSpPr>
          <p:nvPr>
            <p:ph type="sldNum" sz="quarter" idx="5"/>
          </p:nvPr>
        </p:nvSpPr>
        <p:spPr/>
        <p:txBody>
          <a:bodyPr/>
          <a:lstStyle/>
          <a:p>
            <a:fld id="{C7B9AD51-B7CB-D948-A0F1-263F52C2EDE4}" type="slidenum">
              <a:rPr lang="es-CO" smtClean="0"/>
              <a:t>6</a:t>
            </a:fld>
            <a:endParaRPr lang="es-CO"/>
          </a:p>
        </p:txBody>
      </p:sp>
    </p:spTree>
    <p:extLst>
      <p:ext uri="{BB962C8B-B14F-4D97-AF65-F5344CB8AC3E}">
        <p14:creationId xmlns:p14="http://schemas.microsoft.com/office/powerpoint/2010/main" val="24727127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normAutofit lnSpcReduction="10000"/>
          </a:bodyPr>
          <a:lstStyle/>
          <a:p>
            <a:r>
              <a:rPr lang="es-CO" b="1" dirty="0"/>
              <a:t>Antecedentes y Logros Históricos</a:t>
            </a:r>
          </a:p>
          <a:p>
            <a:r>
              <a:rPr lang="es-CO" b="1" dirty="0"/>
              <a:t>Establecimiento y Propósito Original:</a:t>
            </a:r>
            <a:endParaRPr lang="es-CO" dirty="0"/>
          </a:p>
          <a:p>
            <a:pPr>
              <a:buFont typeface="Arial" panose="020B0604020202020204" pitchFamily="34" charset="0"/>
              <a:buChar char="•"/>
            </a:pPr>
            <a:r>
              <a:rPr lang="es-CO" b="1" dirty="0"/>
              <a:t>Fundación en 1997:</a:t>
            </a:r>
            <a:r>
              <a:rPr lang="es-CO" dirty="0"/>
              <a:t> FORAGRO fue creado por la Junta Interamericana de Agricultura (JIA) para llenar el vacío de un espacio de discusión para una agenda conjunta de investigación agropecuaria en las Américas.</a:t>
            </a:r>
          </a:p>
          <a:p>
            <a:pPr>
              <a:buFont typeface="Arial" panose="020B0604020202020204" pitchFamily="34" charset="0"/>
              <a:buChar char="•"/>
            </a:pPr>
            <a:r>
              <a:rPr lang="es-CO" b="1" dirty="0"/>
              <a:t>Función del IICA:</a:t>
            </a:r>
            <a:r>
              <a:rPr lang="es-CO" dirty="0"/>
              <a:t> El IICA fue facultado para ejercer la secretaría técnica, fortaleciendo así la participación de los Estados Miembros.</a:t>
            </a:r>
          </a:p>
          <a:p>
            <a:r>
              <a:rPr lang="es-CO" b="1" dirty="0"/>
              <a:t>Logros Significativos:</a:t>
            </a:r>
            <a:endParaRPr lang="es-CO" dirty="0"/>
          </a:p>
          <a:p>
            <a:pPr>
              <a:buFont typeface="+mj-lt"/>
              <a:buAutoNum type="arabicPeriod"/>
            </a:pPr>
            <a:r>
              <a:rPr lang="es-CO" b="1" dirty="0"/>
              <a:t>Representación Internacional:</a:t>
            </a:r>
            <a:endParaRPr lang="es-CO" dirty="0"/>
          </a:p>
          <a:p>
            <a:pPr marL="742950" lvl="1" indent="-285750">
              <a:buFont typeface="+mj-lt"/>
              <a:buAutoNum type="arabicPeriod"/>
            </a:pPr>
            <a:r>
              <a:rPr lang="es-CO" b="1" dirty="0"/>
              <a:t>GFAR, CGIAR, GCARD:</a:t>
            </a:r>
            <a:r>
              <a:rPr lang="es-CO" dirty="0"/>
              <a:t> FORAGRO ha representado a las Américas en importantes foros globales de investigación agrícola.</a:t>
            </a:r>
          </a:p>
          <a:p>
            <a:pPr>
              <a:buFont typeface="+mj-lt"/>
              <a:buAutoNum type="arabicPeriod"/>
            </a:pPr>
            <a:r>
              <a:rPr lang="es-CO" b="1" dirty="0"/>
              <a:t>Reuniones Hemisféricas:</a:t>
            </a:r>
            <a:endParaRPr lang="es-CO" dirty="0"/>
          </a:p>
          <a:p>
            <a:pPr marL="742950" lvl="1" indent="-285750">
              <a:buFont typeface="+mj-lt"/>
              <a:buAutoNum type="arabicPeriod"/>
            </a:pPr>
            <a:r>
              <a:rPr lang="es-CO" b="1" dirty="0"/>
              <a:t>Ocho Reuniones:</a:t>
            </a:r>
            <a:r>
              <a:rPr lang="es-CO" dirty="0"/>
              <a:t> Organización de ocho reuniones hemisféricas sobre Investigación e Innovación Agropecuaria para el Desarrollo.</a:t>
            </a:r>
          </a:p>
          <a:p>
            <a:pPr>
              <a:buFont typeface="+mj-lt"/>
              <a:buAutoNum type="arabicPeriod"/>
            </a:pPr>
            <a:r>
              <a:rPr lang="es-CO" b="1" dirty="0"/>
              <a:t>INFOTEC:</a:t>
            </a:r>
            <a:endParaRPr lang="es-CO" dirty="0"/>
          </a:p>
          <a:p>
            <a:pPr marL="742950" lvl="1" indent="-285750">
              <a:buFont typeface="+mj-lt"/>
              <a:buAutoNum type="arabicPeriod"/>
            </a:pPr>
            <a:r>
              <a:rPr lang="es-CO" b="1" dirty="0"/>
              <a:t>Plataforma Tecnológica:</a:t>
            </a:r>
            <a:r>
              <a:rPr lang="es-CO" dirty="0"/>
              <a:t> Lanzamiento de INFOTEC, una plataforma utilizada por más de 22,000 usuarios para acceder a información tecnológica en </a:t>
            </a:r>
            <a:r>
              <a:rPr lang="es-CO" dirty="0" err="1"/>
              <a:t>CTi</a:t>
            </a:r>
            <a:r>
              <a:rPr lang="es-CO" dirty="0"/>
              <a:t> agropecuaria.</a:t>
            </a:r>
          </a:p>
          <a:p>
            <a:pPr>
              <a:buFont typeface="+mj-lt"/>
              <a:buAutoNum type="arabicPeriod"/>
            </a:pPr>
            <a:r>
              <a:rPr lang="es-CO" b="1" dirty="0"/>
              <a:t>Acuerdos de Cooperación:</a:t>
            </a:r>
            <a:endParaRPr lang="es-CO" dirty="0"/>
          </a:p>
          <a:p>
            <a:pPr marL="742950" lvl="1" indent="-285750">
              <a:buFont typeface="+mj-lt"/>
              <a:buAutoNum type="arabicPeriod"/>
            </a:pPr>
            <a:r>
              <a:rPr lang="es-CO" b="1" dirty="0"/>
              <a:t>Alianzas Regionales:</a:t>
            </a:r>
            <a:r>
              <a:rPr lang="es-CO" dirty="0"/>
              <a:t> Realización de acuerdos con organizaciones como el PARLATINO.</a:t>
            </a:r>
          </a:p>
          <a:p>
            <a:pPr>
              <a:buFont typeface="+mj-lt"/>
              <a:buAutoNum type="arabicPeriod"/>
            </a:pPr>
            <a:r>
              <a:rPr lang="es-CO" b="1" dirty="0"/>
              <a:t>Publicaciones Técnicas:</a:t>
            </a:r>
            <a:endParaRPr lang="es-CO" dirty="0"/>
          </a:p>
          <a:p>
            <a:pPr marL="742950" lvl="1" indent="-285750">
              <a:buFont typeface="+mj-lt"/>
              <a:buAutoNum type="arabicPeriod"/>
            </a:pPr>
            <a:r>
              <a:rPr lang="es-CO" b="1" dirty="0"/>
              <a:t>Documentos de Prospectiva:</a:t>
            </a:r>
            <a:r>
              <a:rPr lang="es-CO" dirty="0"/>
              <a:t> Publicación de documentos técnicos sobre prospectiva tecnológica en la agricultura.</a:t>
            </a:r>
          </a:p>
          <a:p>
            <a:endParaRPr lang="es-CO" dirty="0"/>
          </a:p>
        </p:txBody>
      </p:sp>
      <p:sp>
        <p:nvSpPr>
          <p:cNvPr id="4" name="Marcador de número de diapositiva 3"/>
          <p:cNvSpPr>
            <a:spLocks noGrp="1"/>
          </p:cNvSpPr>
          <p:nvPr>
            <p:ph type="sldNum" sz="quarter" idx="5"/>
          </p:nvPr>
        </p:nvSpPr>
        <p:spPr/>
        <p:txBody>
          <a:bodyPr/>
          <a:lstStyle/>
          <a:p>
            <a:fld id="{C7B9AD51-B7CB-D948-A0F1-263F52C2EDE4}" type="slidenum">
              <a:rPr lang="es-CO" smtClean="0"/>
              <a:pPr/>
              <a:t>7</a:t>
            </a:fld>
            <a:endParaRPr lang="es-CO"/>
          </a:p>
        </p:txBody>
      </p:sp>
    </p:spTree>
    <p:extLst>
      <p:ext uri="{BB962C8B-B14F-4D97-AF65-F5344CB8AC3E}">
        <p14:creationId xmlns:p14="http://schemas.microsoft.com/office/powerpoint/2010/main" val="33538137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a:extLst>
            <a:ext uri="{FF2B5EF4-FFF2-40B4-BE49-F238E27FC236}">
              <a16:creationId xmlns:a16="http://schemas.microsoft.com/office/drawing/2014/main" id="{BF020DF9-D862-D7E9-3EC0-04157561C4AF}"/>
            </a:ext>
          </a:extLst>
        </p:cNvPr>
        <p:cNvGrpSpPr/>
        <p:nvPr/>
      </p:nvGrpSpPr>
      <p:grpSpPr>
        <a:xfrm>
          <a:off x="0" y="0"/>
          <a:ext cx="0" cy="0"/>
          <a:chOff x="0" y="0"/>
          <a:chExt cx="0" cy="0"/>
        </a:xfrm>
      </p:grpSpPr>
      <p:sp>
        <p:nvSpPr>
          <p:cNvPr id="160" name="Google Shape;160;p1:notes">
            <a:extLst>
              <a:ext uri="{FF2B5EF4-FFF2-40B4-BE49-F238E27FC236}">
                <a16:creationId xmlns:a16="http://schemas.microsoft.com/office/drawing/2014/main" id="{A41FE5F9-E874-2CA5-ED29-C9E04BCF0FBA}"/>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61" name="Google Shape;161;p1:notes">
            <a:extLst>
              <a:ext uri="{FF2B5EF4-FFF2-40B4-BE49-F238E27FC236}">
                <a16:creationId xmlns:a16="http://schemas.microsoft.com/office/drawing/2014/main" id="{8047C8E1-D11F-B30F-DCAC-295231709711}"/>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680160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a:extLst>
            <a:ext uri="{FF2B5EF4-FFF2-40B4-BE49-F238E27FC236}">
              <a16:creationId xmlns:a16="http://schemas.microsoft.com/office/drawing/2014/main" id="{A94DCCD8-6AE9-9BF0-CE9A-DA804F7D5AE6}"/>
            </a:ext>
          </a:extLst>
        </p:cNvPr>
        <p:cNvGrpSpPr/>
        <p:nvPr/>
      </p:nvGrpSpPr>
      <p:grpSpPr>
        <a:xfrm>
          <a:off x="0" y="0"/>
          <a:ext cx="0" cy="0"/>
          <a:chOff x="0" y="0"/>
          <a:chExt cx="0" cy="0"/>
        </a:xfrm>
      </p:grpSpPr>
      <p:sp>
        <p:nvSpPr>
          <p:cNvPr id="160" name="Google Shape;160;p1:notes">
            <a:extLst>
              <a:ext uri="{FF2B5EF4-FFF2-40B4-BE49-F238E27FC236}">
                <a16:creationId xmlns:a16="http://schemas.microsoft.com/office/drawing/2014/main" id="{4E49B832-9E13-957F-C92F-C3669667730C}"/>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1" name="Google Shape;161;p1:notes">
            <a:extLst>
              <a:ext uri="{FF2B5EF4-FFF2-40B4-BE49-F238E27FC236}">
                <a16:creationId xmlns:a16="http://schemas.microsoft.com/office/drawing/2014/main" id="{B387DD9C-D685-9600-6A71-E43061F7F30B}"/>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586169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60675" y="512763"/>
            <a:ext cx="342265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4</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a:extLst>
            <a:ext uri="{FF2B5EF4-FFF2-40B4-BE49-F238E27FC236}">
              <a16:creationId xmlns:a16="http://schemas.microsoft.com/office/drawing/2014/main" id="{627ED275-F199-EBB1-383F-9097653D7357}"/>
            </a:ext>
          </a:extLst>
        </p:cNvPr>
        <p:cNvGrpSpPr/>
        <p:nvPr/>
      </p:nvGrpSpPr>
      <p:grpSpPr>
        <a:xfrm>
          <a:off x="0" y="0"/>
          <a:ext cx="0" cy="0"/>
          <a:chOff x="0" y="0"/>
          <a:chExt cx="0" cy="0"/>
        </a:xfrm>
      </p:grpSpPr>
      <p:sp>
        <p:nvSpPr>
          <p:cNvPr id="160" name="Google Shape;160;p1:notes">
            <a:extLst>
              <a:ext uri="{FF2B5EF4-FFF2-40B4-BE49-F238E27FC236}">
                <a16:creationId xmlns:a16="http://schemas.microsoft.com/office/drawing/2014/main" id="{8743B82D-6D9C-F160-8CEB-1D5E3551264F}"/>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1" name="Google Shape;161;p1:notes">
            <a:extLst>
              <a:ext uri="{FF2B5EF4-FFF2-40B4-BE49-F238E27FC236}">
                <a16:creationId xmlns:a16="http://schemas.microsoft.com/office/drawing/2014/main" id="{A8BA9135-19AF-FCDF-FCDB-D8F701B61270}"/>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427967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a:extLst>
            <a:ext uri="{FF2B5EF4-FFF2-40B4-BE49-F238E27FC236}">
              <a16:creationId xmlns:a16="http://schemas.microsoft.com/office/drawing/2014/main" id="{F724E5BF-222A-AE0A-DA30-27E8776D1B43}"/>
            </a:ext>
          </a:extLst>
        </p:cNvPr>
        <p:cNvGrpSpPr/>
        <p:nvPr/>
      </p:nvGrpSpPr>
      <p:grpSpPr>
        <a:xfrm>
          <a:off x="0" y="0"/>
          <a:ext cx="0" cy="0"/>
          <a:chOff x="0" y="0"/>
          <a:chExt cx="0" cy="0"/>
        </a:xfrm>
      </p:grpSpPr>
      <p:sp>
        <p:nvSpPr>
          <p:cNvPr id="160" name="Google Shape;160;p1:notes">
            <a:extLst>
              <a:ext uri="{FF2B5EF4-FFF2-40B4-BE49-F238E27FC236}">
                <a16:creationId xmlns:a16="http://schemas.microsoft.com/office/drawing/2014/main" id="{EE8FC441-1938-FDB3-4B06-BE433B9B1F1A}"/>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1" name="Google Shape;161;p1:notes">
            <a:extLst>
              <a:ext uri="{FF2B5EF4-FFF2-40B4-BE49-F238E27FC236}">
                <a16:creationId xmlns:a16="http://schemas.microsoft.com/office/drawing/2014/main" id="{64047C67-7BC2-E427-EC0C-5E204253FE25}"/>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580661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normAutofit lnSpcReduction="10000"/>
          </a:bodyPr>
          <a:lstStyle/>
          <a:p>
            <a:r>
              <a:rPr lang="es-CO" b="1" dirty="0"/>
              <a:t>Antecedentes y Logros Históricos</a:t>
            </a:r>
          </a:p>
          <a:p>
            <a:r>
              <a:rPr lang="es-CO" b="1" dirty="0"/>
              <a:t>Establecimiento y Propósito Original:</a:t>
            </a:r>
            <a:endParaRPr lang="es-CO" dirty="0"/>
          </a:p>
          <a:p>
            <a:pPr>
              <a:buFont typeface="Arial" panose="020B0604020202020204" pitchFamily="34" charset="0"/>
              <a:buChar char="•"/>
            </a:pPr>
            <a:r>
              <a:rPr lang="es-CO" b="1" dirty="0"/>
              <a:t>Fundación en 1997:</a:t>
            </a:r>
            <a:r>
              <a:rPr lang="es-CO" dirty="0"/>
              <a:t> FORAGRO fue creado por la Junta Interamericana de Agricultura (JIA) para llenar el vacío de un espacio de discusión para una agenda conjunta de investigación agropecuaria en las Américas.</a:t>
            </a:r>
          </a:p>
          <a:p>
            <a:pPr>
              <a:buFont typeface="Arial" panose="020B0604020202020204" pitchFamily="34" charset="0"/>
              <a:buChar char="•"/>
            </a:pPr>
            <a:r>
              <a:rPr lang="es-CO" b="1" dirty="0"/>
              <a:t>Función del IICA:</a:t>
            </a:r>
            <a:r>
              <a:rPr lang="es-CO" dirty="0"/>
              <a:t> El IICA fue facultado para ejercer la secretaría técnica, fortaleciendo así la participación de los Estados Miembros.</a:t>
            </a:r>
          </a:p>
          <a:p>
            <a:r>
              <a:rPr lang="es-CO" b="1" dirty="0"/>
              <a:t>Logros Significativos:</a:t>
            </a:r>
            <a:endParaRPr lang="es-CO" dirty="0"/>
          </a:p>
          <a:p>
            <a:pPr>
              <a:buFont typeface="+mj-lt"/>
              <a:buAutoNum type="arabicPeriod"/>
            </a:pPr>
            <a:r>
              <a:rPr lang="es-CO" b="1" dirty="0"/>
              <a:t>Representación Internacional:</a:t>
            </a:r>
            <a:endParaRPr lang="es-CO" dirty="0"/>
          </a:p>
          <a:p>
            <a:pPr marL="742950" lvl="1" indent="-285750">
              <a:buFont typeface="+mj-lt"/>
              <a:buAutoNum type="arabicPeriod"/>
            </a:pPr>
            <a:r>
              <a:rPr lang="es-CO" b="1" dirty="0"/>
              <a:t>GFAR, CGIAR, GCARD:</a:t>
            </a:r>
            <a:r>
              <a:rPr lang="es-CO" dirty="0"/>
              <a:t> FORAGRO ha representado a las Américas en importantes foros globales de investigación agrícola.</a:t>
            </a:r>
          </a:p>
          <a:p>
            <a:pPr>
              <a:buFont typeface="+mj-lt"/>
              <a:buAutoNum type="arabicPeriod"/>
            </a:pPr>
            <a:r>
              <a:rPr lang="es-CO" b="1" dirty="0"/>
              <a:t>Reuniones Hemisféricas:</a:t>
            </a:r>
            <a:endParaRPr lang="es-CO" dirty="0"/>
          </a:p>
          <a:p>
            <a:pPr marL="742950" lvl="1" indent="-285750">
              <a:buFont typeface="+mj-lt"/>
              <a:buAutoNum type="arabicPeriod"/>
            </a:pPr>
            <a:r>
              <a:rPr lang="es-CO" b="1" dirty="0"/>
              <a:t>Ocho Reuniones:</a:t>
            </a:r>
            <a:r>
              <a:rPr lang="es-CO" dirty="0"/>
              <a:t> Organización de ocho reuniones hemisféricas sobre Investigación e Innovación Agropecuaria para el Desarrollo.</a:t>
            </a:r>
          </a:p>
          <a:p>
            <a:pPr>
              <a:buFont typeface="+mj-lt"/>
              <a:buAutoNum type="arabicPeriod"/>
            </a:pPr>
            <a:r>
              <a:rPr lang="es-CO" b="1" dirty="0"/>
              <a:t>INFOTEC:</a:t>
            </a:r>
            <a:endParaRPr lang="es-CO" dirty="0"/>
          </a:p>
          <a:p>
            <a:pPr marL="742950" lvl="1" indent="-285750">
              <a:buFont typeface="+mj-lt"/>
              <a:buAutoNum type="arabicPeriod"/>
            </a:pPr>
            <a:r>
              <a:rPr lang="es-CO" b="1" dirty="0"/>
              <a:t>Plataforma Tecnológica:</a:t>
            </a:r>
            <a:r>
              <a:rPr lang="es-CO" dirty="0"/>
              <a:t> Lanzamiento de INFOTEC, una plataforma utilizada por más de 22,000 usuarios para acceder a información tecnológica en </a:t>
            </a:r>
            <a:r>
              <a:rPr lang="es-CO" dirty="0" err="1"/>
              <a:t>CTi</a:t>
            </a:r>
            <a:r>
              <a:rPr lang="es-CO" dirty="0"/>
              <a:t> agropecuaria.</a:t>
            </a:r>
          </a:p>
          <a:p>
            <a:pPr>
              <a:buFont typeface="+mj-lt"/>
              <a:buAutoNum type="arabicPeriod"/>
            </a:pPr>
            <a:r>
              <a:rPr lang="es-CO" b="1" dirty="0"/>
              <a:t>Acuerdos de Cooperación:</a:t>
            </a:r>
            <a:endParaRPr lang="es-CO" dirty="0"/>
          </a:p>
          <a:p>
            <a:pPr marL="742950" lvl="1" indent="-285750">
              <a:buFont typeface="+mj-lt"/>
              <a:buAutoNum type="arabicPeriod"/>
            </a:pPr>
            <a:r>
              <a:rPr lang="es-CO" b="1" dirty="0"/>
              <a:t>Alianzas Regionales:</a:t>
            </a:r>
            <a:r>
              <a:rPr lang="es-CO" dirty="0"/>
              <a:t> Realización de acuerdos con organizaciones como el PARLATINO.</a:t>
            </a:r>
          </a:p>
          <a:p>
            <a:pPr>
              <a:buFont typeface="+mj-lt"/>
              <a:buAutoNum type="arabicPeriod"/>
            </a:pPr>
            <a:r>
              <a:rPr lang="es-CO" b="1" dirty="0"/>
              <a:t>Publicaciones Técnicas:</a:t>
            </a:r>
            <a:endParaRPr lang="es-CO" dirty="0"/>
          </a:p>
          <a:p>
            <a:pPr marL="742950" lvl="1" indent="-285750">
              <a:buFont typeface="+mj-lt"/>
              <a:buAutoNum type="arabicPeriod"/>
            </a:pPr>
            <a:r>
              <a:rPr lang="es-CO" b="1" dirty="0"/>
              <a:t>Documentos de Prospectiva:</a:t>
            </a:r>
            <a:r>
              <a:rPr lang="es-CO" dirty="0"/>
              <a:t> Publicación de documentos técnicos sobre prospectiva tecnológica en la agricultura.</a:t>
            </a:r>
          </a:p>
          <a:p>
            <a:endParaRPr lang="es-CO" dirty="0"/>
          </a:p>
        </p:txBody>
      </p:sp>
      <p:sp>
        <p:nvSpPr>
          <p:cNvPr id="4" name="Marcador de número de diapositiva 3"/>
          <p:cNvSpPr>
            <a:spLocks noGrp="1"/>
          </p:cNvSpPr>
          <p:nvPr>
            <p:ph type="sldNum" sz="quarter" idx="5"/>
          </p:nvPr>
        </p:nvSpPr>
        <p:spPr/>
        <p:txBody>
          <a:bodyPr/>
          <a:lstStyle/>
          <a:p>
            <a:fld id="{C7B9AD51-B7CB-D948-A0F1-263F52C2EDE4}" type="slidenum">
              <a:rPr lang="es-CO" smtClean="0"/>
              <a:pPr/>
              <a:t>22</a:t>
            </a:fld>
            <a:endParaRPr lang="es-CO"/>
          </a:p>
        </p:txBody>
      </p:sp>
    </p:spTree>
    <p:extLst>
      <p:ext uri="{BB962C8B-B14F-4D97-AF65-F5344CB8AC3E}">
        <p14:creationId xmlns:p14="http://schemas.microsoft.com/office/powerpoint/2010/main" val="33538137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endParaRPr lang="es-UY"/>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UY"/>
          </a:p>
        </p:txBody>
      </p:sp>
      <p:sp>
        <p:nvSpPr>
          <p:cNvPr id="4" name="3 Marcador de fecha"/>
          <p:cNvSpPr>
            <a:spLocks noGrp="1"/>
          </p:cNvSpPr>
          <p:nvPr>
            <p:ph type="dt" sz="half" idx="10"/>
          </p:nvPr>
        </p:nvSpPr>
        <p:spPr/>
        <p:txBody>
          <a:bodyPr/>
          <a:lstStyle/>
          <a:p>
            <a:fld id="{385341FB-387D-4E23-9BF3-A30247EC36FD}" type="datetimeFigureOut">
              <a:rPr lang="es-UY" smtClean="0"/>
              <a:pPr/>
              <a:t>21/9/2026</a:t>
            </a:fld>
            <a:endParaRPr lang="es-UY"/>
          </a:p>
        </p:txBody>
      </p:sp>
      <p:sp>
        <p:nvSpPr>
          <p:cNvPr id="5" name="4 Marcador de pie de página"/>
          <p:cNvSpPr>
            <a:spLocks noGrp="1"/>
          </p:cNvSpPr>
          <p:nvPr>
            <p:ph type="ftr" sz="quarter" idx="11"/>
          </p:nvPr>
        </p:nvSpPr>
        <p:spPr/>
        <p:txBody>
          <a:bodyPr/>
          <a:lstStyle/>
          <a:p>
            <a:endParaRPr lang="es-UY"/>
          </a:p>
        </p:txBody>
      </p:sp>
      <p:sp>
        <p:nvSpPr>
          <p:cNvPr id="6" name="5 Marcador de número de diapositiva"/>
          <p:cNvSpPr>
            <a:spLocks noGrp="1"/>
          </p:cNvSpPr>
          <p:nvPr>
            <p:ph type="sldNum" sz="quarter" idx="12"/>
          </p:nvPr>
        </p:nvSpPr>
        <p:spPr/>
        <p:txBody>
          <a:bodyPr/>
          <a:lstStyle/>
          <a:p>
            <a:fld id="{DA76915D-6666-42C2-91F4-C974BA97CB65}" type="slidenum">
              <a:rPr lang="es-UY" smtClean="0"/>
              <a:pPr/>
              <a:t>‹Nº›</a:t>
            </a:fld>
            <a:endParaRPr lang="es-UY"/>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UY"/>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UY"/>
          </a:p>
        </p:txBody>
      </p:sp>
      <p:sp>
        <p:nvSpPr>
          <p:cNvPr id="4" name="3 Marcador de fecha"/>
          <p:cNvSpPr>
            <a:spLocks noGrp="1"/>
          </p:cNvSpPr>
          <p:nvPr>
            <p:ph type="dt" sz="half" idx="10"/>
          </p:nvPr>
        </p:nvSpPr>
        <p:spPr/>
        <p:txBody>
          <a:bodyPr/>
          <a:lstStyle/>
          <a:p>
            <a:fld id="{385341FB-387D-4E23-9BF3-A30247EC36FD}" type="datetimeFigureOut">
              <a:rPr lang="es-UY" smtClean="0"/>
              <a:pPr/>
              <a:t>21/9/2026</a:t>
            </a:fld>
            <a:endParaRPr lang="es-UY"/>
          </a:p>
        </p:txBody>
      </p:sp>
      <p:sp>
        <p:nvSpPr>
          <p:cNvPr id="5" name="4 Marcador de pie de página"/>
          <p:cNvSpPr>
            <a:spLocks noGrp="1"/>
          </p:cNvSpPr>
          <p:nvPr>
            <p:ph type="ftr" sz="quarter" idx="11"/>
          </p:nvPr>
        </p:nvSpPr>
        <p:spPr/>
        <p:txBody>
          <a:bodyPr/>
          <a:lstStyle/>
          <a:p>
            <a:endParaRPr lang="es-UY"/>
          </a:p>
        </p:txBody>
      </p:sp>
      <p:sp>
        <p:nvSpPr>
          <p:cNvPr id="6" name="5 Marcador de número de diapositiva"/>
          <p:cNvSpPr>
            <a:spLocks noGrp="1"/>
          </p:cNvSpPr>
          <p:nvPr>
            <p:ph type="sldNum" sz="quarter" idx="12"/>
          </p:nvPr>
        </p:nvSpPr>
        <p:spPr/>
        <p:txBody>
          <a:bodyPr/>
          <a:lstStyle/>
          <a:p>
            <a:fld id="{DA76915D-6666-42C2-91F4-C974BA97CB65}" type="slidenum">
              <a:rPr lang="es-UY" smtClean="0"/>
              <a:pPr/>
              <a:t>‹Nº›</a:t>
            </a:fld>
            <a:endParaRPr lang="es-UY"/>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endParaRPr lang="es-UY"/>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385341FB-387D-4E23-9BF3-A30247EC36FD}" type="datetimeFigureOut">
              <a:rPr lang="es-UY" smtClean="0"/>
              <a:pPr/>
              <a:t>21/9/2026</a:t>
            </a:fld>
            <a:endParaRPr lang="es-UY"/>
          </a:p>
        </p:txBody>
      </p:sp>
      <p:sp>
        <p:nvSpPr>
          <p:cNvPr id="5" name="4 Marcador de pie de página"/>
          <p:cNvSpPr>
            <a:spLocks noGrp="1"/>
          </p:cNvSpPr>
          <p:nvPr>
            <p:ph type="ftr" sz="quarter" idx="11"/>
          </p:nvPr>
        </p:nvSpPr>
        <p:spPr/>
        <p:txBody>
          <a:bodyPr/>
          <a:lstStyle/>
          <a:p>
            <a:endParaRPr lang="es-UY"/>
          </a:p>
        </p:txBody>
      </p:sp>
      <p:sp>
        <p:nvSpPr>
          <p:cNvPr id="6" name="5 Marcador de número de diapositiva"/>
          <p:cNvSpPr>
            <a:spLocks noGrp="1"/>
          </p:cNvSpPr>
          <p:nvPr>
            <p:ph type="sldNum" sz="quarter" idx="12"/>
          </p:nvPr>
        </p:nvSpPr>
        <p:spPr/>
        <p:txBody>
          <a:bodyPr/>
          <a:lstStyle/>
          <a:p>
            <a:fld id="{DA76915D-6666-42C2-91F4-C974BA97CB65}" type="slidenum">
              <a:rPr lang="es-UY" smtClean="0"/>
              <a:pPr/>
              <a:t>‹Nº›</a:t>
            </a:fld>
            <a:endParaRPr lang="es-UY"/>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UY"/>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UY"/>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UY"/>
          </a:p>
        </p:txBody>
      </p:sp>
      <p:sp>
        <p:nvSpPr>
          <p:cNvPr id="5" name="4 Marcador de fecha"/>
          <p:cNvSpPr>
            <a:spLocks noGrp="1"/>
          </p:cNvSpPr>
          <p:nvPr>
            <p:ph type="dt" sz="half" idx="10"/>
          </p:nvPr>
        </p:nvSpPr>
        <p:spPr/>
        <p:txBody>
          <a:bodyPr/>
          <a:lstStyle/>
          <a:p>
            <a:fld id="{385341FB-387D-4E23-9BF3-A30247EC36FD}" type="datetimeFigureOut">
              <a:rPr lang="es-UY" smtClean="0"/>
              <a:pPr/>
              <a:t>21/9/2026</a:t>
            </a:fld>
            <a:endParaRPr lang="es-UY"/>
          </a:p>
        </p:txBody>
      </p:sp>
      <p:sp>
        <p:nvSpPr>
          <p:cNvPr id="6" name="5 Marcador de pie de página"/>
          <p:cNvSpPr>
            <a:spLocks noGrp="1"/>
          </p:cNvSpPr>
          <p:nvPr>
            <p:ph type="ftr" sz="quarter" idx="11"/>
          </p:nvPr>
        </p:nvSpPr>
        <p:spPr/>
        <p:txBody>
          <a:bodyPr/>
          <a:lstStyle/>
          <a:p>
            <a:endParaRPr lang="es-UY"/>
          </a:p>
        </p:txBody>
      </p:sp>
      <p:sp>
        <p:nvSpPr>
          <p:cNvPr id="7" name="6 Marcador de número de diapositiva"/>
          <p:cNvSpPr>
            <a:spLocks noGrp="1"/>
          </p:cNvSpPr>
          <p:nvPr>
            <p:ph type="sldNum" sz="quarter" idx="12"/>
          </p:nvPr>
        </p:nvSpPr>
        <p:spPr/>
        <p:txBody>
          <a:bodyPr/>
          <a:lstStyle/>
          <a:p>
            <a:fld id="{DA76915D-6666-42C2-91F4-C974BA97CB65}" type="slidenum">
              <a:rPr lang="es-UY" smtClean="0"/>
              <a:pPr/>
              <a:t>‹Nº›</a:t>
            </a:fld>
            <a:endParaRPr lang="es-UY"/>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endParaRPr lang="es-UY"/>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UY"/>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UY"/>
          </a:p>
        </p:txBody>
      </p:sp>
      <p:sp>
        <p:nvSpPr>
          <p:cNvPr id="7" name="6 Marcador de fecha"/>
          <p:cNvSpPr>
            <a:spLocks noGrp="1"/>
          </p:cNvSpPr>
          <p:nvPr>
            <p:ph type="dt" sz="half" idx="10"/>
          </p:nvPr>
        </p:nvSpPr>
        <p:spPr/>
        <p:txBody>
          <a:bodyPr/>
          <a:lstStyle/>
          <a:p>
            <a:fld id="{385341FB-387D-4E23-9BF3-A30247EC36FD}" type="datetimeFigureOut">
              <a:rPr lang="es-UY" smtClean="0"/>
              <a:pPr/>
              <a:t>21/9/2026</a:t>
            </a:fld>
            <a:endParaRPr lang="es-UY"/>
          </a:p>
        </p:txBody>
      </p:sp>
      <p:sp>
        <p:nvSpPr>
          <p:cNvPr id="8" name="7 Marcador de pie de página"/>
          <p:cNvSpPr>
            <a:spLocks noGrp="1"/>
          </p:cNvSpPr>
          <p:nvPr>
            <p:ph type="ftr" sz="quarter" idx="11"/>
          </p:nvPr>
        </p:nvSpPr>
        <p:spPr/>
        <p:txBody>
          <a:bodyPr/>
          <a:lstStyle/>
          <a:p>
            <a:endParaRPr lang="es-UY"/>
          </a:p>
        </p:txBody>
      </p:sp>
      <p:sp>
        <p:nvSpPr>
          <p:cNvPr id="9" name="8 Marcador de número de diapositiva"/>
          <p:cNvSpPr>
            <a:spLocks noGrp="1"/>
          </p:cNvSpPr>
          <p:nvPr>
            <p:ph type="sldNum" sz="quarter" idx="12"/>
          </p:nvPr>
        </p:nvSpPr>
        <p:spPr/>
        <p:txBody>
          <a:bodyPr/>
          <a:lstStyle/>
          <a:p>
            <a:fld id="{DA76915D-6666-42C2-91F4-C974BA97CB65}" type="slidenum">
              <a:rPr lang="es-UY" smtClean="0"/>
              <a:pPr/>
              <a:t>‹Nº›</a:t>
            </a:fld>
            <a:endParaRPr lang="es-UY"/>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UY"/>
          </a:p>
        </p:txBody>
      </p:sp>
      <p:sp>
        <p:nvSpPr>
          <p:cNvPr id="3" name="2 Marcador de fecha"/>
          <p:cNvSpPr>
            <a:spLocks noGrp="1"/>
          </p:cNvSpPr>
          <p:nvPr>
            <p:ph type="dt" sz="half" idx="10"/>
          </p:nvPr>
        </p:nvSpPr>
        <p:spPr/>
        <p:txBody>
          <a:bodyPr/>
          <a:lstStyle/>
          <a:p>
            <a:fld id="{385341FB-387D-4E23-9BF3-A30247EC36FD}" type="datetimeFigureOut">
              <a:rPr lang="es-UY" smtClean="0"/>
              <a:pPr/>
              <a:t>21/9/2026</a:t>
            </a:fld>
            <a:endParaRPr lang="es-UY"/>
          </a:p>
        </p:txBody>
      </p:sp>
      <p:sp>
        <p:nvSpPr>
          <p:cNvPr id="4" name="3 Marcador de pie de página"/>
          <p:cNvSpPr>
            <a:spLocks noGrp="1"/>
          </p:cNvSpPr>
          <p:nvPr>
            <p:ph type="ftr" sz="quarter" idx="11"/>
          </p:nvPr>
        </p:nvSpPr>
        <p:spPr/>
        <p:txBody>
          <a:bodyPr/>
          <a:lstStyle/>
          <a:p>
            <a:endParaRPr lang="es-UY"/>
          </a:p>
        </p:txBody>
      </p:sp>
      <p:sp>
        <p:nvSpPr>
          <p:cNvPr id="5" name="4 Marcador de número de diapositiva"/>
          <p:cNvSpPr>
            <a:spLocks noGrp="1"/>
          </p:cNvSpPr>
          <p:nvPr>
            <p:ph type="sldNum" sz="quarter" idx="12"/>
          </p:nvPr>
        </p:nvSpPr>
        <p:spPr/>
        <p:txBody>
          <a:bodyPr/>
          <a:lstStyle/>
          <a:p>
            <a:fld id="{DA76915D-6666-42C2-91F4-C974BA97CB65}" type="slidenum">
              <a:rPr lang="es-UY" smtClean="0"/>
              <a:pPr/>
              <a:t>‹Nº›</a:t>
            </a:fld>
            <a:endParaRPr lang="es-UY"/>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385341FB-387D-4E23-9BF3-A30247EC36FD}" type="datetimeFigureOut">
              <a:rPr lang="es-UY" smtClean="0"/>
              <a:pPr/>
              <a:t>21/9/2026</a:t>
            </a:fld>
            <a:endParaRPr lang="es-UY"/>
          </a:p>
        </p:txBody>
      </p:sp>
      <p:sp>
        <p:nvSpPr>
          <p:cNvPr id="3" name="2 Marcador de pie de página"/>
          <p:cNvSpPr>
            <a:spLocks noGrp="1"/>
          </p:cNvSpPr>
          <p:nvPr>
            <p:ph type="ftr" sz="quarter" idx="11"/>
          </p:nvPr>
        </p:nvSpPr>
        <p:spPr/>
        <p:txBody>
          <a:bodyPr/>
          <a:lstStyle/>
          <a:p>
            <a:endParaRPr lang="es-UY"/>
          </a:p>
        </p:txBody>
      </p:sp>
      <p:sp>
        <p:nvSpPr>
          <p:cNvPr id="4" name="3 Marcador de número de diapositiva"/>
          <p:cNvSpPr>
            <a:spLocks noGrp="1"/>
          </p:cNvSpPr>
          <p:nvPr>
            <p:ph type="sldNum" sz="quarter" idx="12"/>
          </p:nvPr>
        </p:nvSpPr>
        <p:spPr/>
        <p:txBody>
          <a:bodyPr/>
          <a:lstStyle/>
          <a:p>
            <a:fld id="{DA76915D-6666-42C2-91F4-C974BA97CB65}" type="slidenum">
              <a:rPr lang="es-UY" smtClean="0"/>
              <a:pPr/>
              <a:t>‹Nº›</a:t>
            </a:fld>
            <a:endParaRPr lang="es-UY"/>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endParaRPr lang="es-UY"/>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UY"/>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385341FB-387D-4E23-9BF3-A30247EC36FD}" type="datetimeFigureOut">
              <a:rPr lang="es-UY" smtClean="0"/>
              <a:pPr/>
              <a:t>21/9/2026</a:t>
            </a:fld>
            <a:endParaRPr lang="es-UY"/>
          </a:p>
        </p:txBody>
      </p:sp>
      <p:sp>
        <p:nvSpPr>
          <p:cNvPr id="6" name="5 Marcador de pie de página"/>
          <p:cNvSpPr>
            <a:spLocks noGrp="1"/>
          </p:cNvSpPr>
          <p:nvPr>
            <p:ph type="ftr" sz="quarter" idx="11"/>
          </p:nvPr>
        </p:nvSpPr>
        <p:spPr/>
        <p:txBody>
          <a:bodyPr/>
          <a:lstStyle/>
          <a:p>
            <a:endParaRPr lang="es-UY"/>
          </a:p>
        </p:txBody>
      </p:sp>
      <p:sp>
        <p:nvSpPr>
          <p:cNvPr id="7" name="6 Marcador de número de diapositiva"/>
          <p:cNvSpPr>
            <a:spLocks noGrp="1"/>
          </p:cNvSpPr>
          <p:nvPr>
            <p:ph type="sldNum" sz="quarter" idx="12"/>
          </p:nvPr>
        </p:nvSpPr>
        <p:spPr/>
        <p:txBody>
          <a:bodyPr/>
          <a:lstStyle/>
          <a:p>
            <a:fld id="{DA76915D-6666-42C2-91F4-C974BA97CB65}" type="slidenum">
              <a:rPr lang="es-UY" smtClean="0"/>
              <a:pPr/>
              <a:t>‹Nº›</a:t>
            </a:fld>
            <a:endParaRPr lang="es-UY"/>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endParaRPr lang="es-UY"/>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UY"/>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385341FB-387D-4E23-9BF3-A30247EC36FD}" type="datetimeFigureOut">
              <a:rPr lang="es-UY" smtClean="0"/>
              <a:pPr/>
              <a:t>21/9/2026</a:t>
            </a:fld>
            <a:endParaRPr lang="es-UY"/>
          </a:p>
        </p:txBody>
      </p:sp>
      <p:sp>
        <p:nvSpPr>
          <p:cNvPr id="6" name="5 Marcador de pie de página"/>
          <p:cNvSpPr>
            <a:spLocks noGrp="1"/>
          </p:cNvSpPr>
          <p:nvPr>
            <p:ph type="ftr" sz="quarter" idx="11"/>
          </p:nvPr>
        </p:nvSpPr>
        <p:spPr/>
        <p:txBody>
          <a:bodyPr/>
          <a:lstStyle/>
          <a:p>
            <a:endParaRPr lang="es-UY"/>
          </a:p>
        </p:txBody>
      </p:sp>
      <p:sp>
        <p:nvSpPr>
          <p:cNvPr id="7" name="6 Marcador de número de diapositiva"/>
          <p:cNvSpPr>
            <a:spLocks noGrp="1"/>
          </p:cNvSpPr>
          <p:nvPr>
            <p:ph type="sldNum" sz="quarter" idx="12"/>
          </p:nvPr>
        </p:nvSpPr>
        <p:spPr/>
        <p:txBody>
          <a:bodyPr/>
          <a:lstStyle/>
          <a:p>
            <a:fld id="{DA76915D-6666-42C2-91F4-C974BA97CB65}" type="slidenum">
              <a:rPr lang="es-UY" smtClean="0"/>
              <a:pPr/>
              <a:t>‹Nº›</a:t>
            </a:fld>
            <a:endParaRPr lang="es-UY"/>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UY"/>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UY"/>
          </a:p>
        </p:txBody>
      </p:sp>
      <p:sp>
        <p:nvSpPr>
          <p:cNvPr id="4" name="3 Marcador de fecha"/>
          <p:cNvSpPr>
            <a:spLocks noGrp="1"/>
          </p:cNvSpPr>
          <p:nvPr>
            <p:ph type="dt" sz="half" idx="10"/>
          </p:nvPr>
        </p:nvSpPr>
        <p:spPr/>
        <p:txBody>
          <a:bodyPr/>
          <a:lstStyle/>
          <a:p>
            <a:fld id="{385341FB-387D-4E23-9BF3-A30247EC36FD}" type="datetimeFigureOut">
              <a:rPr lang="es-UY" smtClean="0"/>
              <a:pPr/>
              <a:t>21/9/2026</a:t>
            </a:fld>
            <a:endParaRPr lang="es-UY"/>
          </a:p>
        </p:txBody>
      </p:sp>
      <p:sp>
        <p:nvSpPr>
          <p:cNvPr id="5" name="4 Marcador de pie de página"/>
          <p:cNvSpPr>
            <a:spLocks noGrp="1"/>
          </p:cNvSpPr>
          <p:nvPr>
            <p:ph type="ftr" sz="quarter" idx="11"/>
          </p:nvPr>
        </p:nvSpPr>
        <p:spPr/>
        <p:txBody>
          <a:bodyPr/>
          <a:lstStyle/>
          <a:p>
            <a:endParaRPr lang="es-UY"/>
          </a:p>
        </p:txBody>
      </p:sp>
      <p:sp>
        <p:nvSpPr>
          <p:cNvPr id="6" name="5 Marcador de número de diapositiva"/>
          <p:cNvSpPr>
            <a:spLocks noGrp="1"/>
          </p:cNvSpPr>
          <p:nvPr>
            <p:ph type="sldNum" sz="quarter" idx="12"/>
          </p:nvPr>
        </p:nvSpPr>
        <p:spPr/>
        <p:txBody>
          <a:bodyPr/>
          <a:lstStyle/>
          <a:p>
            <a:fld id="{DA76915D-6666-42C2-91F4-C974BA97CB65}" type="slidenum">
              <a:rPr lang="es-UY" smtClean="0"/>
              <a:pPr/>
              <a:t>‹Nº›</a:t>
            </a:fld>
            <a:endParaRPr lang="es-UY"/>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a:t>Haga clic para modificar el estilo de título del patrón</a:t>
            </a:r>
            <a:endParaRPr lang="es-UY"/>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UY"/>
          </a:p>
        </p:txBody>
      </p:sp>
      <p:sp>
        <p:nvSpPr>
          <p:cNvPr id="4" name="3 Marcador de fecha"/>
          <p:cNvSpPr>
            <a:spLocks noGrp="1"/>
          </p:cNvSpPr>
          <p:nvPr>
            <p:ph type="dt" sz="half" idx="10"/>
          </p:nvPr>
        </p:nvSpPr>
        <p:spPr/>
        <p:txBody>
          <a:bodyPr/>
          <a:lstStyle/>
          <a:p>
            <a:fld id="{385341FB-387D-4E23-9BF3-A30247EC36FD}" type="datetimeFigureOut">
              <a:rPr lang="es-UY" smtClean="0"/>
              <a:pPr/>
              <a:t>21/9/2026</a:t>
            </a:fld>
            <a:endParaRPr lang="es-UY"/>
          </a:p>
        </p:txBody>
      </p:sp>
      <p:sp>
        <p:nvSpPr>
          <p:cNvPr id="5" name="4 Marcador de pie de página"/>
          <p:cNvSpPr>
            <a:spLocks noGrp="1"/>
          </p:cNvSpPr>
          <p:nvPr>
            <p:ph type="ftr" sz="quarter" idx="11"/>
          </p:nvPr>
        </p:nvSpPr>
        <p:spPr/>
        <p:txBody>
          <a:bodyPr/>
          <a:lstStyle/>
          <a:p>
            <a:endParaRPr lang="es-UY"/>
          </a:p>
        </p:txBody>
      </p:sp>
      <p:sp>
        <p:nvSpPr>
          <p:cNvPr id="6" name="5 Marcador de número de diapositiva"/>
          <p:cNvSpPr>
            <a:spLocks noGrp="1"/>
          </p:cNvSpPr>
          <p:nvPr>
            <p:ph type="sldNum" sz="quarter" idx="12"/>
          </p:nvPr>
        </p:nvSpPr>
        <p:spPr/>
        <p:txBody>
          <a:bodyPr/>
          <a:lstStyle/>
          <a:p>
            <a:fld id="{DA76915D-6666-42C2-91F4-C974BA97CB65}" type="slidenum">
              <a:rPr lang="es-UY" smtClean="0"/>
              <a:pPr/>
              <a:t>‹Nº›</a:t>
            </a:fld>
            <a:endParaRPr lang="es-UY"/>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a:t>Haga clic para modificar el estilo de título del patrón</a:t>
            </a:r>
            <a:endParaRPr lang="es-UY"/>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UY"/>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85341FB-387D-4E23-9BF3-A30247EC36FD}" type="datetimeFigureOut">
              <a:rPr lang="es-UY" smtClean="0"/>
              <a:pPr/>
              <a:t>21/9/2026</a:t>
            </a:fld>
            <a:endParaRPr lang="es-UY"/>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UY"/>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76915D-6666-42C2-91F4-C974BA97CB65}" type="slidenum">
              <a:rPr lang="es-UY" smtClean="0"/>
              <a:pPr/>
              <a:t>‹Nº›</a:t>
            </a:fld>
            <a:endParaRPr lang="es-UY"/>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UY"/>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emf"/><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26" Type="http://schemas.openxmlformats.org/officeDocument/2006/relationships/image" Target="http://upload.wikimedia.org/wikipedia/commons/thumb/2/21/Flag_of_Colombia.svg/600px-Flag_of_Colombia.svg.png" TargetMode="External"/><Relationship Id="rId21" Type="http://schemas.openxmlformats.org/officeDocument/2006/relationships/hyperlink" Target="http://upload.wikimedia.org/wikipedia/commons/7/78/Flag_of_Chile.svg" TargetMode="External"/><Relationship Id="rId42" Type="http://schemas.openxmlformats.org/officeDocument/2006/relationships/hyperlink" Target="http://upload.wikimedia.org/wikipedia/commons/e/ec/Flag_of_Guatemala.svg" TargetMode="External"/><Relationship Id="rId47" Type="http://schemas.openxmlformats.org/officeDocument/2006/relationships/image" Target="http://upload.wikimedia.org/wikipedia/commons/thumb/f/fc/Flag_of_Mexico.svg/800px-Flag_of_Mexico.svg.png" TargetMode="External"/><Relationship Id="rId63" Type="http://schemas.openxmlformats.org/officeDocument/2006/relationships/image" Target="../media/image30.png"/><Relationship Id="rId68" Type="http://schemas.openxmlformats.org/officeDocument/2006/relationships/hyperlink" Target="http://upload.wikimedia.org/wikipedia/commons/0/06/Flag_of_Venezuela.svg" TargetMode="External"/><Relationship Id="rId84" Type="http://schemas.openxmlformats.org/officeDocument/2006/relationships/image" Target="../media/image43.png"/><Relationship Id="rId89" Type="http://schemas.openxmlformats.org/officeDocument/2006/relationships/image" Target="../media/image48.png"/><Relationship Id="rId16" Type="http://schemas.openxmlformats.org/officeDocument/2006/relationships/hyperlink" Target="http://upload.wikimedia.org/wikipedia/commons/1/1a/Flag_of_Argentina.svg" TargetMode="External"/><Relationship Id="rId11" Type="http://schemas.openxmlformats.org/officeDocument/2006/relationships/image" Target="../media/image12.png"/><Relationship Id="rId32" Type="http://schemas.openxmlformats.org/officeDocument/2006/relationships/image" Target="http://upload.wikimedia.org/wikipedia/commons/thumb/b/bd/Flag_of_Cuba.svg/800px-Flag_of_Cuba.svg.png" TargetMode="External"/><Relationship Id="rId37" Type="http://schemas.openxmlformats.org/officeDocument/2006/relationships/image" Target="../media/image21.png"/><Relationship Id="rId53" Type="http://schemas.openxmlformats.org/officeDocument/2006/relationships/image" Target="http://upload.wikimedia.org/wikipedia/commons/thumb/a/ab/Flag_of_Panama.svg/450px-Flag_of_Panama.svg.png" TargetMode="External"/><Relationship Id="rId58" Type="http://schemas.openxmlformats.org/officeDocument/2006/relationships/image" Target="http://www.rapiarte.com.ar/peru.gif" TargetMode="External"/><Relationship Id="rId74" Type="http://schemas.openxmlformats.org/officeDocument/2006/relationships/image" Target="../media/image36.jpeg"/><Relationship Id="rId79" Type="http://schemas.openxmlformats.org/officeDocument/2006/relationships/image" Target="../media/image6.jpeg"/><Relationship Id="rId5" Type="http://schemas.openxmlformats.org/officeDocument/2006/relationships/image" Target="../media/image8.jpeg"/><Relationship Id="rId90" Type="http://schemas.microsoft.com/office/2007/relationships/hdphoto" Target="../media/hdphoto3.wdp"/><Relationship Id="rId14" Type="http://schemas.openxmlformats.org/officeDocument/2006/relationships/image" Target="../media/image13.png"/><Relationship Id="rId22" Type="http://schemas.openxmlformats.org/officeDocument/2006/relationships/image" Target="../media/image16.png"/><Relationship Id="rId27" Type="http://schemas.openxmlformats.org/officeDocument/2006/relationships/hyperlink" Target="http://upload.wikimedia.org/wikipedia/commons/f/f2/Flag_of_Costa_Rica.svg" TargetMode="External"/><Relationship Id="rId30" Type="http://schemas.openxmlformats.org/officeDocument/2006/relationships/hyperlink" Target="http://upload.wikimedia.org/wikipedia/commons/b/bd/Flag_of_Cuba.svg" TargetMode="External"/><Relationship Id="rId35" Type="http://schemas.openxmlformats.org/officeDocument/2006/relationships/image" Target="http://upload.wikimedia.org/wikipedia/commons/thumb/e/e8/Flag_of_Ecuador.svg/800px-Flag_of_Ecuador.svg.png" TargetMode="External"/><Relationship Id="rId43" Type="http://schemas.openxmlformats.org/officeDocument/2006/relationships/image" Target="../media/image23.png"/><Relationship Id="rId48" Type="http://schemas.openxmlformats.org/officeDocument/2006/relationships/hyperlink" Target="http://upload.wikimedia.org/wikipedia/commons/1/19/Flag_of_Nicaragua.svg" TargetMode="External"/><Relationship Id="rId56" Type="http://schemas.openxmlformats.org/officeDocument/2006/relationships/image" Target="http://upload.wikimedia.org/wikipedia/commons/thumb/2/27/Flag_of_Paraguay.svg/800px-Flag_of_Paraguay.svg.png" TargetMode="External"/><Relationship Id="rId64" Type="http://schemas.openxmlformats.org/officeDocument/2006/relationships/image" Target="http://upload.wikimedia.org/wikipedia/commons/thumb/9/9f/Flag_of_the_Dominican_Republic.svg/800px-Flag_of_the_Dominican_Republic.svg.png" TargetMode="External"/><Relationship Id="rId69" Type="http://schemas.openxmlformats.org/officeDocument/2006/relationships/image" Target="../media/image32.png"/><Relationship Id="rId77" Type="http://schemas.openxmlformats.org/officeDocument/2006/relationships/image" Target="../media/image39.png"/><Relationship Id="rId8" Type="http://schemas.openxmlformats.org/officeDocument/2006/relationships/image" Target="../media/image10.jpeg"/><Relationship Id="rId51" Type="http://schemas.openxmlformats.org/officeDocument/2006/relationships/hyperlink" Target="http://upload.wikimedia.org/wikipedia/commons/a/ab/Flag_of_Panama.svg" TargetMode="External"/><Relationship Id="rId72" Type="http://schemas.openxmlformats.org/officeDocument/2006/relationships/image" Target="../media/image34.png"/><Relationship Id="rId80" Type="http://schemas.openxmlformats.org/officeDocument/2006/relationships/image" Target="../media/image41.png"/><Relationship Id="rId85" Type="http://schemas.openxmlformats.org/officeDocument/2006/relationships/image" Target="../media/image44.png"/><Relationship Id="rId3" Type="http://schemas.openxmlformats.org/officeDocument/2006/relationships/image" Target="../media/image5.emf"/><Relationship Id="rId12" Type="http://schemas.openxmlformats.org/officeDocument/2006/relationships/image" Target="http://upload.wikimedia.org/wikipedia/commons/thumb/0/05/Flag_of_Brazil.svg/720px-Flag_of_Brazil.svg.png" TargetMode="External"/><Relationship Id="rId17" Type="http://schemas.openxmlformats.org/officeDocument/2006/relationships/image" Target="../media/image14.png"/><Relationship Id="rId25" Type="http://schemas.openxmlformats.org/officeDocument/2006/relationships/image" Target="../media/image17.png"/><Relationship Id="rId33" Type="http://schemas.openxmlformats.org/officeDocument/2006/relationships/hyperlink" Target="http://upload.wikimedia.org/wikipedia/commons/e/e8/Flag_of_Ecuador.svg" TargetMode="External"/><Relationship Id="rId38" Type="http://schemas.openxmlformats.org/officeDocument/2006/relationships/image" Target="http://upload.wikimedia.org/wikipedia/commons/thumb/3/34/Flag_of_El_Salvador.svg/800px-Flag_of_El_Salvador.svg.png" TargetMode="External"/><Relationship Id="rId46" Type="http://schemas.openxmlformats.org/officeDocument/2006/relationships/image" Target="../media/image24.png"/><Relationship Id="rId59" Type="http://schemas.openxmlformats.org/officeDocument/2006/relationships/hyperlink" Target="http://upload.wikimedia.org/wikipedia/commons/5/5c/Flag_of_Portugal.svg" TargetMode="External"/><Relationship Id="rId67" Type="http://schemas.openxmlformats.org/officeDocument/2006/relationships/image" Target="http://upload.wikimedia.org/wikipedia/commons/thumb/f/fe/Flag_of_Uruguay.svg/800px-Flag_of_Uruguay.svg.png" TargetMode="External"/><Relationship Id="rId20" Type="http://schemas.openxmlformats.org/officeDocument/2006/relationships/image" Target="http://www.rapiarte.com.ar/bolivia.gif" TargetMode="External"/><Relationship Id="rId41" Type="http://schemas.openxmlformats.org/officeDocument/2006/relationships/image" Target="http://upload.wikimedia.org/wikipedia/commons/thumb/9/9a/Flag_of_Spain.svg/750px-Flag_of_Spain.svg.png" TargetMode="External"/><Relationship Id="rId54" Type="http://schemas.openxmlformats.org/officeDocument/2006/relationships/hyperlink" Target="http://upload.wikimedia.org/wikipedia/commons/2/27/Flag_of_Paraguay.svg" TargetMode="External"/><Relationship Id="rId62" Type="http://schemas.openxmlformats.org/officeDocument/2006/relationships/hyperlink" Target="http://upload.wikimedia.org/wikipedia/commons/9/9f/Flag_of_the_Dominican_Republic.svg" TargetMode="External"/><Relationship Id="rId70" Type="http://schemas.openxmlformats.org/officeDocument/2006/relationships/image" Target="http://upload.wikimedia.org/wikipedia/commons/thumb/0/06/Flag_of_Venezuela.svg/800px-Flag_of_Venezuela.svg.png" TargetMode="External"/><Relationship Id="rId75" Type="http://schemas.openxmlformats.org/officeDocument/2006/relationships/image" Target="../media/image37.png"/><Relationship Id="rId83" Type="http://schemas.microsoft.com/office/2007/relationships/hdphoto" Target="../media/hdphoto2.wdp"/><Relationship Id="rId88" Type="http://schemas.openxmlformats.org/officeDocument/2006/relationships/image" Target="../media/image47.png"/><Relationship Id="rId91" Type="http://schemas.openxmlformats.org/officeDocument/2006/relationships/image" Target="../media/image49.emf"/><Relationship Id="rId1" Type="http://schemas.openxmlformats.org/officeDocument/2006/relationships/slideLayout" Target="../slideLayouts/slideLayout2.xml"/><Relationship Id="rId6" Type="http://schemas.openxmlformats.org/officeDocument/2006/relationships/image" Target="../media/image9.png"/><Relationship Id="rId15" Type="http://schemas.openxmlformats.org/officeDocument/2006/relationships/image" Target="http://upload.wikimedia.org/wikipedia/commons/thumb/8/82/Flag_of_Honduras.svg/800px-Flag_of_Honduras.svg.png" TargetMode="External"/><Relationship Id="rId23" Type="http://schemas.openxmlformats.org/officeDocument/2006/relationships/image" Target="http://upload.wikimedia.org/wikipedia/commons/thumb/7/78/Flag_of_Chile.svg/800px-Flag_of_Chile.svg.png" TargetMode="External"/><Relationship Id="rId28" Type="http://schemas.openxmlformats.org/officeDocument/2006/relationships/image" Target="../media/image18.png"/><Relationship Id="rId36" Type="http://schemas.openxmlformats.org/officeDocument/2006/relationships/hyperlink" Target="http://upload.wikimedia.org/wikipedia/commons/3/34/Flag_of_El_Salvador.svg" TargetMode="External"/><Relationship Id="rId49" Type="http://schemas.openxmlformats.org/officeDocument/2006/relationships/image" Target="../media/image25.png"/><Relationship Id="rId57" Type="http://schemas.openxmlformats.org/officeDocument/2006/relationships/image" Target="../media/image28.png"/><Relationship Id="rId10" Type="http://schemas.openxmlformats.org/officeDocument/2006/relationships/hyperlink" Target="http://upload.wikimedia.org/wikipedia/commons/0/05/Flag_of_Brazil.svg" TargetMode="External"/><Relationship Id="rId31" Type="http://schemas.openxmlformats.org/officeDocument/2006/relationships/image" Target="../media/image19.png"/><Relationship Id="rId44" Type="http://schemas.openxmlformats.org/officeDocument/2006/relationships/image" Target="http://upload.wikimedia.org/wikipedia/commons/thumb/e/ec/Flag_of_Guatemala.svg/800px-Flag_of_Guatemala.svg.png" TargetMode="External"/><Relationship Id="rId52" Type="http://schemas.openxmlformats.org/officeDocument/2006/relationships/image" Target="../media/image26.png"/><Relationship Id="rId60" Type="http://schemas.openxmlformats.org/officeDocument/2006/relationships/image" Target="../media/image29.png"/><Relationship Id="rId65" Type="http://schemas.openxmlformats.org/officeDocument/2006/relationships/hyperlink" Target="http://upload.wikimedia.org/wikipedia/commons/f/fe/Flag_of_Uruguay.svg" TargetMode="External"/><Relationship Id="rId73" Type="http://schemas.openxmlformats.org/officeDocument/2006/relationships/image" Target="../media/image35.jpeg"/><Relationship Id="rId78" Type="http://schemas.openxmlformats.org/officeDocument/2006/relationships/image" Target="../media/image40.png"/><Relationship Id="rId81" Type="http://schemas.microsoft.com/office/2007/relationships/hdphoto" Target="../media/hdphoto1.wdp"/><Relationship Id="rId86" Type="http://schemas.openxmlformats.org/officeDocument/2006/relationships/image" Target="../media/image45.png"/><Relationship Id="rId4" Type="http://schemas.openxmlformats.org/officeDocument/2006/relationships/image" Target="../media/image7.emf"/><Relationship Id="rId9" Type="http://schemas.openxmlformats.org/officeDocument/2006/relationships/image" Target="../media/image11.png"/><Relationship Id="rId13" Type="http://schemas.openxmlformats.org/officeDocument/2006/relationships/hyperlink" Target="http://upload.wikimedia.org/wikipedia/commons/8/82/Flag_of_Honduras.svg" TargetMode="External"/><Relationship Id="rId18" Type="http://schemas.openxmlformats.org/officeDocument/2006/relationships/image" Target="http://upload.wikimedia.org/wikipedia/commons/thumb/1/1a/Flag_of_Argentina.svg/784px-Flag_of_Argentina.svg.png" TargetMode="External"/><Relationship Id="rId39" Type="http://schemas.openxmlformats.org/officeDocument/2006/relationships/hyperlink" Target="http://upload.wikimedia.org/wikipedia/commons/9/9a/Flag_of_Spain.svg" TargetMode="External"/><Relationship Id="rId34" Type="http://schemas.openxmlformats.org/officeDocument/2006/relationships/image" Target="../media/image20.png"/><Relationship Id="rId50" Type="http://schemas.openxmlformats.org/officeDocument/2006/relationships/image" Target="http://upload.wikimedia.org/wikipedia/commons/thumb/1/19/Flag_of_Nicaragua.svg/800px-Flag_of_Nicaragua.svg.png" TargetMode="External"/><Relationship Id="rId55" Type="http://schemas.openxmlformats.org/officeDocument/2006/relationships/image" Target="../media/image27.png"/><Relationship Id="rId76" Type="http://schemas.openxmlformats.org/officeDocument/2006/relationships/image" Target="../media/image38.png"/><Relationship Id="rId7" Type="http://schemas.openxmlformats.org/officeDocument/2006/relationships/hyperlink" Target="http://www.bioversityinternational.org/About_Us/DG_Message/index.asp" TargetMode="External"/><Relationship Id="rId71" Type="http://schemas.openxmlformats.org/officeDocument/2006/relationships/image" Target="../media/image33.jpeg"/><Relationship Id="rId92" Type="http://schemas.openxmlformats.org/officeDocument/2006/relationships/image" Target="../media/image50.png"/><Relationship Id="rId2" Type="http://schemas.openxmlformats.org/officeDocument/2006/relationships/notesSlide" Target="../notesSlides/notesSlide4.xml"/><Relationship Id="rId29" Type="http://schemas.openxmlformats.org/officeDocument/2006/relationships/image" Target="http://upload.wikimedia.org/wikipedia/commons/thumb/f/f2/Flag_of_Costa_Rica.svg/800px-Flag_of_Costa_Rica.svg.png" TargetMode="External"/><Relationship Id="rId24" Type="http://schemas.openxmlformats.org/officeDocument/2006/relationships/hyperlink" Target="http://upload.wikimedia.org/wikipedia/commons/2/21/Flag_of_Colombia.svg" TargetMode="External"/><Relationship Id="rId40" Type="http://schemas.openxmlformats.org/officeDocument/2006/relationships/image" Target="../media/image22.png"/><Relationship Id="rId45" Type="http://schemas.openxmlformats.org/officeDocument/2006/relationships/hyperlink" Target="http://upload.wikimedia.org/wikipedia/commons/f/fc/Flag_of_Mexico.svg" TargetMode="External"/><Relationship Id="rId66" Type="http://schemas.openxmlformats.org/officeDocument/2006/relationships/image" Target="../media/image31.png"/><Relationship Id="rId87" Type="http://schemas.openxmlformats.org/officeDocument/2006/relationships/image" Target="../media/image46.png"/><Relationship Id="rId61" Type="http://schemas.openxmlformats.org/officeDocument/2006/relationships/image" Target="http://upload.wikimedia.org/wikipedia/commons/thumb/5/5c/Flag_of_Portugal.svg/600px-Flag_of_Portugal.svg.png" TargetMode="External"/><Relationship Id="rId82" Type="http://schemas.openxmlformats.org/officeDocument/2006/relationships/image" Target="../media/image42.png"/><Relationship Id="rId19" Type="http://schemas.openxmlformats.org/officeDocument/2006/relationships/image" Target="../media/image15.png"/></Relationships>
</file>

<file path=ppt/slides/_rels/slide6.xml.rels><?xml version="1.0" encoding="UTF-8" standalone="yes"?>
<Relationships xmlns="http://schemas.openxmlformats.org/package/2006/relationships"><Relationship Id="rId13" Type="http://schemas.openxmlformats.org/officeDocument/2006/relationships/image" Target="../media/image61.jpeg"/><Relationship Id="rId18" Type="http://schemas.openxmlformats.org/officeDocument/2006/relationships/image" Target="../media/image65.jpeg"/><Relationship Id="rId26" Type="http://schemas.openxmlformats.org/officeDocument/2006/relationships/image" Target="../media/image71.jpeg"/><Relationship Id="rId21" Type="http://schemas.openxmlformats.org/officeDocument/2006/relationships/image" Target="../media/image67.jpeg"/><Relationship Id="rId34" Type="http://schemas.openxmlformats.org/officeDocument/2006/relationships/image" Target="../media/image78.png"/><Relationship Id="rId7" Type="http://schemas.openxmlformats.org/officeDocument/2006/relationships/image" Target="../media/image55.png"/><Relationship Id="rId12" Type="http://schemas.openxmlformats.org/officeDocument/2006/relationships/image" Target="../media/image60.jpeg"/><Relationship Id="rId17" Type="http://schemas.openxmlformats.org/officeDocument/2006/relationships/image" Target="../media/image64.png"/><Relationship Id="rId25" Type="http://schemas.openxmlformats.org/officeDocument/2006/relationships/image" Target="../media/image70.png"/><Relationship Id="rId33" Type="http://schemas.openxmlformats.org/officeDocument/2006/relationships/image" Target="../media/image77.png"/><Relationship Id="rId2" Type="http://schemas.openxmlformats.org/officeDocument/2006/relationships/notesSlide" Target="../notesSlides/notesSlide5.xml"/><Relationship Id="rId16" Type="http://schemas.openxmlformats.org/officeDocument/2006/relationships/image" Target="../media/image46.png"/><Relationship Id="rId20" Type="http://schemas.openxmlformats.org/officeDocument/2006/relationships/image" Target="../media/image66.png"/><Relationship Id="rId29" Type="http://schemas.openxmlformats.org/officeDocument/2006/relationships/image" Target="../media/image73.png"/><Relationship Id="rId1" Type="http://schemas.openxmlformats.org/officeDocument/2006/relationships/slideLayout" Target="../slideLayouts/slideLayout2.xml"/><Relationship Id="rId6" Type="http://schemas.openxmlformats.org/officeDocument/2006/relationships/image" Target="../media/image54.png"/><Relationship Id="rId11" Type="http://schemas.openxmlformats.org/officeDocument/2006/relationships/image" Target="../media/image59.png"/><Relationship Id="rId24" Type="http://schemas.openxmlformats.org/officeDocument/2006/relationships/image" Target="../media/image69.jpeg"/><Relationship Id="rId32" Type="http://schemas.openxmlformats.org/officeDocument/2006/relationships/image" Target="../media/image76.jpeg"/><Relationship Id="rId37" Type="http://schemas.openxmlformats.org/officeDocument/2006/relationships/image" Target="../media/image81.png"/><Relationship Id="rId5" Type="http://schemas.openxmlformats.org/officeDocument/2006/relationships/image" Target="../media/image53.jpeg"/><Relationship Id="rId15" Type="http://schemas.openxmlformats.org/officeDocument/2006/relationships/image" Target="../media/image63.jpeg"/><Relationship Id="rId23" Type="http://schemas.openxmlformats.org/officeDocument/2006/relationships/image" Target="../media/image68.jpeg"/><Relationship Id="rId28" Type="http://schemas.openxmlformats.org/officeDocument/2006/relationships/image" Target="../media/image72.emf"/><Relationship Id="rId36" Type="http://schemas.openxmlformats.org/officeDocument/2006/relationships/image" Target="../media/image80.png"/><Relationship Id="rId10" Type="http://schemas.openxmlformats.org/officeDocument/2006/relationships/image" Target="../media/image58.png"/><Relationship Id="rId19" Type="http://schemas.openxmlformats.org/officeDocument/2006/relationships/image" Target="../media/image40.png"/><Relationship Id="rId31" Type="http://schemas.openxmlformats.org/officeDocument/2006/relationships/image" Target="../media/image75.png"/><Relationship Id="rId4" Type="http://schemas.openxmlformats.org/officeDocument/2006/relationships/image" Target="../media/image52.jpeg"/><Relationship Id="rId9" Type="http://schemas.openxmlformats.org/officeDocument/2006/relationships/image" Target="../media/image57.png"/><Relationship Id="rId14" Type="http://schemas.openxmlformats.org/officeDocument/2006/relationships/image" Target="../media/image62.png"/><Relationship Id="rId22" Type="http://schemas.openxmlformats.org/officeDocument/2006/relationships/image" Target="../media/image45.png"/><Relationship Id="rId27" Type="http://schemas.openxmlformats.org/officeDocument/2006/relationships/image" Target="../media/image2.jpeg"/><Relationship Id="rId30" Type="http://schemas.openxmlformats.org/officeDocument/2006/relationships/image" Target="../media/image74.png"/><Relationship Id="rId35" Type="http://schemas.openxmlformats.org/officeDocument/2006/relationships/image" Target="../media/image79.png"/><Relationship Id="rId8" Type="http://schemas.openxmlformats.org/officeDocument/2006/relationships/image" Target="../media/image56.jpeg"/><Relationship Id="rId3" Type="http://schemas.openxmlformats.org/officeDocument/2006/relationships/image" Target="../media/image51.png"/></Relationships>
</file>

<file path=ppt/slides/_rels/slide7.xml.rels><?xml version="1.0" encoding="UTF-8" standalone="yes"?>
<Relationships xmlns="http://schemas.openxmlformats.org/package/2006/relationships"><Relationship Id="rId8" Type="http://schemas.openxmlformats.org/officeDocument/2006/relationships/image" Target="../media/image86.png"/><Relationship Id="rId13" Type="http://schemas.openxmlformats.org/officeDocument/2006/relationships/image" Target="../media/image90.png"/><Relationship Id="rId3" Type="http://schemas.openxmlformats.org/officeDocument/2006/relationships/image" Target="../media/image5.emf"/><Relationship Id="rId7" Type="http://schemas.openxmlformats.org/officeDocument/2006/relationships/image" Target="../media/image85.png"/><Relationship Id="rId12"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84.png"/><Relationship Id="rId11" Type="http://schemas.openxmlformats.org/officeDocument/2006/relationships/image" Target="../media/image89.jpeg"/><Relationship Id="rId5" Type="http://schemas.openxmlformats.org/officeDocument/2006/relationships/image" Target="../media/image83.jpeg"/><Relationship Id="rId10" Type="http://schemas.openxmlformats.org/officeDocument/2006/relationships/image" Target="../media/image88.png"/><Relationship Id="rId4" Type="http://schemas.openxmlformats.org/officeDocument/2006/relationships/image" Target="../media/image82.wmf"/><Relationship Id="rId9" Type="http://schemas.openxmlformats.org/officeDocument/2006/relationships/image" Target="../media/image87.png"/></Relationships>
</file>

<file path=ppt/slides/_rels/slide8.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92.png"/></Relationships>
</file>

<file path=ppt/slides/_rels/slide9.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92.png"/></Relationships>
</file>

<file path=ppt/slides/_rels/slide10.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image" Target="../media/image9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image" Target="../media/image94.jpeg"/><Relationship Id="rId3" Type="http://schemas.openxmlformats.org/officeDocument/2006/relationships/image" Target="../media/image95.jpeg"/><Relationship Id="rId7" Type="http://schemas.openxmlformats.org/officeDocument/2006/relationships/image" Target="../media/image99.jpe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jpeg"/></Relationships>
</file>

<file path=ppt/slides/_rels/slide12.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100.png"/><Relationship Id="rId1" Type="http://schemas.openxmlformats.org/officeDocument/2006/relationships/slideLayout" Target="../slideLayouts/slideLayout7.xml"/><Relationship Id="rId6" Type="http://schemas.openxmlformats.org/officeDocument/2006/relationships/image" Target="../media/image94.jpeg"/><Relationship Id="rId5" Type="http://schemas.openxmlformats.org/officeDocument/2006/relationships/image" Target="../media/image103.png"/><Relationship Id="rId4" Type="http://schemas.openxmlformats.org/officeDocument/2006/relationships/image" Target="../media/image102.png"/></Relationships>
</file>

<file path=ppt/slides/_rels/slide13.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92.png"/></Relationships>
</file>

<file path=ppt/slides/_rels/slide14.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8" Type="http://schemas.openxmlformats.org/officeDocument/2006/relationships/image" Target="../media/image109.svg"/><Relationship Id="rId3" Type="http://schemas.openxmlformats.org/officeDocument/2006/relationships/image" Target="../media/image104.jpeg"/><Relationship Id="rId7" Type="http://schemas.openxmlformats.org/officeDocument/2006/relationships/image" Target="../media/image108.svg"/><Relationship Id="rId2" Type="http://schemas.openxmlformats.org/officeDocument/2006/relationships/image" Target="../media/image94.jpeg"/><Relationship Id="rId1" Type="http://schemas.openxmlformats.org/officeDocument/2006/relationships/slideLayout" Target="../slideLayouts/slideLayout7.xml"/><Relationship Id="rId6" Type="http://schemas.openxmlformats.org/officeDocument/2006/relationships/image" Target="../media/image107.svg"/><Relationship Id="rId5" Type="http://schemas.openxmlformats.org/officeDocument/2006/relationships/image" Target="../media/image106.svg"/><Relationship Id="rId4" Type="http://schemas.openxmlformats.org/officeDocument/2006/relationships/image" Target="../media/image105.svg"/></Relationships>
</file>

<file path=ppt/slides/_rels/slide16.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92.png"/></Relationships>
</file>

<file path=ppt/slides/_rels/slide17.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10.png"/><Relationship Id="rId1" Type="http://schemas.openxmlformats.org/officeDocument/2006/relationships/slideLayout" Target="../slideLayouts/slideLayout7.xml"/><Relationship Id="rId6" Type="http://schemas.openxmlformats.org/officeDocument/2006/relationships/image" Target="../media/image113.png"/><Relationship Id="rId5" Type="http://schemas.openxmlformats.org/officeDocument/2006/relationships/image" Target="../media/image94.jpeg"/><Relationship Id="rId4" Type="http://schemas.openxmlformats.org/officeDocument/2006/relationships/image" Target="../media/image112.png"/></Relationships>
</file>

<file path=ppt/slides/_rels/slide19.xml.rels><?xml version="1.0" encoding="UTF-8" standalone="yes"?>
<Relationships xmlns="http://schemas.openxmlformats.org/package/2006/relationships"><Relationship Id="rId8" Type="http://schemas.openxmlformats.org/officeDocument/2006/relationships/image" Target="../media/image119.png"/><Relationship Id="rId3" Type="http://schemas.openxmlformats.org/officeDocument/2006/relationships/image" Target="../media/image114.png"/><Relationship Id="rId7" Type="http://schemas.openxmlformats.org/officeDocument/2006/relationships/image" Target="../media/image118.png"/><Relationship Id="rId2" Type="http://schemas.openxmlformats.org/officeDocument/2006/relationships/image" Target="../media/image94.jpeg"/><Relationship Id="rId1" Type="http://schemas.openxmlformats.org/officeDocument/2006/relationships/slideLayout" Target="../slideLayouts/slideLayout7.xml"/><Relationship Id="rId6" Type="http://schemas.openxmlformats.org/officeDocument/2006/relationships/image" Target="../media/image117.png"/><Relationship Id="rId5" Type="http://schemas.openxmlformats.org/officeDocument/2006/relationships/image" Target="../media/image116.jpeg"/><Relationship Id="rId10" Type="http://schemas.openxmlformats.org/officeDocument/2006/relationships/image" Target="../media/image121.png"/><Relationship Id="rId4" Type="http://schemas.openxmlformats.org/officeDocument/2006/relationships/image" Target="../media/image115.jpeg"/><Relationship Id="rId9" Type="http://schemas.openxmlformats.org/officeDocument/2006/relationships/image" Target="../media/image120.png"/></Relationships>
</file>

<file path=ppt/slides/_rels/slide20.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image" Target="../media/image12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image" Target="../media/image123.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9">
            <a:extLst>
              <a:ext uri="{FF2B5EF4-FFF2-40B4-BE49-F238E27FC236}">
                <a16:creationId xmlns:a16="http://schemas.microsoft.com/office/drawing/2014/main" id="{98018A89-DC50-CAC2-958A-31CB0F8D4D92}"/>
              </a:ext>
            </a:extLst>
          </p:cNvPr>
          <p:cNvGrpSpPr/>
          <p:nvPr/>
        </p:nvGrpSpPr>
        <p:grpSpPr>
          <a:xfrm>
            <a:off x="0" y="6657530"/>
            <a:ext cx="9144000" cy="200470"/>
            <a:chOff x="0" y="5374830"/>
            <a:chExt cx="8700247" cy="201878"/>
          </a:xfrm>
        </p:grpSpPr>
        <p:sp>
          <p:nvSpPr>
            <p:cNvPr id="21" name="Rectangle 20">
              <a:extLst>
                <a:ext uri="{FF2B5EF4-FFF2-40B4-BE49-F238E27FC236}">
                  <a16:creationId xmlns:a16="http://schemas.microsoft.com/office/drawing/2014/main" id="{8D48F04B-1E96-B9EC-EAFD-A10C984E8EAF}"/>
                </a:ext>
              </a:extLst>
            </p:cNvPr>
            <p:cNvSpPr/>
            <p:nvPr/>
          </p:nvSpPr>
          <p:spPr>
            <a:xfrm>
              <a:off x="0" y="5374830"/>
              <a:ext cx="2205318" cy="201878"/>
            </a:xfrm>
            <a:prstGeom prst="rect">
              <a:avLst/>
            </a:prstGeom>
            <a:solidFill>
              <a:srgbClr val="5D973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dirty="0"/>
            </a:p>
          </p:txBody>
        </p:sp>
        <p:sp>
          <p:nvSpPr>
            <p:cNvPr id="27" name="Rectangle 26">
              <a:extLst>
                <a:ext uri="{FF2B5EF4-FFF2-40B4-BE49-F238E27FC236}">
                  <a16:creationId xmlns:a16="http://schemas.microsoft.com/office/drawing/2014/main" id="{674080DB-57FF-1E32-C54E-1809B93DE35E}"/>
                </a:ext>
              </a:extLst>
            </p:cNvPr>
            <p:cNvSpPr/>
            <p:nvPr/>
          </p:nvSpPr>
          <p:spPr>
            <a:xfrm>
              <a:off x="2124635" y="5374830"/>
              <a:ext cx="2205318" cy="201878"/>
            </a:xfrm>
            <a:prstGeom prst="rect">
              <a:avLst/>
            </a:prstGeom>
            <a:solidFill>
              <a:srgbClr val="9B5F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dirty="0"/>
            </a:p>
          </p:txBody>
        </p:sp>
        <p:sp>
          <p:nvSpPr>
            <p:cNvPr id="28" name="Rectangle 27">
              <a:extLst>
                <a:ext uri="{FF2B5EF4-FFF2-40B4-BE49-F238E27FC236}">
                  <a16:creationId xmlns:a16="http://schemas.microsoft.com/office/drawing/2014/main" id="{0BB8CB1E-BE77-61B6-5049-35514E373CA6}"/>
                </a:ext>
              </a:extLst>
            </p:cNvPr>
            <p:cNvSpPr/>
            <p:nvPr/>
          </p:nvSpPr>
          <p:spPr>
            <a:xfrm>
              <a:off x="4316505" y="5374830"/>
              <a:ext cx="2205318" cy="201878"/>
            </a:xfrm>
            <a:prstGeom prst="rect">
              <a:avLst/>
            </a:prstGeom>
            <a:solidFill>
              <a:srgbClr val="E070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dirty="0"/>
            </a:p>
          </p:txBody>
        </p:sp>
        <p:sp>
          <p:nvSpPr>
            <p:cNvPr id="29" name="Rectangle 28">
              <a:extLst>
                <a:ext uri="{FF2B5EF4-FFF2-40B4-BE49-F238E27FC236}">
                  <a16:creationId xmlns:a16="http://schemas.microsoft.com/office/drawing/2014/main" id="{8D39FD30-B40C-6FC6-B434-F286597CD404}"/>
                </a:ext>
              </a:extLst>
            </p:cNvPr>
            <p:cNvSpPr/>
            <p:nvPr/>
          </p:nvSpPr>
          <p:spPr>
            <a:xfrm>
              <a:off x="6494929" y="5374830"/>
              <a:ext cx="2205318" cy="201878"/>
            </a:xfrm>
            <a:prstGeom prst="rect">
              <a:avLst/>
            </a:prstGeom>
            <a:solidFill>
              <a:srgbClr val="0458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dirty="0"/>
            </a:p>
          </p:txBody>
        </p:sp>
      </p:grpSp>
      <p:sp>
        <p:nvSpPr>
          <p:cNvPr id="3" name="Título 1">
            <a:extLst>
              <a:ext uri="{FF2B5EF4-FFF2-40B4-BE49-F238E27FC236}">
                <a16:creationId xmlns:a16="http://schemas.microsoft.com/office/drawing/2014/main" id="{ECA535EB-3820-5E7E-FA4C-28B525D8BBE0}"/>
              </a:ext>
            </a:extLst>
          </p:cNvPr>
          <p:cNvSpPr txBox="1">
            <a:spLocks/>
          </p:cNvSpPr>
          <p:nvPr/>
        </p:nvSpPr>
        <p:spPr>
          <a:xfrm>
            <a:off x="715933" y="2878065"/>
            <a:ext cx="7886700" cy="1044530"/>
          </a:xfrm>
          <a:prstGeom prst="rect">
            <a:avLst/>
          </a:prstGeom>
        </p:spPr>
        <p:txBody>
          <a:bodyPr vert="horz" lIns="91440" tIns="45720" rIns="91440" bIns="45720" rtlCol="0" anchor="b">
            <a:normAutofit fontScale="77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s-MX" sz="5400" b="1" dirty="0">
                <a:solidFill>
                  <a:schemeClr val="bg1"/>
                </a:solidFill>
                <a:latin typeface="Aptos" panose="020B0004020202020204" pitchFamily="34" charset="0"/>
              </a:rPr>
              <a:t>FORAGRO</a:t>
            </a:r>
          </a:p>
          <a:p>
            <a:r>
              <a:rPr lang="es-MX" sz="5400" b="1" i="1" dirty="0">
                <a:solidFill>
                  <a:schemeClr val="bg1"/>
                </a:solidFill>
                <a:latin typeface="Aptos" panose="020B0004020202020204" pitchFamily="34" charset="0"/>
              </a:rPr>
              <a:t>Reconceptualización</a:t>
            </a:r>
            <a:endParaRPr lang="es-CO" sz="5400" b="1" i="1" dirty="0">
              <a:solidFill>
                <a:schemeClr val="bg1"/>
              </a:solidFill>
              <a:latin typeface="Aptos" panose="020B0004020202020204" pitchFamily="34" charset="0"/>
            </a:endParaRPr>
          </a:p>
        </p:txBody>
      </p:sp>
      <p:pic>
        <p:nvPicPr>
          <p:cNvPr id="5" name="Picture 2" descr="Definición de necesidades y visión de FORAGRO | Instituto Interamericano de  Cooperación para la Agricultura">
            <a:extLst>
              <a:ext uri="{FF2B5EF4-FFF2-40B4-BE49-F238E27FC236}">
                <a16:creationId xmlns:a16="http://schemas.microsoft.com/office/drawing/2014/main" id="{FC49B471-EC30-F488-B457-85C6720282B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31640" y="2431543"/>
            <a:ext cx="2844979" cy="1196603"/>
          </a:xfrm>
          <a:prstGeom prst="rect">
            <a:avLst/>
          </a:prstGeom>
          <a:noFill/>
          <a:extLst>
            <a:ext uri="{909E8E84-426E-40DD-AFC4-6F175D3DCCD1}">
              <a14:hiddenFill xmlns:a14="http://schemas.microsoft.com/office/drawing/2010/main">
                <a:solidFill>
                  <a:srgbClr val="FFFFFF"/>
                </a:solidFill>
              </a14:hiddenFill>
            </a:ext>
          </a:extLst>
        </p:spPr>
      </p:pic>
      <p:sp>
        <p:nvSpPr>
          <p:cNvPr id="10" name="CuadroTexto 9">
            <a:extLst>
              <a:ext uri="{FF2B5EF4-FFF2-40B4-BE49-F238E27FC236}">
                <a16:creationId xmlns:a16="http://schemas.microsoft.com/office/drawing/2014/main" id="{D101962C-F7C7-85DB-DE32-0DD241AF5127}"/>
              </a:ext>
            </a:extLst>
          </p:cNvPr>
          <p:cNvSpPr txBox="1"/>
          <p:nvPr/>
        </p:nvSpPr>
        <p:spPr>
          <a:xfrm>
            <a:off x="4474371" y="2704816"/>
            <a:ext cx="3337989" cy="923330"/>
          </a:xfrm>
          <a:prstGeom prst="rect">
            <a:avLst/>
          </a:prstGeom>
          <a:noFill/>
        </p:spPr>
        <p:txBody>
          <a:bodyPr wrap="square">
            <a:spAutoFit/>
          </a:bodyPr>
          <a:lstStyle/>
          <a:p>
            <a:r>
              <a:rPr lang="en-US" b="1" i="0" dirty="0">
                <a:solidFill>
                  <a:srgbClr val="006680"/>
                </a:solidFill>
                <a:effectLst/>
                <a:latin typeface="Arial" panose="020B0604020202020204" pitchFamily="34" charset="0"/>
                <a:cs typeface="Arial" panose="020B0604020202020204" pitchFamily="34" charset="0"/>
              </a:rPr>
              <a:t>Forum of the Americas for Agricultural Research and Technology Development</a:t>
            </a:r>
            <a:endParaRPr lang="es-CO" b="1" dirty="0">
              <a:latin typeface="Arial" panose="020B0604020202020204" pitchFamily="34" charset="0"/>
              <a:cs typeface="Arial" panose="020B0604020202020204" pitchFamily="34" charset="0"/>
            </a:endParaRPr>
          </a:p>
        </p:txBody>
      </p:sp>
      <p:sp>
        <p:nvSpPr>
          <p:cNvPr id="14" name="CuadroTexto 13">
            <a:extLst>
              <a:ext uri="{FF2B5EF4-FFF2-40B4-BE49-F238E27FC236}">
                <a16:creationId xmlns:a16="http://schemas.microsoft.com/office/drawing/2014/main" id="{F92AB7F3-AAE7-E423-F915-1A56DC4F2ACB}"/>
              </a:ext>
            </a:extLst>
          </p:cNvPr>
          <p:cNvSpPr txBox="1"/>
          <p:nvPr/>
        </p:nvSpPr>
        <p:spPr>
          <a:xfrm>
            <a:off x="1445687" y="3887694"/>
            <a:ext cx="6268863" cy="369332"/>
          </a:xfrm>
          <a:prstGeom prst="rect">
            <a:avLst/>
          </a:prstGeom>
          <a:solidFill>
            <a:srgbClr val="00647F"/>
          </a:solidFill>
        </p:spPr>
        <p:txBody>
          <a:bodyPr wrap="square" rtlCol="0">
            <a:spAutoFit/>
          </a:bodyPr>
          <a:lstStyle/>
          <a:p>
            <a:pPr algn="ctr"/>
            <a:endParaRPr lang="es-CO" b="1" dirty="0">
              <a:solidFill>
                <a:schemeClr val="bg1"/>
              </a:solidFill>
              <a:latin typeface="Arial" panose="020B0604020202020204" pitchFamily="34" charset="0"/>
              <a:cs typeface="Arial" panose="020B0604020202020204" pitchFamily="34" charset="0"/>
            </a:endParaRPr>
          </a:p>
        </p:txBody>
      </p:sp>
      <p:sp>
        <p:nvSpPr>
          <p:cNvPr id="6" name="CuadroTexto 5">
            <a:extLst>
              <a:ext uri="{FF2B5EF4-FFF2-40B4-BE49-F238E27FC236}">
                <a16:creationId xmlns:a16="http://schemas.microsoft.com/office/drawing/2014/main" id="{514A1E5A-2C43-386D-77EE-D7439183EC59}"/>
              </a:ext>
            </a:extLst>
          </p:cNvPr>
          <p:cNvSpPr txBox="1"/>
          <p:nvPr/>
        </p:nvSpPr>
        <p:spPr>
          <a:xfrm>
            <a:off x="3391900" y="5081989"/>
            <a:ext cx="2737983" cy="369332"/>
          </a:xfrm>
          <a:prstGeom prst="rect">
            <a:avLst/>
          </a:prstGeom>
          <a:noFill/>
        </p:spPr>
        <p:txBody>
          <a:bodyPr wrap="square">
            <a:spAutoFit/>
          </a:bodyPr>
          <a:lstStyle/>
          <a:p>
            <a:r>
              <a:rPr lang="es-CR" b="1" dirty="0">
                <a:solidFill>
                  <a:srgbClr val="006680"/>
                </a:solidFill>
                <a:latin typeface="Arial" panose="020B0604020202020204" pitchFamily="34" charset="0"/>
                <a:cs typeface="Arial" panose="020B0604020202020204" pitchFamily="34" charset="0"/>
              </a:rPr>
              <a:t>https://foragro.org/en</a:t>
            </a:r>
          </a:p>
        </p:txBody>
      </p:sp>
    </p:spTree>
    <p:extLst>
      <p:ext uri="{BB962C8B-B14F-4D97-AF65-F5344CB8AC3E}">
        <p14:creationId xmlns:p14="http://schemas.microsoft.com/office/powerpoint/2010/main" val="32934375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efinición de necesidades y visión de FORAGRO | Instituto ...">
            <a:extLst>
              <a:ext uri="{FF2B5EF4-FFF2-40B4-BE49-F238E27FC236}">
                <a16:creationId xmlns:a16="http://schemas.microsoft.com/office/drawing/2014/main" id="{0DE4ADC1-6DCA-210E-1BCB-CA5D12A817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52625" y="967835"/>
            <a:ext cx="4505325" cy="1836088"/>
          </a:xfrm>
          <a:prstGeom prst="rect">
            <a:avLst/>
          </a:prstGeom>
          <a:noFill/>
          <a:extLst>
            <a:ext uri="{909E8E84-426E-40DD-AFC4-6F175D3DCCD1}">
              <a14:hiddenFill xmlns:a14="http://schemas.microsoft.com/office/drawing/2010/main">
                <a:solidFill>
                  <a:srgbClr val="FFFFFF"/>
                </a:solidFill>
              </a14:hiddenFill>
            </a:ext>
          </a:extLst>
        </p:spPr>
      </p:pic>
      <p:sp>
        <p:nvSpPr>
          <p:cNvPr id="6" name="CuadroTexto 5">
            <a:extLst>
              <a:ext uri="{FF2B5EF4-FFF2-40B4-BE49-F238E27FC236}">
                <a16:creationId xmlns:a16="http://schemas.microsoft.com/office/drawing/2014/main" id="{2DED31A9-5D54-F57F-96DC-8C46326A305C}"/>
              </a:ext>
            </a:extLst>
          </p:cNvPr>
          <p:cNvSpPr txBox="1"/>
          <p:nvPr/>
        </p:nvSpPr>
        <p:spPr>
          <a:xfrm>
            <a:off x="974921" y="3429001"/>
            <a:ext cx="7485848" cy="1200329"/>
          </a:xfrm>
          <a:prstGeom prst="rect">
            <a:avLst/>
          </a:prstGeom>
          <a:noFill/>
        </p:spPr>
        <p:txBody>
          <a:bodyPr wrap="square">
            <a:spAutoFit/>
          </a:bodyPr>
          <a:lstStyle/>
          <a:p>
            <a:r>
              <a:rPr lang="en-US" sz="1200" dirty="0">
                <a:solidFill>
                  <a:srgbClr val="06667F"/>
                </a:solidFill>
              </a:rPr>
              <a:t>It was established in 1997 as a hemispheric mechanism for dialogue and consensus-building on research and innovation issues affecting the agrifood sector across the Americas.</a:t>
            </a:r>
          </a:p>
          <a:p>
            <a:endParaRPr lang="en-US" sz="1200" dirty="0">
              <a:solidFill>
                <a:srgbClr val="06667F"/>
              </a:solidFill>
            </a:endParaRPr>
          </a:p>
          <a:p>
            <a:r>
              <a:rPr lang="en-US" sz="1200" dirty="0">
                <a:solidFill>
                  <a:srgbClr val="06667F"/>
                </a:solidFill>
              </a:rPr>
              <a:t>It is open and inclusive: producer organizations, civil society organizations, research and extension institutions, cooperation agencies, and all public, private, and academic organizations involved in agricultural research, development, and innovation (RDI) systems are eligible to register as members of its Assembly.</a:t>
            </a:r>
            <a:endParaRPr lang="es-CO" sz="1200" dirty="0"/>
          </a:p>
        </p:txBody>
      </p:sp>
      <p:sp>
        <p:nvSpPr>
          <p:cNvPr id="7" name="CuadroTexto 6">
            <a:extLst>
              <a:ext uri="{FF2B5EF4-FFF2-40B4-BE49-F238E27FC236}">
                <a16:creationId xmlns:a16="http://schemas.microsoft.com/office/drawing/2014/main" id="{110E6D5B-59BD-66E4-422D-0561F9CE0E2D}"/>
              </a:ext>
            </a:extLst>
          </p:cNvPr>
          <p:cNvSpPr txBox="1"/>
          <p:nvPr/>
        </p:nvSpPr>
        <p:spPr>
          <a:xfrm>
            <a:off x="800100" y="2909752"/>
            <a:ext cx="7414089" cy="300082"/>
          </a:xfrm>
          <a:prstGeom prst="rect">
            <a:avLst/>
          </a:prstGeom>
          <a:noFill/>
          <a:ln>
            <a:noFill/>
          </a:ln>
        </p:spPr>
        <p:txBody>
          <a:bodyPr wrap="square" rtlCol="0">
            <a:spAutoFit/>
          </a:bodyPr>
          <a:lstStyle/>
          <a:p>
            <a:pPr algn="ctr"/>
            <a:r>
              <a:rPr lang="en-US" sz="1350" b="1" kern="100" dirty="0">
                <a:solidFill>
                  <a:srgbClr val="07657F"/>
                </a:solidFill>
                <a:latin typeface="Aptos Display" panose="020B0004020202020204" pitchFamily="34" charset="0"/>
                <a:ea typeface="Garamond" panose="02020404030301010803" pitchFamily="18" charset="0"/>
                <a:cs typeface="Arial" panose="020B0604020202020204" pitchFamily="34" charset="0"/>
              </a:rPr>
              <a:t>Forum of the Americas for Agricultural Research and Technology Development</a:t>
            </a:r>
            <a:endParaRPr lang="es-CO" sz="1350" b="1" kern="100" dirty="0">
              <a:solidFill>
                <a:srgbClr val="07657F"/>
              </a:solidFill>
              <a:latin typeface="Aptos Display" panose="020B0004020202020204" pitchFamily="34" charset="0"/>
              <a:ea typeface="Garamond" panose="02020404030301010803" pitchFamily="18" charset="0"/>
              <a:cs typeface="Arial" panose="020B0604020202020204" pitchFamily="34" charset="0"/>
            </a:endParaRPr>
          </a:p>
        </p:txBody>
      </p:sp>
      <p:sp>
        <p:nvSpPr>
          <p:cNvPr id="10" name="Rectángulo 9">
            <a:extLst>
              <a:ext uri="{FF2B5EF4-FFF2-40B4-BE49-F238E27FC236}">
                <a16:creationId xmlns:a16="http://schemas.microsoft.com/office/drawing/2014/main" id="{5FA5C933-8745-A498-84C6-5D66563BD354}"/>
              </a:ext>
            </a:extLst>
          </p:cNvPr>
          <p:cNvSpPr/>
          <p:nvPr/>
        </p:nvSpPr>
        <p:spPr>
          <a:xfrm>
            <a:off x="0" y="5911213"/>
            <a:ext cx="9144000" cy="89537"/>
          </a:xfrm>
          <a:prstGeom prst="rect">
            <a:avLst/>
          </a:prstGeom>
          <a:solidFill>
            <a:srgbClr val="C2D43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sz="1350"/>
          </a:p>
        </p:txBody>
      </p:sp>
    </p:spTree>
    <p:extLst>
      <p:ext uri="{BB962C8B-B14F-4D97-AF65-F5344CB8AC3E}">
        <p14:creationId xmlns:p14="http://schemas.microsoft.com/office/powerpoint/2010/main" val="39743555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upo 12">
            <a:extLst>
              <a:ext uri="{FF2B5EF4-FFF2-40B4-BE49-F238E27FC236}">
                <a16:creationId xmlns:a16="http://schemas.microsoft.com/office/drawing/2014/main" id="{7360A08E-EFD6-CB46-2238-DF90AEDB798E}"/>
              </a:ext>
            </a:extLst>
          </p:cNvPr>
          <p:cNvGrpSpPr/>
          <p:nvPr/>
        </p:nvGrpSpPr>
        <p:grpSpPr>
          <a:xfrm>
            <a:off x="509157" y="2623831"/>
            <a:ext cx="3601462" cy="2995546"/>
            <a:chOff x="522613" y="2522684"/>
            <a:chExt cx="3601462" cy="2995546"/>
          </a:xfrm>
        </p:grpSpPr>
        <p:pic>
          <p:nvPicPr>
            <p:cNvPr id="29" name="Picture 2"/>
            <p:cNvPicPr>
              <a:picLocks noChangeAspect="1" noChangeArrowheads="1"/>
            </p:cNvPicPr>
            <p:nvPr/>
          </p:nvPicPr>
          <p:blipFill>
            <a:blip r:embed="rId3" cstate="print"/>
            <a:srcRect/>
            <a:stretch>
              <a:fillRect/>
            </a:stretch>
          </p:blipFill>
          <p:spPr bwMode="auto">
            <a:xfrm>
              <a:off x="522613" y="2545050"/>
              <a:ext cx="3601462" cy="2097724"/>
            </a:xfrm>
            <a:prstGeom prst="rect">
              <a:avLst/>
            </a:prstGeom>
            <a:noFill/>
            <a:ln w="9525">
              <a:noFill/>
              <a:miter lim="800000"/>
              <a:headEnd/>
              <a:tailEnd/>
            </a:ln>
            <a:effectLst/>
          </p:spPr>
        </p:pic>
        <p:pic>
          <p:nvPicPr>
            <p:cNvPr id="30" name="Picture 2"/>
            <p:cNvPicPr>
              <a:picLocks noChangeAspect="1" noChangeArrowheads="1"/>
            </p:cNvPicPr>
            <p:nvPr/>
          </p:nvPicPr>
          <p:blipFill>
            <a:blip r:embed="rId4" cstate="print"/>
            <a:srcRect l="9786" b="12714"/>
            <a:stretch/>
          </p:blipFill>
          <p:spPr bwMode="auto">
            <a:xfrm>
              <a:off x="1082185" y="4730436"/>
              <a:ext cx="2349113" cy="715786"/>
            </a:xfrm>
            <a:prstGeom prst="rect">
              <a:avLst/>
            </a:prstGeom>
            <a:noFill/>
            <a:ln w="9525">
              <a:noFill/>
              <a:miter lim="800000"/>
              <a:headEnd/>
              <a:tailEnd/>
            </a:ln>
            <a:effectLst/>
          </p:spPr>
        </p:pic>
        <p:sp>
          <p:nvSpPr>
            <p:cNvPr id="6" name="Rectángulo 5">
              <a:extLst>
                <a:ext uri="{FF2B5EF4-FFF2-40B4-BE49-F238E27FC236}">
                  <a16:creationId xmlns:a16="http://schemas.microsoft.com/office/drawing/2014/main" id="{C49FF88C-3FD4-E94E-4D50-A16D99BD4630}"/>
                </a:ext>
              </a:extLst>
            </p:cNvPr>
            <p:cNvSpPr/>
            <p:nvPr/>
          </p:nvSpPr>
          <p:spPr>
            <a:xfrm>
              <a:off x="810113" y="2522684"/>
              <a:ext cx="2595713" cy="2995546"/>
            </a:xfrm>
            <a:prstGeom prst="rect">
              <a:avLst/>
            </a:prstGeom>
            <a:noFill/>
            <a:ln>
              <a:solidFill>
                <a:srgbClr val="00647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grpSp>
      <p:sp>
        <p:nvSpPr>
          <p:cNvPr id="2" name="Título 1">
            <a:extLst>
              <a:ext uri="{FF2B5EF4-FFF2-40B4-BE49-F238E27FC236}">
                <a16:creationId xmlns:a16="http://schemas.microsoft.com/office/drawing/2014/main" id="{9B672470-FEFC-48B7-20B8-5E620FE9322B}"/>
              </a:ext>
            </a:extLst>
          </p:cNvPr>
          <p:cNvSpPr>
            <a:spLocks noGrp="1"/>
          </p:cNvSpPr>
          <p:nvPr>
            <p:ph type="title"/>
          </p:nvPr>
        </p:nvSpPr>
        <p:spPr>
          <a:xfrm>
            <a:off x="457200" y="274638"/>
            <a:ext cx="8229600" cy="1143000"/>
          </a:xfrm>
        </p:spPr>
        <p:txBody>
          <a:bodyPr>
            <a:normAutofit/>
          </a:bodyPr>
          <a:lstStyle/>
          <a:p>
            <a:pPr algn="ctr"/>
            <a:r>
              <a:rPr lang="es-CO" sz="3200" b="1" dirty="0" err="1">
                <a:solidFill>
                  <a:srgbClr val="00647F"/>
                </a:solidFill>
                <a:latin typeface="Arial" panose="020B0604020202020204" pitchFamily="34" charset="0"/>
                <a:cs typeface="Arial" panose="020B0604020202020204" pitchFamily="34" charset="0"/>
              </a:rPr>
              <a:t>Creation</a:t>
            </a:r>
            <a:endParaRPr lang="es-CO" sz="3200" dirty="0">
              <a:solidFill>
                <a:srgbClr val="00647F"/>
              </a:solidFill>
              <a:latin typeface="Arial" panose="020B0604020202020204" pitchFamily="34" charset="0"/>
              <a:cs typeface="Arial" panose="020B0604020202020204" pitchFamily="34" charset="0"/>
            </a:endParaRPr>
          </a:p>
        </p:txBody>
      </p:sp>
      <p:grpSp>
        <p:nvGrpSpPr>
          <p:cNvPr id="3" name="Group 54">
            <a:extLst>
              <a:ext uri="{FF2B5EF4-FFF2-40B4-BE49-F238E27FC236}">
                <a16:creationId xmlns:a16="http://schemas.microsoft.com/office/drawing/2014/main" id="{553A8AEA-AF1A-8A72-9CA7-F7EF22C3F948}"/>
              </a:ext>
            </a:extLst>
          </p:cNvPr>
          <p:cNvGrpSpPr/>
          <p:nvPr/>
        </p:nvGrpSpPr>
        <p:grpSpPr>
          <a:xfrm>
            <a:off x="-44863" y="5146669"/>
            <a:ext cx="9188863" cy="1823994"/>
            <a:chOff x="-59817" y="4119596"/>
            <a:chExt cx="12251817" cy="2873191"/>
          </a:xfrm>
        </p:grpSpPr>
        <p:sp>
          <p:nvSpPr>
            <p:cNvPr id="5" name="Rectangle 33">
              <a:extLst>
                <a:ext uri="{FF2B5EF4-FFF2-40B4-BE49-F238E27FC236}">
                  <a16:creationId xmlns:a16="http://schemas.microsoft.com/office/drawing/2014/main" id="{AA011D69-DB77-461F-3502-B5ACFD0BAE1B}"/>
                </a:ext>
              </a:extLst>
            </p:cNvPr>
            <p:cNvSpPr/>
            <p:nvPr/>
          </p:nvSpPr>
          <p:spPr>
            <a:xfrm>
              <a:off x="0" y="6382979"/>
              <a:ext cx="12192000" cy="475021"/>
            </a:xfrm>
            <a:prstGeom prst="rect">
              <a:avLst/>
            </a:prstGeom>
            <a:solidFill>
              <a:srgbClr val="0D457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grpSp>
          <p:nvGrpSpPr>
            <p:cNvPr id="4" name="Group 2">
              <a:extLst>
                <a:ext uri="{FF2B5EF4-FFF2-40B4-BE49-F238E27FC236}">
                  <a16:creationId xmlns:a16="http://schemas.microsoft.com/office/drawing/2014/main" id="{B1341089-9271-F42A-9E9B-794FE4EB3556}"/>
                </a:ext>
              </a:extLst>
            </p:cNvPr>
            <p:cNvGrpSpPr/>
            <p:nvPr/>
          </p:nvGrpSpPr>
          <p:grpSpPr>
            <a:xfrm>
              <a:off x="2393576" y="6293360"/>
              <a:ext cx="9798424" cy="89620"/>
              <a:chOff x="0" y="5374830"/>
              <a:chExt cx="8700247" cy="201878"/>
            </a:xfrm>
          </p:grpSpPr>
          <p:sp>
            <p:nvSpPr>
              <p:cNvPr id="9" name="Rectangle 3">
                <a:extLst>
                  <a:ext uri="{FF2B5EF4-FFF2-40B4-BE49-F238E27FC236}">
                    <a16:creationId xmlns:a16="http://schemas.microsoft.com/office/drawing/2014/main" id="{7967DCC1-9331-40D8-C007-4D6BE53DE1C4}"/>
                  </a:ext>
                </a:extLst>
              </p:cNvPr>
              <p:cNvSpPr/>
              <p:nvPr/>
            </p:nvSpPr>
            <p:spPr>
              <a:xfrm>
                <a:off x="0" y="5374830"/>
                <a:ext cx="2205318" cy="201878"/>
              </a:xfrm>
              <a:prstGeom prst="rect">
                <a:avLst/>
              </a:prstGeom>
              <a:solidFill>
                <a:srgbClr val="5D973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dirty="0"/>
              </a:p>
            </p:txBody>
          </p:sp>
          <p:sp>
            <p:nvSpPr>
              <p:cNvPr id="10" name="Rectangle 4">
                <a:extLst>
                  <a:ext uri="{FF2B5EF4-FFF2-40B4-BE49-F238E27FC236}">
                    <a16:creationId xmlns:a16="http://schemas.microsoft.com/office/drawing/2014/main" id="{8FB9A702-64F3-0C4D-BAFE-C6D2A3A67455}"/>
                  </a:ext>
                </a:extLst>
              </p:cNvPr>
              <p:cNvSpPr/>
              <p:nvPr/>
            </p:nvSpPr>
            <p:spPr>
              <a:xfrm>
                <a:off x="2124635" y="5374830"/>
                <a:ext cx="2205318" cy="201878"/>
              </a:xfrm>
              <a:prstGeom prst="rect">
                <a:avLst/>
              </a:prstGeom>
              <a:solidFill>
                <a:srgbClr val="9B5F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dirty="0"/>
              </a:p>
            </p:txBody>
          </p:sp>
          <p:sp>
            <p:nvSpPr>
              <p:cNvPr id="11" name="Rectangle 5">
                <a:extLst>
                  <a:ext uri="{FF2B5EF4-FFF2-40B4-BE49-F238E27FC236}">
                    <a16:creationId xmlns:a16="http://schemas.microsoft.com/office/drawing/2014/main" id="{286033E5-DB77-C596-6F2A-EC99CF672B27}"/>
                  </a:ext>
                </a:extLst>
              </p:cNvPr>
              <p:cNvSpPr/>
              <p:nvPr/>
            </p:nvSpPr>
            <p:spPr>
              <a:xfrm>
                <a:off x="4316505" y="5374830"/>
                <a:ext cx="2205318" cy="201878"/>
              </a:xfrm>
              <a:prstGeom prst="rect">
                <a:avLst/>
              </a:prstGeom>
              <a:solidFill>
                <a:srgbClr val="E070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dirty="0"/>
              </a:p>
            </p:txBody>
          </p:sp>
          <p:sp>
            <p:nvSpPr>
              <p:cNvPr id="12" name="Rectangle 6">
                <a:extLst>
                  <a:ext uri="{FF2B5EF4-FFF2-40B4-BE49-F238E27FC236}">
                    <a16:creationId xmlns:a16="http://schemas.microsoft.com/office/drawing/2014/main" id="{C77210B0-3467-0209-9BFF-CC238D8CAA4E}"/>
                  </a:ext>
                </a:extLst>
              </p:cNvPr>
              <p:cNvSpPr/>
              <p:nvPr/>
            </p:nvSpPr>
            <p:spPr>
              <a:xfrm>
                <a:off x="6494929" y="5374830"/>
                <a:ext cx="2205318" cy="201878"/>
              </a:xfrm>
              <a:prstGeom prst="rect">
                <a:avLst/>
              </a:prstGeom>
              <a:solidFill>
                <a:srgbClr val="0458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dirty="0"/>
              </a:p>
            </p:txBody>
          </p:sp>
        </p:grpSp>
        <p:sp>
          <p:nvSpPr>
            <p:cNvPr id="7" name="TextBox 7">
              <a:extLst>
                <a:ext uri="{FF2B5EF4-FFF2-40B4-BE49-F238E27FC236}">
                  <a16:creationId xmlns:a16="http://schemas.microsoft.com/office/drawing/2014/main" id="{F3344F55-E2C4-088F-F1F0-CCF274C43CB7}"/>
                </a:ext>
              </a:extLst>
            </p:cNvPr>
            <p:cNvSpPr txBox="1"/>
            <p:nvPr/>
          </p:nvSpPr>
          <p:spPr>
            <a:xfrm>
              <a:off x="5608012" y="6475728"/>
              <a:ext cx="6239435" cy="436334"/>
            </a:xfrm>
            <a:prstGeom prst="rect">
              <a:avLst/>
            </a:prstGeom>
            <a:noFill/>
          </p:spPr>
          <p:txBody>
            <a:bodyPr wrap="square" rtlCol="0">
              <a:spAutoFit/>
            </a:bodyPr>
            <a:lstStyle/>
            <a:p>
              <a:pPr algn="r"/>
              <a:endParaRPr lang="x-none" sz="1200" dirty="0">
                <a:solidFill>
                  <a:schemeClr val="bg1"/>
                </a:solidFill>
              </a:endParaRPr>
            </a:p>
          </p:txBody>
        </p:sp>
        <p:pic>
          <p:nvPicPr>
            <p:cNvPr id="8" name="Picture 34">
              <a:extLst>
                <a:ext uri="{FF2B5EF4-FFF2-40B4-BE49-F238E27FC236}">
                  <a16:creationId xmlns:a16="http://schemas.microsoft.com/office/drawing/2014/main" id="{C1850B90-2AA8-97E0-B3FB-F2BEF91776ED}"/>
                </a:ext>
              </a:extLst>
            </p:cNvPr>
            <p:cNvPicPr>
              <a:picLocks noChangeAspect="1"/>
            </p:cNvPicPr>
            <p:nvPr/>
          </p:nvPicPr>
          <p:blipFill rotWithShape="1">
            <a:blip r:embed="rId5"/>
            <a:srcRect l="20566"/>
            <a:stretch/>
          </p:blipFill>
          <p:spPr>
            <a:xfrm>
              <a:off x="-59817" y="4119596"/>
              <a:ext cx="3030938" cy="2873191"/>
            </a:xfrm>
            <a:prstGeom prst="rect">
              <a:avLst/>
            </a:prstGeom>
            <a:effectLst>
              <a:outerShdw blurRad="445696" dist="38100" dir="2460000" algn="tl" rotWithShape="0">
                <a:prstClr val="black">
                  <a:alpha val="40000"/>
                </a:prstClr>
              </a:outerShdw>
            </a:effectLst>
          </p:spPr>
        </p:pic>
      </p:grpSp>
      <p:sp>
        <p:nvSpPr>
          <p:cNvPr id="16" name="Marcador de contenido 15">
            <a:extLst>
              <a:ext uri="{FF2B5EF4-FFF2-40B4-BE49-F238E27FC236}">
                <a16:creationId xmlns:a16="http://schemas.microsoft.com/office/drawing/2014/main" id="{24EC309D-F850-39DD-CF79-2A9E39BBD52B}"/>
              </a:ext>
            </a:extLst>
          </p:cNvPr>
          <p:cNvSpPr>
            <a:spLocks noGrp="1"/>
          </p:cNvSpPr>
          <p:nvPr>
            <p:ph idx="1"/>
          </p:nvPr>
        </p:nvSpPr>
        <p:spPr>
          <a:xfrm>
            <a:off x="642909" y="1457031"/>
            <a:ext cx="7886700" cy="2074612"/>
          </a:xfrm>
        </p:spPr>
        <p:txBody>
          <a:bodyPr/>
          <a:lstStyle/>
          <a:p>
            <a:pPr algn="just">
              <a:buFont typeface="Arial" panose="020B0604020202020204" pitchFamily="34" charset="0"/>
              <a:buChar char="•"/>
            </a:pPr>
            <a:r>
              <a:rPr lang="en-US" sz="2100" b="1" dirty="0">
                <a:solidFill>
                  <a:srgbClr val="00647F"/>
                </a:solidFill>
                <a:latin typeface="Arial" panose="020B0604020202020204" pitchFamily="34" charset="0"/>
                <a:cs typeface="Arial" panose="020B0604020202020204" pitchFamily="34" charset="0"/>
              </a:rPr>
              <a:t>Established in 1997: </a:t>
            </a:r>
            <a:r>
              <a:rPr lang="en-US" sz="2100" dirty="0">
                <a:solidFill>
                  <a:srgbClr val="00647F"/>
                </a:solidFill>
                <a:latin typeface="Arial" panose="020B0604020202020204" pitchFamily="34" charset="0"/>
                <a:cs typeface="Arial" panose="020B0604020202020204" pitchFamily="34" charset="0"/>
              </a:rPr>
              <a:t>Created by the Inter-American Board of Agriculture (IABA)</a:t>
            </a:r>
          </a:p>
          <a:p>
            <a:pPr algn="just">
              <a:buFont typeface="Arial" panose="020B0604020202020204" pitchFamily="34" charset="0"/>
              <a:buChar char="•"/>
            </a:pPr>
            <a:r>
              <a:rPr lang="en-US" sz="2100" b="1" dirty="0">
                <a:solidFill>
                  <a:srgbClr val="00647F"/>
                </a:solidFill>
                <a:latin typeface="Arial" panose="020B0604020202020204" pitchFamily="34" charset="0"/>
                <a:cs typeface="Arial" panose="020B0604020202020204" pitchFamily="34" charset="0"/>
              </a:rPr>
              <a:t>IICA’s role: </a:t>
            </a:r>
            <a:r>
              <a:rPr lang="en-US" sz="2100" dirty="0">
                <a:solidFill>
                  <a:srgbClr val="00647F"/>
                </a:solidFill>
                <a:latin typeface="Arial" panose="020B0604020202020204" pitchFamily="34" charset="0"/>
                <a:cs typeface="Arial" panose="020B0604020202020204" pitchFamily="34" charset="0"/>
              </a:rPr>
              <a:t>Technical Secretariat</a:t>
            </a:r>
          </a:p>
          <a:p>
            <a:pPr algn="just">
              <a:buNone/>
            </a:pPr>
            <a:endParaRPr lang="es-CO" dirty="0">
              <a:solidFill>
                <a:srgbClr val="00647F"/>
              </a:solidFill>
            </a:endParaRPr>
          </a:p>
        </p:txBody>
      </p:sp>
      <p:pic>
        <p:nvPicPr>
          <p:cNvPr id="34" name="Picture 2" descr="Definición de necesidades y visión de FORAGRO | Instituto Interamericano de  Cooperación para la Agricultura">
            <a:extLst>
              <a:ext uri="{FF2B5EF4-FFF2-40B4-BE49-F238E27FC236}">
                <a16:creationId xmlns:a16="http://schemas.microsoft.com/office/drawing/2014/main" id="{BABB9CE4-24E1-F5E3-393D-C94700200149}"/>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455562" y="140139"/>
            <a:ext cx="1514114" cy="646860"/>
          </a:xfrm>
          <a:prstGeom prst="rect">
            <a:avLst/>
          </a:prstGeom>
          <a:noFill/>
          <a:extLst>
            <a:ext uri="{909E8E84-426E-40DD-AFC4-6F175D3DCCD1}">
              <a14:hiddenFill xmlns:a14="http://schemas.microsoft.com/office/drawing/2010/main">
                <a:solidFill>
                  <a:srgbClr val="FFFFFF"/>
                </a:solidFill>
              </a14:hiddenFill>
            </a:ext>
          </a:extLst>
        </p:spPr>
      </p:pic>
      <p:sp>
        <p:nvSpPr>
          <p:cNvPr id="17" name="16 Rectángulo"/>
          <p:cNvSpPr/>
          <p:nvPr/>
        </p:nvSpPr>
        <p:spPr>
          <a:xfrm>
            <a:off x="3657503" y="2722333"/>
            <a:ext cx="4843588" cy="3046988"/>
          </a:xfrm>
          <a:prstGeom prst="rect">
            <a:avLst/>
          </a:prstGeom>
        </p:spPr>
        <p:txBody>
          <a:bodyPr wrap="square">
            <a:spAutoFit/>
          </a:bodyPr>
          <a:lstStyle/>
          <a:p>
            <a:r>
              <a:rPr lang="en-US" sz="1600" dirty="0">
                <a:solidFill>
                  <a:srgbClr val="00647F"/>
                </a:solidFill>
                <a:latin typeface="Arial" panose="020B0604020202020204" pitchFamily="34" charset="0"/>
                <a:cs typeface="Arial" panose="020B0604020202020204" pitchFamily="34" charset="0"/>
              </a:rPr>
              <a:t>The IABA has repeatedly underscored FORAGRO’s role, contributions, and potential for cooperation, urging both its Member States and IICA to strengthen their engagement in the Forum. This call was reiterated at the IABA’s most recent meeting—the Twenty-second Regular Meeting—held in 2023.</a:t>
            </a:r>
          </a:p>
          <a:p>
            <a:endParaRPr lang="en-US" sz="1600" dirty="0">
              <a:solidFill>
                <a:srgbClr val="00647F"/>
              </a:solidFill>
              <a:latin typeface="Arial" panose="020B0604020202020204" pitchFamily="34" charset="0"/>
              <a:cs typeface="Arial" panose="020B0604020202020204" pitchFamily="34" charset="0"/>
            </a:endParaRPr>
          </a:p>
          <a:p>
            <a:r>
              <a:rPr lang="en-US" sz="1600" dirty="0">
                <a:solidFill>
                  <a:srgbClr val="00647F"/>
                </a:solidFill>
                <a:latin typeface="Arial" panose="020B0604020202020204" pitchFamily="34" charset="0"/>
                <a:cs typeface="Arial" panose="020B0604020202020204" pitchFamily="34" charset="0"/>
              </a:rPr>
              <a:t>FORAGRO has sought to consolidate this position and become the IABA’s technical arm on research, development, and innovation (R&amp;D&amp;I), a role that is crucial to strengthening the Forum’s legitimacy and political influence.</a:t>
            </a:r>
            <a:endParaRPr lang="es-UY" sz="2200" dirty="0"/>
          </a:p>
        </p:txBody>
      </p:sp>
    </p:spTree>
    <p:extLst>
      <p:ext uri="{BB962C8B-B14F-4D97-AF65-F5344CB8AC3E}">
        <p14:creationId xmlns:p14="http://schemas.microsoft.com/office/powerpoint/2010/main" val="41574309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4">
            <a:extLst>
              <a:ext uri="{FF2B5EF4-FFF2-40B4-BE49-F238E27FC236}">
                <a16:creationId xmlns:a16="http://schemas.microsoft.com/office/drawing/2014/main" id="{553A8AEA-AF1A-8A72-9CA7-F7EF22C3F948}"/>
              </a:ext>
            </a:extLst>
          </p:cNvPr>
          <p:cNvGrpSpPr/>
          <p:nvPr/>
        </p:nvGrpSpPr>
        <p:grpSpPr>
          <a:xfrm>
            <a:off x="-44863" y="5146669"/>
            <a:ext cx="9188863" cy="1823994"/>
            <a:chOff x="-59817" y="4119596"/>
            <a:chExt cx="12251817" cy="2873191"/>
          </a:xfrm>
        </p:grpSpPr>
        <p:sp>
          <p:nvSpPr>
            <p:cNvPr id="5" name="Rectangle 33">
              <a:extLst>
                <a:ext uri="{FF2B5EF4-FFF2-40B4-BE49-F238E27FC236}">
                  <a16:creationId xmlns:a16="http://schemas.microsoft.com/office/drawing/2014/main" id="{AA011D69-DB77-461F-3502-B5ACFD0BAE1B}"/>
                </a:ext>
              </a:extLst>
            </p:cNvPr>
            <p:cNvSpPr/>
            <p:nvPr/>
          </p:nvSpPr>
          <p:spPr>
            <a:xfrm>
              <a:off x="0" y="6382979"/>
              <a:ext cx="12192000" cy="475021"/>
            </a:xfrm>
            <a:prstGeom prst="rect">
              <a:avLst/>
            </a:prstGeom>
            <a:solidFill>
              <a:srgbClr val="0D457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grpSp>
          <p:nvGrpSpPr>
            <p:cNvPr id="3" name="Group 2">
              <a:extLst>
                <a:ext uri="{FF2B5EF4-FFF2-40B4-BE49-F238E27FC236}">
                  <a16:creationId xmlns:a16="http://schemas.microsoft.com/office/drawing/2014/main" id="{B1341089-9271-F42A-9E9B-794FE4EB3556}"/>
                </a:ext>
              </a:extLst>
            </p:cNvPr>
            <p:cNvGrpSpPr/>
            <p:nvPr/>
          </p:nvGrpSpPr>
          <p:grpSpPr>
            <a:xfrm>
              <a:off x="2393576" y="6293360"/>
              <a:ext cx="9798424" cy="89620"/>
              <a:chOff x="0" y="5374830"/>
              <a:chExt cx="8700247" cy="201878"/>
            </a:xfrm>
          </p:grpSpPr>
          <p:sp>
            <p:nvSpPr>
              <p:cNvPr id="9" name="Rectangle 3">
                <a:extLst>
                  <a:ext uri="{FF2B5EF4-FFF2-40B4-BE49-F238E27FC236}">
                    <a16:creationId xmlns:a16="http://schemas.microsoft.com/office/drawing/2014/main" id="{7967DCC1-9331-40D8-C007-4D6BE53DE1C4}"/>
                  </a:ext>
                </a:extLst>
              </p:cNvPr>
              <p:cNvSpPr/>
              <p:nvPr/>
            </p:nvSpPr>
            <p:spPr>
              <a:xfrm>
                <a:off x="0" y="5374830"/>
                <a:ext cx="2205318" cy="201878"/>
              </a:xfrm>
              <a:prstGeom prst="rect">
                <a:avLst/>
              </a:prstGeom>
              <a:solidFill>
                <a:srgbClr val="5D973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dirty="0"/>
              </a:p>
            </p:txBody>
          </p:sp>
          <p:sp>
            <p:nvSpPr>
              <p:cNvPr id="10" name="Rectangle 4">
                <a:extLst>
                  <a:ext uri="{FF2B5EF4-FFF2-40B4-BE49-F238E27FC236}">
                    <a16:creationId xmlns:a16="http://schemas.microsoft.com/office/drawing/2014/main" id="{8FB9A702-64F3-0C4D-BAFE-C6D2A3A67455}"/>
                  </a:ext>
                </a:extLst>
              </p:cNvPr>
              <p:cNvSpPr/>
              <p:nvPr/>
            </p:nvSpPr>
            <p:spPr>
              <a:xfrm>
                <a:off x="2124635" y="5374830"/>
                <a:ext cx="2205318" cy="201878"/>
              </a:xfrm>
              <a:prstGeom prst="rect">
                <a:avLst/>
              </a:prstGeom>
              <a:solidFill>
                <a:srgbClr val="9B5F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dirty="0"/>
              </a:p>
            </p:txBody>
          </p:sp>
          <p:sp>
            <p:nvSpPr>
              <p:cNvPr id="11" name="Rectangle 5">
                <a:extLst>
                  <a:ext uri="{FF2B5EF4-FFF2-40B4-BE49-F238E27FC236}">
                    <a16:creationId xmlns:a16="http://schemas.microsoft.com/office/drawing/2014/main" id="{286033E5-DB77-C596-6F2A-EC99CF672B27}"/>
                  </a:ext>
                </a:extLst>
              </p:cNvPr>
              <p:cNvSpPr/>
              <p:nvPr/>
            </p:nvSpPr>
            <p:spPr>
              <a:xfrm>
                <a:off x="4316505" y="5374830"/>
                <a:ext cx="2205318" cy="201878"/>
              </a:xfrm>
              <a:prstGeom prst="rect">
                <a:avLst/>
              </a:prstGeom>
              <a:solidFill>
                <a:srgbClr val="E070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dirty="0"/>
              </a:p>
            </p:txBody>
          </p:sp>
          <p:sp>
            <p:nvSpPr>
              <p:cNvPr id="12" name="Rectangle 6">
                <a:extLst>
                  <a:ext uri="{FF2B5EF4-FFF2-40B4-BE49-F238E27FC236}">
                    <a16:creationId xmlns:a16="http://schemas.microsoft.com/office/drawing/2014/main" id="{C77210B0-3467-0209-9BFF-CC238D8CAA4E}"/>
                  </a:ext>
                </a:extLst>
              </p:cNvPr>
              <p:cNvSpPr/>
              <p:nvPr/>
            </p:nvSpPr>
            <p:spPr>
              <a:xfrm>
                <a:off x="6494929" y="5374830"/>
                <a:ext cx="2205318" cy="201878"/>
              </a:xfrm>
              <a:prstGeom prst="rect">
                <a:avLst/>
              </a:prstGeom>
              <a:solidFill>
                <a:srgbClr val="0458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dirty="0"/>
              </a:p>
            </p:txBody>
          </p:sp>
        </p:grpSp>
        <p:sp>
          <p:nvSpPr>
            <p:cNvPr id="7" name="TextBox 7">
              <a:extLst>
                <a:ext uri="{FF2B5EF4-FFF2-40B4-BE49-F238E27FC236}">
                  <a16:creationId xmlns:a16="http://schemas.microsoft.com/office/drawing/2014/main" id="{F3344F55-E2C4-088F-F1F0-CCF274C43CB7}"/>
                </a:ext>
              </a:extLst>
            </p:cNvPr>
            <p:cNvSpPr txBox="1"/>
            <p:nvPr/>
          </p:nvSpPr>
          <p:spPr>
            <a:xfrm>
              <a:off x="5608012" y="6475728"/>
              <a:ext cx="6239435" cy="436334"/>
            </a:xfrm>
            <a:prstGeom prst="rect">
              <a:avLst/>
            </a:prstGeom>
            <a:noFill/>
          </p:spPr>
          <p:txBody>
            <a:bodyPr wrap="square" rtlCol="0">
              <a:spAutoFit/>
            </a:bodyPr>
            <a:lstStyle/>
            <a:p>
              <a:pPr algn="r"/>
              <a:endParaRPr lang="x-none" sz="1200" dirty="0">
                <a:solidFill>
                  <a:schemeClr val="bg1"/>
                </a:solidFill>
              </a:endParaRPr>
            </a:p>
          </p:txBody>
        </p:sp>
        <p:pic>
          <p:nvPicPr>
            <p:cNvPr id="8" name="Picture 34">
              <a:extLst>
                <a:ext uri="{FF2B5EF4-FFF2-40B4-BE49-F238E27FC236}">
                  <a16:creationId xmlns:a16="http://schemas.microsoft.com/office/drawing/2014/main" id="{C1850B90-2AA8-97E0-B3FB-F2BEF91776ED}"/>
                </a:ext>
              </a:extLst>
            </p:cNvPr>
            <p:cNvPicPr>
              <a:picLocks noChangeAspect="1"/>
            </p:cNvPicPr>
            <p:nvPr/>
          </p:nvPicPr>
          <p:blipFill rotWithShape="1">
            <a:blip r:embed="rId3"/>
            <a:srcRect l="20566"/>
            <a:stretch/>
          </p:blipFill>
          <p:spPr>
            <a:xfrm>
              <a:off x="-59817" y="4119596"/>
              <a:ext cx="3030938" cy="2873191"/>
            </a:xfrm>
            <a:prstGeom prst="rect">
              <a:avLst/>
            </a:prstGeom>
            <a:effectLst>
              <a:outerShdw blurRad="445696" dist="38100" dir="2460000" algn="tl" rotWithShape="0">
                <a:prstClr val="black">
                  <a:alpha val="40000"/>
                </a:prstClr>
              </a:outerShdw>
            </a:effectLst>
          </p:spPr>
        </p:pic>
      </p:grpSp>
      <p:sp>
        <p:nvSpPr>
          <p:cNvPr id="14" name="1 Título"/>
          <p:cNvSpPr txBox="1">
            <a:spLocks/>
          </p:cNvSpPr>
          <p:nvPr/>
        </p:nvSpPr>
        <p:spPr>
          <a:xfrm>
            <a:off x="899592" y="805904"/>
            <a:ext cx="7488832" cy="1143000"/>
          </a:xfrm>
          <a:prstGeom prst="rect">
            <a:avLst/>
          </a:prstGeom>
        </p:spPr>
        <p:txBody>
          <a:bodyPr vert="horz" lIns="91440" tIns="45720" rIns="91440" bIns="45720" rtlCol="0" anchor="ctr">
            <a:noAutofit/>
          </a:bodyPr>
          <a:lstStyle/>
          <a:p>
            <a:pPr marL="342900" lvl="0" indent="-342900" algn="ctr">
              <a:spcBef>
                <a:spcPct val="20000"/>
              </a:spcBef>
              <a:defRPr/>
            </a:pPr>
            <a:r>
              <a:rPr lang="en-US" sz="2800" b="1" dirty="0">
                <a:solidFill>
                  <a:srgbClr val="00647F"/>
                </a:solidFill>
                <a:latin typeface="Arial Black" panose="020B0604020202020204" pitchFamily="34" charset="0"/>
                <a:ea typeface="+mj-ea"/>
                <a:cs typeface="Arial Black" panose="020B0604020202020204" pitchFamily="34" charset="0"/>
              </a:rPr>
              <a:t>Nature of the Forum: </a:t>
            </a:r>
          </a:p>
          <a:p>
            <a:pPr marL="342900" lvl="0" indent="-342900" algn="ctr">
              <a:spcBef>
                <a:spcPct val="20000"/>
              </a:spcBef>
              <a:defRPr/>
            </a:pPr>
            <a:r>
              <a:rPr lang="en-US" sz="2800" b="1" dirty="0">
                <a:solidFill>
                  <a:srgbClr val="00647F"/>
                </a:solidFill>
                <a:latin typeface="Arial Black" panose="020B0604020202020204" pitchFamily="34" charset="0"/>
                <a:ea typeface="+mj-ea"/>
                <a:cs typeface="Arial Black" panose="020B0604020202020204" pitchFamily="34" charset="0"/>
              </a:rPr>
              <a:t>“What It Is” and “What It Has Done”</a:t>
            </a:r>
            <a:r>
              <a:rPr lang="es-UY" sz="2400" b="1" dirty="0">
                <a:solidFill>
                  <a:srgbClr val="0070C0"/>
                </a:solidFill>
                <a:latin typeface="+mj-lt"/>
                <a:ea typeface="+mj-ea"/>
                <a:cs typeface="+mj-cs"/>
              </a:rPr>
              <a:t>	</a:t>
            </a:r>
            <a:endParaRPr lang="en-US" sz="2400" b="1" dirty="0">
              <a:solidFill>
                <a:srgbClr val="0070C0"/>
              </a:solidFill>
              <a:latin typeface="+mj-lt"/>
              <a:ea typeface="+mj-ea"/>
              <a:cs typeface="+mj-cs"/>
            </a:endParaRPr>
          </a:p>
        </p:txBody>
      </p:sp>
      <p:sp>
        <p:nvSpPr>
          <p:cNvPr id="17" name="2 Marcador de contenido"/>
          <p:cNvSpPr txBox="1">
            <a:spLocks/>
          </p:cNvSpPr>
          <p:nvPr/>
        </p:nvSpPr>
        <p:spPr>
          <a:xfrm>
            <a:off x="713860" y="1948905"/>
            <a:ext cx="7890588" cy="3859305"/>
          </a:xfrm>
          <a:prstGeom prst="rect">
            <a:avLst/>
          </a:prstGeom>
        </p:spPr>
        <p:txBody>
          <a:bodyPr vert="horz" lIns="91440" tIns="45720" rIns="91440" bIns="45720" rtlCol="0">
            <a:normAutofit/>
          </a:bodyPr>
          <a:lstStyle/>
          <a:p>
            <a:pPr marL="342900" lvl="0" indent="-342900" algn="ctr">
              <a:spcBef>
                <a:spcPct val="20000"/>
              </a:spcBef>
              <a:defRPr/>
            </a:pPr>
            <a:r>
              <a:rPr kumimoji="0" lang="en-US" b="0" i="0" u="none" strike="noStrike" kern="1200" cap="none" spc="0" normalizeH="0" baseline="0" noProof="0" dirty="0">
                <a:ln>
                  <a:noFill/>
                </a:ln>
                <a:solidFill>
                  <a:srgbClr val="00647F"/>
                </a:solidFill>
                <a:effectLst/>
                <a:uLnTx/>
                <a:uFillTx/>
                <a:latin typeface="Arial" panose="020B0604020202020204" pitchFamily="34" charset="0"/>
                <a:cs typeface="Arial" panose="020B0604020202020204" pitchFamily="34" charset="0"/>
              </a:rPr>
              <a:t>The Forum has focused on strengthening its work on two fronts:</a:t>
            </a:r>
          </a:p>
          <a:p>
            <a:pPr marL="342900" lvl="0" indent="-342900" algn="ctr">
              <a:spcBef>
                <a:spcPct val="20000"/>
              </a:spcBef>
              <a:defRPr/>
            </a:pPr>
            <a:endParaRPr kumimoji="0" lang="en-US" b="0" i="0" u="none" strike="noStrike" kern="1200" cap="none" spc="0" normalizeH="0" baseline="0" noProof="0" dirty="0">
              <a:ln>
                <a:noFill/>
              </a:ln>
              <a:solidFill>
                <a:srgbClr val="00647F"/>
              </a:solidFill>
              <a:effectLst/>
              <a:uLnTx/>
              <a:uFillTx/>
              <a:latin typeface="Arial" panose="020B0604020202020204" pitchFamily="34" charset="0"/>
              <a:cs typeface="Arial" panose="020B0604020202020204" pitchFamily="34" charset="0"/>
            </a:endParaRPr>
          </a:p>
          <a:p>
            <a:pPr marL="342900" lvl="0" indent="-342900" algn="ctr">
              <a:spcBef>
                <a:spcPct val="20000"/>
              </a:spcBef>
              <a:defRPr/>
            </a:pPr>
            <a:r>
              <a:rPr kumimoji="0" lang="en-US" b="1" i="0" u="none" strike="noStrike" kern="1200" cap="none" spc="0" normalizeH="0" baseline="0" noProof="0" dirty="0">
                <a:ln>
                  <a:noFill/>
                </a:ln>
                <a:solidFill>
                  <a:srgbClr val="00647F"/>
                </a:solidFill>
                <a:effectLst/>
                <a:uLnTx/>
                <a:uFillTx/>
                <a:latin typeface="Arial" panose="020B0604020202020204" pitchFamily="34" charset="0"/>
                <a:cs typeface="Arial" panose="020B0604020202020204" pitchFamily="34" charset="0"/>
              </a:rPr>
              <a:t>Internally</a:t>
            </a:r>
            <a:r>
              <a:rPr kumimoji="0" lang="en-US" b="0" i="0" u="none" strike="noStrike" kern="1200" cap="none" spc="0" normalizeH="0" baseline="0" noProof="0" dirty="0">
                <a:ln>
                  <a:noFill/>
                </a:ln>
                <a:solidFill>
                  <a:srgbClr val="00647F"/>
                </a:solidFill>
                <a:effectLst/>
                <a:uLnTx/>
                <a:uFillTx/>
                <a:latin typeface="Arial" panose="020B0604020202020204" pitchFamily="34" charset="0"/>
                <a:cs typeface="Arial" panose="020B0604020202020204" pitchFamily="34" charset="0"/>
              </a:rPr>
              <a:t>: fostering a space for dialogue; facilitating exchange and coordination among public- and private-sector actors within the regional system; advocating for greater investment; and building a shared vision and a hemispheric agenda.</a:t>
            </a:r>
          </a:p>
          <a:p>
            <a:pPr marL="342900" lvl="0" indent="-342900" algn="ctr">
              <a:spcBef>
                <a:spcPct val="20000"/>
              </a:spcBef>
              <a:defRPr/>
            </a:pPr>
            <a:r>
              <a:rPr kumimoji="0" lang="en-US" b="1" i="0" u="none" strike="noStrike" kern="1200" cap="none" spc="0" normalizeH="0" baseline="0" noProof="0" dirty="0">
                <a:ln>
                  <a:noFill/>
                </a:ln>
                <a:solidFill>
                  <a:srgbClr val="00647F"/>
                </a:solidFill>
                <a:effectLst/>
                <a:uLnTx/>
                <a:uFillTx/>
                <a:latin typeface="Arial" panose="020B0604020202020204" pitchFamily="34" charset="0"/>
                <a:cs typeface="Arial" panose="020B0604020202020204" pitchFamily="34" charset="0"/>
              </a:rPr>
              <a:t>Externally</a:t>
            </a:r>
            <a:r>
              <a:rPr kumimoji="0" lang="en-US" b="0" i="0" u="none" strike="noStrike" kern="1200" cap="none" spc="0" normalizeH="0" baseline="0" noProof="0" dirty="0">
                <a:ln>
                  <a:noFill/>
                </a:ln>
                <a:solidFill>
                  <a:srgbClr val="00647F"/>
                </a:solidFill>
                <a:effectLst/>
                <a:uLnTx/>
                <a:uFillTx/>
                <a:latin typeface="Arial" panose="020B0604020202020204" pitchFamily="34" charset="0"/>
                <a:cs typeface="Arial" panose="020B0604020202020204" pitchFamily="34" charset="0"/>
              </a:rPr>
              <a:t>: building strategic partnerships and significantly deepening engagement with leading regional and global institutions, in coordination with </a:t>
            </a:r>
            <a:r>
              <a:rPr kumimoji="0" lang="en-US" b="0" i="0" u="none" strike="noStrike" kern="1200" cap="none" spc="0" normalizeH="0" baseline="0" noProof="0" dirty="0" err="1">
                <a:ln>
                  <a:noFill/>
                </a:ln>
                <a:solidFill>
                  <a:srgbClr val="00647F"/>
                </a:solidFill>
                <a:effectLst/>
                <a:uLnTx/>
                <a:uFillTx/>
                <a:latin typeface="Arial" panose="020B0604020202020204" pitchFamily="34" charset="0"/>
                <a:cs typeface="Arial" panose="020B0604020202020204" pitchFamily="34" charset="0"/>
              </a:rPr>
              <a:t>GFAiR</a:t>
            </a:r>
            <a:r>
              <a:rPr kumimoji="0" lang="en-US" b="0" i="0" u="none" strike="noStrike" kern="1200" cap="none" spc="0" normalizeH="0" baseline="0" noProof="0" dirty="0">
                <a:ln>
                  <a:noFill/>
                </a:ln>
                <a:solidFill>
                  <a:srgbClr val="00647F"/>
                </a:solidFill>
                <a:effectLst/>
                <a:uLnTx/>
                <a:uFillTx/>
                <a:latin typeface="Arial" panose="020B0604020202020204" pitchFamily="34" charset="0"/>
                <a:cs typeface="Arial" panose="020B0604020202020204" pitchFamily="34" charset="0"/>
              </a:rPr>
              <a:t>, the Regional Fora, and CGIAR.</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900" b="0" i="0" u="none" strike="noStrike" kern="1200" cap="none" spc="0" normalizeH="0" baseline="0" noProof="0" dirty="0">
              <a:ln>
                <a:noFill/>
              </a:ln>
              <a:solidFill>
                <a:schemeClr val="tx1"/>
              </a:solidFill>
              <a:effectLst/>
              <a:uLnTx/>
              <a:uFillTx/>
              <a:latin typeface="+mn-lt"/>
              <a:ea typeface="+mn-ea"/>
              <a:cs typeface="+mn-cs"/>
            </a:endParaRPr>
          </a:p>
        </p:txBody>
      </p:sp>
      <p:sp>
        <p:nvSpPr>
          <p:cNvPr id="15" name="14 Rectángulo"/>
          <p:cNvSpPr/>
          <p:nvPr/>
        </p:nvSpPr>
        <p:spPr>
          <a:xfrm>
            <a:off x="-1" y="5407459"/>
            <a:ext cx="9144001" cy="400751"/>
          </a:xfrm>
          <a:prstGeom prst="rect">
            <a:avLst/>
          </a:prstGeom>
        </p:spPr>
        <p:txBody>
          <a:bodyPr wrap="square">
            <a:spAutoFit/>
          </a:bodyPr>
          <a:lstStyle/>
          <a:p>
            <a:pPr>
              <a:lnSpc>
                <a:spcPct val="120000"/>
              </a:lnSpc>
              <a:buNone/>
            </a:pPr>
            <a:r>
              <a:rPr lang="es-MX" b="1" dirty="0"/>
              <a:t>	</a:t>
            </a:r>
            <a:r>
              <a:rPr lang="es-MX" b="1" dirty="0">
                <a:solidFill>
                  <a:srgbClr val="00647F"/>
                </a:solidFill>
              </a:rPr>
              <a:t>		</a:t>
            </a:r>
            <a:r>
              <a:rPr lang="es-MX" dirty="0">
                <a:solidFill>
                  <a:srgbClr val="00647F"/>
                </a:solidFill>
                <a:latin typeface="Arial" panose="020B0604020202020204" pitchFamily="34" charset="0"/>
                <a:cs typeface="Arial" panose="020B0604020202020204" pitchFamily="34" charset="0"/>
              </a:rPr>
              <a:t>Sub-Regional, Regional  y Global </a:t>
            </a:r>
            <a:r>
              <a:rPr lang="es-MX" dirty="0" err="1">
                <a:solidFill>
                  <a:srgbClr val="00647F"/>
                </a:solidFill>
                <a:latin typeface="Arial" panose="020B0604020202020204" pitchFamily="34" charset="0"/>
                <a:cs typeface="Arial" panose="020B0604020202020204" pitchFamily="34" charset="0"/>
              </a:rPr>
              <a:t>Cooperation</a:t>
            </a:r>
            <a:endParaRPr lang="es-MX" sz="2400" dirty="0">
              <a:solidFill>
                <a:srgbClr val="00647F"/>
              </a:solidFill>
              <a:latin typeface="Arial" panose="020B0604020202020204" pitchFamily="34" charset="0"/>
              <a:cs typeface="Arial" panose="020B0604020202020204" pitchFamily="34" charset="0"/>
            </a:endParaRPr>
          </a:p>
        </p:txBody>
      </p:sp>
      <p:pic>
        <p:nvPicPr>
          <p:cNvPr id="4" name="Picture 2" descr="Definición de necesidades y visión de FORAGRO | Instituto Interamericano de  Cooperación para la Agricultura">
            <a:extLst>
              <a:ext uri="{FF2B5EF4-FFF2-40B4-BE49-F238E27FC236}">
                <a16:creationId xmlns:a16="http://schemas.microsoft.com/office/drawing/2014/main" id="{66194BE8-A736-F8C3-C0FF-F1F51D160CE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455562" y="140139"/>
            <a:ext cx="1514114" cy="6468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74309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Elipse 27">
            <a:extLst>
              <a:ext uri="{FF2B5EF4-FFF2-40B4-BE49-F238E27FC236}">
                <a16:creationId xmlns:a16="http://schemas.microsoft.com/office/drawing/2014/main" id="{E92EB372-1EA4-E044-FBAD-256600A54E71}"/>
              </a:ext>
            </a:extLst>
          </p:cNvPr>
          <p:cNvSpPr/>
          <p:nvPr/>
        </p:nvSpPr>
        <p:spPr>
          <a:xfrm>
            <a:off x="774600" y="1364647"/>
            <a:ext cx="7661820" cy="4613652"/>
          </a:xfrm>
          <a:prstGeom prst="ellipse">
            <a:avLst/>
          </a:prstGeom>
          <a:noFill/>
          <a:ln>
            <a:solidFill>
              <a:srgbClr val="00570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ln>
                <a:solidFill>
                  <a:srgbClr val="005704"/>
                </a:solidFill>
              </a:ln>
              <a:noFill/>
            </a:endParaRPr>
          </a:p>
        </p:txBody>
      </p:sp>
      <p:sp>
        <p:nvSpPr>
          <p:cNvPr id="39" name="Rectángulo 38">
            <a:extLst>
              <a:ext uri="{FF2B5EF4-FFF2-40B4-BE49-F238E27FC236}">
                <a16:creationId xmlns:a16="http://schemas.microsoft.com/office/drawing/2014/main" id="{667D6BFD-4A0B-AEA0-F446-05A065A8471C}"/>
              </a:ext>
            </a:extLst>
          </p:cNvPr>
          <p:cNvSpPr/>
          <p:nvPr/>
        </p:nvSpPr>
        <p:spPr>
          <a:xfrm>
            <a:off x="1871182" y="1560428"/>
            <a:ext cx="597699" cy="5585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40" name="Rectángulo 39">
            <a:extLst>
              <a:ext uri="{FF2B5EF4-FFF2-40B4-BE49-F238E27FC236}">
                <a16:creationId xmlns:a16="http://schemas.microsoft.com/office/drawing/2014/main" id="{17DBD3EF-62D6-7F6D-2CC2-E3A2852E8BD6}"/>
              </a:ext>
            </a:extLst>
          </p:cNvPr>
          <p:cNvSpPr/>
          <p:nvPr/>
        </p:nvSpPr>
        <p:spPr>
          <a:xfrm>
            <a:off x="1094990" y="2343147"/>
            <a:ext cx="985674" cy="3466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41" name="Rectángulo 40">
            <a:extLst>
              <a:ext uri="{FF2B5EF4-FFF2-40B4-BE49-F238E27FC236}">
                <a16:creationId xmlns:a16="http://schemas.microsoft.com/office/drawing/2014/main" id="{E79EE2BA-8169-19F5-27D3-B6DB6B5F6614}"/>
              </a:ext>
            </a:extLst>
          </p:cNvPr>
          <p:cNvSpPr/>
          <p:nvPr/>
        </p:nvSpPr>
        <p:spPr>
          <a:xfrm>
            <a:off x="693494" y="2818241"/>
            <a:ext cx="597699" cy="3634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43" name="Rectángulo 42">
            <a:extLst>
              <a:ext uri="{FF2B5EF4-FFF2-40B4-BE49-F238E27FC236}">
                <a16:creationId xmlns:a16="http://schemas.microsoft.com/office/drawing/2014/main" id="{1157FE43-D95A-D207-3998-779B8A1773FF}"/>
              </a:ext>
            </a:extLst>
          </p:cNvPr>
          <p:cNvSpPr/>
          <p:nvPr/>
        </p:nvSpPr>
        <p:spPr>
          <a:xfrm>
            <a:off x="498984" y="3449991"/>
            <a:ext cx="597699" cy="3715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grpSp>
        <p:nvGrpSpPr>
          <p:cNvPr id="3" name="Group 54">
            <a:extLst>
              <a:ext uri="{FF2B5EF4-FFF2-40B4-BE49-F238E27FC236}">
                <a16:creationId xmlns:a16="http://schemas.microsoft.com/office/drawing/2014/main" id="{553A8AEA-AF1A-8A72-9CA7-F7EF22C3F948}"/>
              </a:ext>
            </a:extLst>
          </p:cNvPr>
          <p:cNvGrpSpPr/>
          <p:nvPr/>
        </p:nvGrpSpPr>
        <p:grpSpPr>
          <a:xfrm>
            <a:off x="0" y="5119023"/>
            <a:ext cx="9188863" cy="1823994"/>
            <a:chOff x="-59817" y="4119596"/>
            <a:chExt cx="12251817" cy="2873191"/>
          </a:xfrm>
        </p:grpSpPr>
        <p:sp>
          <p:nvSpPr>
            <p:cNvPr id="5" name="Rectangle 33">
              <a:extLst>
                <a:ext uri="{FF2B5EF4-FFF2-40B4-BE49-F238E27FC236}">
                  <a16:creationId xmlns:a16="http://schemas.microsoft.com/office/drawing/2014/main" id="{AA011D69-DB77-461F-3502-B5ACFD0BAE1B}"/>
                </a:ext>
              </a:extLst>
            </p:cNvPr>
            <p:cNvSpPr/>
            <p:nvPr/>
          </p:nvSpPr>
          <p:spPr>
            <a:xfrm>
              <a:off x="0" y="6382979"/>
              <a:ext cx="12192000" cy="475021"/>
            </a:xfrm>
            <a:prstGeom prst="rect">
              <a:avLst/>
            </a:prstGeom>
            <a:solidFill>
              <a:srgbClr val="0D457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grpSp>
          <p:nvGrpSpPr>
            <p:cNvPr id="4" name="Group 2">
              <a:extLst>
                <a:ext uri="{FF2B5EF4-FFF2-40B4-BE49-F238E27FC236}">
                  <a16:creationId xmlns:a16="http://schemas.microsoft.com/office/drawing/2014/main" id="{B1341089-9271-F42A-9E9B-794FE4EB3556}"/>
                </a:ext>
              </a:extLst>
            </p:cNvPr>
            <p:cNvGrpSpPr/>
            <p:nvPr/>
          </p:nvGrpSpPr>
          <p:grpSpPr>
            <a:xfrm>
              <a:off x="2393576" y="6293360"/>
              <a:ext cx="9798424" cy="89620"/>
              <a:chOff x="0" y="5374830"/>
              <a:chExt cx="8700247" cy="201878"/>
            </a:xfrm>
          </p:grpSpPr>
          <p:sp>
            <p:nvSpPr>
              <p:cNvPr id="9" name="Rectangle 3">
                <a:extLst>
                  <a:ext uri="{FF2B5EF4-FFF2-40B4-BE49-F238E27FC236}">
                    <a16:creationId xmlns:a16="http://schemas.microsoft.com/office/drawing/2014/main" id="{7967DCC1-9331-40D8-C007-4D6BE53DE1C4}"/>
                  </a:ext>
                </a:extLst>
              </p:cNvPr>
              <p:cNvSpPr/>
              <p:nvPr/>
            </p:nvSpPr>
            <p:spPr>
              <a:xfrm>
                <a:off x="0" y="5374830"/>
                <a:ext cx="2205318" cy="201878"/>
              </a:xfrm>
              <a:prstGeom prst="rect">
                <a:avLst/>
              </a:prstGeom>
              <a:solidFill>
                <a:srgbClr val="5D973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dirty="0"/>
              </a:p>
            </p:txBody>
          </p:sp>
          <p:sp>
            <p:nvSpPr>
              <p:cNvPr id="10" name="Rectangle 4">
                <a:extLst>
                  <a:ext uri="{FF2B5EF4-FFF2-40B4-BE49-F238E27FC236}">
                    <a16:creationId xmlns:a16="http://schemas.microsoft.com/office/drawing/2014/main" id="{8FB9A702-64F3-0C4D-BAFE-C6D2A3A67455}"/>
                  </a:ext>
                </a:extLst>
              </p:cNvPr>
              <p:cNvSpPr/>
              <p:nvPr/>
            </p:nvSpPr>
            <p:spPr>
              <a:xfrm>
                <a:off x="2124635" y="5374830"/>
                <a:ext cx="2205318" cy="201878"/>
              </a:xfrm>
              <a:prstGeom prst="rect">
                <a:avLst/>
              </a:prstGeom>
              <a:solidFill>
                <a:srgbClr val="9B5F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dirty="0"/>
              </a:p>
            </p:txBody>
          </p:sp>
          <p:sp>
            <p:nvSpPr>
              <p:cNvPr id="11" name="Rectangle 5">
                <a:extLst>
                  <a:ext uri="{FF2B5EF4-FFF2-40B4-BE49-F238E27FC236}">
                    <a16:creationId xmlns:a16="http://schemas.microsoft.com/office/drawing/2014/main" id="{286033E5-DB77-C596-6F2A-EC99CF672B27}"/>
                  </a:ext>
                </a:extLst>
              </p:cNvPr>
              <p:cNvSpPr/>
              <p:nvPr/>
            </p:nvSpPr>
            <p:spPr>
              <a:xfrm>
                <a:off x="4316505" y="5374830"/>
                <a:ext cx="2205318" cy="201878"/>
              </a:xfrm>
              <a:prstGeom prst="rect">
                <a:avLst/>
              </a:prstGeom>
              <a:solidFill>
                <a:srgbClr val="E070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dirty="0"/>
              </a:p>
            </p:txBody>
          </p:sp>
          <p:sp>
            <p:nvSpPr>
              <p:cNvPr id="12" name="Rectangle 6">
                <a:extLst>
                  <a:ext uri="{FF2B5EF4-FFF2-40B4-BE49-F238E27FC236}">
                    <a16:creationId xmlns:a16="http://schemas.microsoft.com/office/drawing/2014/main" id="{C77210B0-3467-0209-9BFF-CC238D8CAA4E}"/>
                  </a:ext>
                </a:extLst>
              </p:cNvPr>
              <p:cNvSpPr/>
              <p:nvPr/>
            </p:nvSpPr>
            <p:spPr>
              <a:xfrm>
                <a:off x="6494929" y="5374830"/>
                <a:ext cx="2205318" cy="201878"/>
              </a:xfrm>
              <a:prstGeom prst="rect">
                <a:avLst/>
              </a:prstGeom>
              <a:solidFill>
                <a:srgbClr val="0458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dirty="0"/>
              </a:p>
            </p:txBody>
          </p:sp>
        </p:grpSp>
        <p:sp>
          <p:nvSpPr>
            <p:cNvPr id="7" name="TextBox 7">
              <a:extLst>
                <a:ext uri="{FF2B5EF4-FFF2-40B4-BE49-F238E27FC236}">
                  <a16:creationId xmlns:a16="http://schemas.microsoft.com/office/drawing/2014/main" id="{F3344F55-E2C4-088F-F1F0-CCF274C43CB7}"/>
                </a:ext>
              </a:extLst>
            </p:cNvPr>
            <p:cNvSpPr txBox="1"/>
            <p:nvPr/>
          </p:nvSpPr>
          <p:spPr>
            <a:xfrm>
              <a:off x="5608012" y="6475728"/>
              <a:ext cx="6239435" cy="436334"/>
            </a:xfrm>
            <a:prstGeom prst="rect">
              <a:avLst/>
            </a:prstGeom>
            <a:noFill/>
          </p:spPr>
          <p:txBody>
            <a:bodyPr wrap="square" rtlCol="0">
              <a:spAutoFit/>
            </a:bodyPr>
            <a:lstStyle/>
            <a:p>
              <a:pPr algn="r"/>
              <a:endParaRPr lang="x-none" sz="1200" dirty="0">
                <a:solidFill>
                  <a:schemeClr val="bg1"/>
                </a:solidFill>
              </a:endParaRPr>
            </a:p>
          </p:txBody>
        </p:sp>
        <p:pic>
          <p:nvPicPr>
            <p:cNvPr id="8" name="Picture 34">
              <a:extLst>
                <a:ext uri="{FF2B5EF4-FFF2-40B4-BE49-F238E27FC236}">
                  <a16:creationId xmlns:a16="http://schemas.microsoft.com/office/drawing/2014/main" id="{C1850B90-2AA8-97E0-B3FB-F2BEF91776ED}"/>
                </a:ext>
              </a:extLst>
            </p:cNvPr>
            <p:cNvPicPr>
              <a:picLocks noChangeAspect="1"/>
            </p:cNvPicPr>
            <p:nvPr/>
          </p:nvPicPr>
          <p:blipFill rotWithShape="1">
            <a:blip r:embed="rId3"/>
            <a:srcRect l="20566"/>
            <a:stretch/>
          </p:blipFill>
          <p:spPr>
            <a:xfrm>
              <a:off x="-59817" y="4119596"/>
              <a:ext cx="3030938" cy="2873191"/>
            </a:xfrm>
            <a:prstGeom prst="rect">
              <a:avLst/>
            </a:prstGeom>
            <a:effectLst>
              <a:outerShdw blurRad="445696" dist="38100" dir="2460000" algn="tl" rotWithShape="0">
                <a:prstClr val="black">
                  <a:alpha val="40000"/>
                </a:prstClr>
              </a:outerShdw>
            </a:effectLst>
          </p:spPr>
        </p:pic>
      </p:grpSp>
      <p:pic>
        <p:nvPicPr>
          <p:cNvPr id="20" name="Imagen 19">
            <a:extLst>
              <a:ext uri="{FF2B5EF4-FFF2-40B4-BE49-F238E27FC236}">
                <a16:creationId xmlns:a16="http://schemas.microsoft.com/office/drawing/2014/main" id="{A5DBA853-1090-AA03-C0FC-5987DBA2D83A}"/>
              </a:ext>
            </a:extLst>
          </p:cNvPr>
          <p:cNvPicPr>
            <a:picLocks noChangeAspect="1"/>
          </p:cNvPicPr>
          <p:nvPr/>
        </p:nvPicPr>
        <p:blipFill>
          <a:blip r:embed="rId4"/>
          <a:stretch>
            <a:fillRect/>
          </a:stretch>
        </p:blipFill>
        <p:spPr>
          <a:xfrm>
            <a:off x="3779555" y="1412776"/>
            <a:ext cx="2464731" cy="4096314"/>
          </a:xfrm>
          <a:prstGeom prst="rect">
            <a:avLst/>
          </a:prstGeom>
        </p:spPr>
      </p:pic>
      <p:pic>
        <p:nvPicPr>
          <p:cNvPr id="95" name="Picture 4" descr="http://www.redinnovagro.in/images/stories/ets/innlogo.jpg"/>
          <p:cNvPicPr>
            <a:picLocks noChangeAspect="1" noChangeArrowheads="1"/>
          </p:cNvPicPr>
          <p:nvPr/>
        </p:nvPicPr>
        <p:blipFill>
          <a:blip r:embed="rId5" cstate="print"/>
          <a:srcRect/>
          <a:stretch>
            <a:fillRect/>
          </a:stretch>
        </p:blipFill>
        <p:spPr bwMode="auto">
          <a:xfrm>
            <a:off x="5684415" y="3127447"/>
            <a:ext cx="765460" cy="495157"/>
          </a:xfrm>
          <a:prstGeom prst="rect">
            <a:avLst/>
          </a:prstGeom>
          <a:noFill/>
          <a:ln w="9525">
            <a:noFill/>
            <a:miter lim="800000"/>
            <a:headEnd/>
            <a:tailEnd/>
          </a:ln>
        </p:spPr>
      </p:pic>
      <p:pic>
        <p:nvPicPr>
          <p:cNvPr id="186374" name="Picture 6"/>
          <p:cNvPicPr>
            <a:picLocks noChangeAspect="1" noChangeArrowheads="1"/>
          </p:cNvPicPr>
          <p:nvPr/>
        </p:nvPicPr>
        <p:blipFill>
          <a:blip r:embed="rId6"/>
          <a:srcRect/>
          <a:stretch>
            <a:fillRect/>
          </a:stretch>
        </p:blipFill>
        <p:spPr bwMode="auto">
          <a:xfrm>
            <a:off x="5133576" y="2794349"/>
            <a:ext cx="452208" cy="425608"/>
          </a:xfrm>
          <a:prstGeom prst="rect">
            <a:avLst/>
          </a:prstGeom>
          <a:noFill/>
          <a:ln w="9525">
            <a:noFill/>
            <a:miter lim="800000"/>
            <a:headEnd/>
            <a:tailEnd/>
          </a:ln>
          <a:effectLst/>
        </p:spPr>
      </p:pic>
      <p:sp>
        <p:nvSpPr>
          <p:cNvPr id="18" name="Rectangle 13"/>
          <p:cNvSpPr>
            <a:spLocks noChangeArrowheads="1"/>
          </p:cNvSpPr>
          <p:nvPr/>
        </p:nvSpPr>
        <p:spPr bwMode="auto">
          <a:xfrm>
            <a:off x="197263" y="615804"/>
            <a:ext cx="9144000" cy="6846888"/>
          </a:xfrm>
          <a:prstGeom prst="rect">
            <a:avLst/>
          </a:prstGeom>
          <a:noFill/>
          <a:ln w="50800">
            <a:noFill/>
            <a:miter lim="800000"/>
            <a:headEnd/>
            <a:tailEnd/>
          </a:ln>
        </p:spPr>
        <p:txBody>
          <a:bodyPr wrap="none" anchor="ctr"/>
          <a:lstStyle/>
          <a:p>
            <a:endParaRPr lang="es-ES"/>
          </a:p>
        </p:txBody>
      </p:sp>
      <p:sp>
        <p:nvSpPr>
          <p:cNvPr id="19" name="Rectangle 13"/>
          <p:cNvSpPr>
            <a:spLocks noChangeArrowheads="1"/>
          </p:cNvSpPr>
          <p:nvPr/>
        </p:nvSpPr>
        <p:spPr bwMode="auto">
          <a:xfrm>
            <a:off x="349663" y="768204"/>
            <a:ext cx="9144000" cy="6846888"/>
          </a:xfrm>
          <a:prstGeom prst="rect">
            <a:avLst/>
          </a:prstGeom>
          <a:noFill/>
          <a:ln w="50800">
            <a:noFill/>
            <a:miter lim="800000"/>
            <a:headEnd/>
            <a:tailEnd/>
          </a:ln>
        </p:spPr>
        <p:txBody>
          <a:bodyPr wrap="none" anchor="ctr"/>
          <a:lstStyle/>
          <a:p>
            <a:endParaRPr lang="es-ES"/>
          </a:p>
        </p:txBody>
      </p:sp>
      <p:sp>
        <p:nvSpPr>
          <p:cNvPr id="24" name="Rectangle 5"/>
          <p:cNvSpPr>
            <a:spLocks noChangeArrowheads="1"/>
          </p:cNvSpPr>
          <p:nvPr/>
        </p:nvSpPr>
        <p:spPr bwMode="auto">
          <a:xfrm>
            <a:off x="865633" y="531642"/>
            <a:ext cx="7570787" cy="558800"/>
          </a:xfrm>
          <a:prstGeom prst="rect">
            <a:avLst/>
          </a:prstGeom>
          <a:noFill/>
          <a:ln w="12700">
            <a:noFill/>
            <a:miter lim="800000"/>
            <a:headEnd/>
            <a:tailEnd/>
          </a:ln>
          <a:effectLst/>
        </p:spPr>
        <p:txBody>
          <a:bodyPr lIns="72383" tIns="35557" rIns="72383" bIns="35557">
            <a:spAutoFit/>
          </a:bodyPr>
          <a:lstStyle/>
          <a:p>
            <a:pPr algn="ctr" defTabSz="609600" eaLnBrk="0" hangingPunct="0">
              <a:defRPr/>
            </a:pPr>
            <a:endParaRPr lang="es-ES_tradnl" sz="1600" b="1">
              <a:solidFill>
                <a:schemeClr val="bg1"/>
              </a:solidFill>
              <a:effectLst>
                <a:outerShdw blurRad="38100" dist="38100" dir="2700000" algn="tl">
                  <a:srgbClr val="C0C0C0"/>
                </a:outerShdw>
              </a:effectLst>
              <a:latin typeface="Verdana" pitchFamily="34" charset="0"/>
            </a:endParaRPr>
          </a:p>
          <a:p>
            <a:pPr algn="ctr" defTabSz="609600" eaLnBrk="0" hangingPunct="0">
              <a:defRPr/>
            </a:pPr>
            <a:endParaRPr lang="es-ES_tradnl" sz="1600" b="1">
              <a:solidFill>
                <a:schemeClr val="bg1"/>
              </a:solidFill>
              <a:effectLst>
                <a:outerShdw blurRad="38100" dist="38100" dir="2700000" algn="tl">
                  <a:srgbClr val="C0C0C0"/>
                </a:outerShdw>
              </a:effectLst>
              <a:latin typeface="Garamond" pitchFamily="18" charset="0"/>
            </a:endParaRPr>
          </a:p>
        </p:txBody>
      </p:sp>
      <p:sp>
        <p:nvSpPr>
          <p:cNvPr id="25" name="Rectangle 7"/>
          <p:cNvSpPr>
            <a:spLocks noChangeArrowheads="1"/>
          </p:cNvSpPr>
          <p:nvPr/>
        </p:nvSpPr>
        <p:spPr bwMode="auto">
          <a:xfrm>
            <a:off x="2080664" y="6109211"/>
            <a:ext cx="5500726" cy="270835"/>
          </a:xfrm>
          <a:prstGeom prst="rect">
            <a:avLst/>
          </a:prstGeom>
          <a:noFill/>
          <a:ln w="28575">
            <a:noFill/>
            <a:miter lim="800000"/>
            <a:headEnd/>
            <a:tailEnd/>
          </a:ln>
          <a:effectLst/>
        </p:spPr>
        <p:txBody>
          <a:bodyPr wrap="square" lIns="14398" tIns="36572" rIns="14398" bIns="36572" anchor="ctr">
            <a:spAutoFit/>
          </a:bodyPr>
          <a:lstStyle/>
          <a:p>
            <a:pPr algn="ctr" defTabSz="731838" eaLnBrk="0" hangingPunct="0">
              <a:lnSpc>
                <a:spcPct val="80000"/>
              </a:lnSpc>
              <a:spcBef>
                <a:spcPct val="50000"/>
              </a:spcBef>
              <a:defRPr/>
            </a:pPr>
            <a:r>
              <a:rPr lang="es-ES_tradnl" sz="1600" b="1" dirty="0" err="1">
                <a:solidFill>
                  <a:srgbClr val="005704"/>
                </a:solidFill>
                <a:effectLst>
                  <a:outerShdw blurRad="38100" dist="38100" dir="2700000" algn="tl">
                    <a:srgbClr val="C0C0C0"/>
                  </a:outerShdw>
                </a:effectLst>
                <a:latin typeface="Times New Roman" pitchFamily="18" charset="0"/>
                <a:cs typeface="Times New Roman" pitchFamily="18" charset="0"/>
              </a:rPr>
              <a:t>National</a:t>
            </a:r>
            <a:r>
              <a:rPr lang="es-ES_tradnl" sz="1600" b="1" dirty="0">
                <a:solidFill>
                  <a:srgbClr val="005704"/>
                </a:solidFill>
                <a:effectLst>
                  <a:outerShdw blurRad="38100" dist="38100" dir="2700000" algn="tl">
                    <a:srgbClr val="C0C0C0"/>
                  </a:outerShdw>
                </a:effectLst>
                <a:latin typeface="Times New Roman" pitchFamily="18" charset="0"/>
                <a:cs typeface="Times New Roman" pitchFamily="18" charset="0"/>
              </a:rPr>
              <a:t> </a:t>
            </a:r>
            <a:r>
              <a:rPr lang="es-ES_tradnl" sz="1600" b="1" dirty="0" err="1">
                <a:solidFill>
                  <a:srgbClr val="005704"/>
                </a:solidFill>
                <a:effectLst>
                  <a:outerShdw blurRad="38100" dist="38100" dir="2700000" algn="tl">
                    <a:srgbClr val="C0C0C0"/>
                  </a:outerShdw>
                </a:effectLst>
                <a:latin typeface="Times New Roman" pitchFamily="18" charset="0"/>
                <a:cs typeface="Times New Roman" pitchFamily="18" charset="0"/>
              </a:rPr>
              <a:t>Innovation</a:t>
            </a:r>
            <a:r>
              <a:rPr lang="es-ES_tradnl" sz="1600" b="1" dirty="0">
                <a:solidFill>
                  <a:srgbClr val="005704"/>
                </a:solidFill>
                <a:effectLst>
                  <a:outerShdw blurRad="38100" dist="38100" dir="2700000" algn="tl">
                    <a:srgbClr val="C0C0C0"/>
                  </a:outerShdw>
                </a:effectLst>
                <a:latin typeface="Times New Roman" pitchFamily="18" charset="0"/>
                <a:cs typeface="Times New Roman" pitchFamily="18" charset="0"/>
              </a:rPr>
              <a:t> </a:t>
            </a:r>
            <a:r>
              <a:rPr lang="es-ES_tradnl" sz="1600" b="1" dirty="0" err="1">
                <a:solidFill>
                  <a:srgbClr val="005704"/>
                </a:solidFill>
                <a:effectLst>
                  <a:outerShdw blurRad="38100" dist="38100" dir="2700000" algn="tl">
                    <a:srgbClr val="C0C0C0"/>
                  </a:outerShdw>
                </a:effectLst>
                <a:latin typeface="Times New Roman" pitchFamily="18" charset="0"/>
                <a:cs typeface="Times New Roman" pitchFamily="18" charset="0"/>
              </a:rPr>
              <a:t>Systems</a:t>
            </a:r>
            <a:endParaRPr lang="es-ES_tradnl" sz="1600" b="1" dirty="0">
              <a:solidFill>
                <a:srgbClr val="005704"/>
              </a:solidFill>
              <a:effectLst>
                <a:outerShdw blurRad="38100" dist="38100" dir="2700000" algn="tl">
                  <a:srgbClr val="C0C0C0"/>
                </a:outerShdw>
              </a:effectLst>
              <a:latin typeface="Times New Roman" pitchFamily="18" charset="0"/>
              <a:cs typeface="Times New Roman" pitchFamily="18" charset="0"/>
            </a:endParaRPr>
          </a:p>
        </p:txBody>
      </p:sp>
      <p:sp>
        <p:nvSpPr>
          <p:cNvPr id="84" name="Rectangle 16"/>
          <p:cNvSpPr>
            <a:spLocks noChangeArrowheads="1"/>
          </p:cNvSpPr>
          <p:nvPr/>
        </p:nvSpPr>
        <p:spPr bwMode="auto">
          <a:xfrm>
            <a:off x="4280172" y="639553"/>
            <a:ext cx="3622850" cy="400141"/>
          </a:xfrm>
          <a:prstGeom prst="rect">
            <a:avLst/>
          </a:prstGeom>
          <a:noFill/>
          <a:ln w="12700">
            <a:noFill/>
            <a:miter lim="800000"/>
            <a:headEnd/>
            <a:tailEnd/>
          </a:ln>
        </p:spPr>
        <p:txBody>
          <a:bodyPr lIns="90488" tIns="44450" rIns="90488" bIns="44450" anchor="ctr"/>
          <a:lstStyle/>
          <a:p>
            <a:pPr algn="ctr" defTabSz="762000"/>
            <a:r>
              <a:rPr lang="es-ES" sz="2800" b="1">
                <a:solidFill>
                  <a:schemeClr val="bg1"/>
                </a:solidFill>
              </a:rPr>
              <a:t>	</a:t>
            </a:r>
            <a:endParaRPr lang="en-US" sz="2800" b="1">
              <a:solidFill>
                <a:schemeClr val="bg1"/>
              </a:solidFill>
            </a:endParaRPr>
          </a:p>
        </p:txBody>
      </p:sp>
      <p:sp>
        <p:nvSpPr>
          <p:cNvPr id="31" name="Text Box 26"/>
          <p:cNvSpPr txBox="1">
            <a:spLocks noChangeArrowheads="1"/>
          </p:cNvSpPr>
          <p:nvPr/>
        </p:nvSpPr>
        <p:spPr bwMode="auto">
          <a:xfrm>
            <a:off x="1767740" y="3591872"/>
            <a:ext cx="1680883" cy="830997"/>
          </a:xfrm>
          <a:prstGeom prst="rect">
            <a:avLst/>
          </a:prstGeom>
          <a:noFill/>
          <a:ln w="9525">
            <a:noFill/>
            <a:miter lim="800000"/>
            <a:headEnd/>
            <a:tailEnd/>
          </a:ln>
          <a:effectLst/>
        </p:spPr>
        <p:txBody>
          <a:bodyPr wrap="square">
            <a:spAutoFit/>
          </a:bodyPr>
          <a:lstStyle/>
          <a:p>
            <a:pPr>
              <a:defRPr/>
            </a:pPr>
            <a:r>
              <a:rPr lang="es-MX" sz="2400" b="1" dirty="0">
                <a:solidFill>
                  <a:srgbClr val="005704"/>
                </a:solidFill>
                <a:effectLst>
                  <a:outerShdw blurRad="38100" dist="38100" dir="2700000" algn="tl">
                    <a:srgbClr val="C0C0C0"/>
                  </a:outerShdw>
                </a:effectLst>
                <a:latin typeface="Arial" panose="020B0604020202020204" pitchFamily="34" charset="0"/>
                <a:cs typeface="Arial" panose="020B0604020202020204" pitchFamily="34" charset="0"/>
              </a:rPr>
              <a:t>Networks</a:t>
            </a:r>
          </a:p>
          <a:p>
            <a:pPr>
              <a:defRPr/>
            </a:pPr>
            <a:endParaRPr lang="es-ES" sz="2400" b="1" dirty="0">
              <a:solidFill>
                <a:srgbClr val="005704"/>
              </a:solidFill>
              <a:effectLst>
                <a:outerShdw blurRad="38100" dist="38100" dir="2700000" algn="tl">
                  <a:srgbClr val="C0C0C0"/>
                </a:outerShdw>
              </a:effectLst>
              <a:latin typeface="Arial" panose="020B0604020202020204" pitchFamily="34" charset="0"/>
              <a:cs typeface="Arial" panose="020B0604020202020204" pitchFamily="34" charset="0"/>
            </a:endParaRPr>
          </a:p>
        </p:txBody>
      </p:sp>
      <p:pic>
        <p:nvPicPr>
          <p:cNvPr id="38" name="Picture 126" descr="2">
            <a:hlinkClick r:id="rId7"/>
          </p:cNvPr>
          <p:cNvPicPr>
            <a:picLocks noChangeAspect="1" noChangeArrowheads="1"/>
          </p:cNvPicPr>
          <p:nvPr/>
        </p:nvPicPr>
        <p:blipFill>
          <a:blip r:embed="rId8" cstate="print"/>
          <a:srcRect/>
          <a:stretch>
            <a:fillRect/>
          </a:stretch>
        </p:blipFill>
        <p:spPr bwMode="auto">
          <a:xfrm>
            <a:off x="7928713" y="3748078"/>
            <a:ext cx="950338" cy="611014"/>
          </a:xfrm>
          <a:prstGeom prst="rect">
            <a:avLst/>
          </a:prstGeom>
          <a:noFill/>
          <a:ln w="9525">
            <a:noFill/>
            <a:miter lim="800000"/>
            <a:headEnd/>
            <a:tailEnd/>
          </a:ln>
        </p:spPr>
      </p:pic>
      <p:pic>
        <p:nvPicPr>
          <p:cNvPr id="52" name="Picture 52"/>
          <p:cNvPicPr>
            <a:picLocks noChangeAspect="1" noChangeArrowheads="1"/>
          </p:cNvPicPr>
          <p:nvPr/>
        </p:nvPicPr>
        <p:blipFill>
          <a:blip r:embed="rId9" cstate="print"/>
          <a:srcRect/>
          <a:stretch>
            <a:fillRect/>
          </a:stretch>
        </p:blipFill>
        <p:spPr bwMode="auto">
          <a:xfrm>
            <a:off x="990072" y="901992"/>
            <a:ext cx="450408" cy="442847"/>
          </a:xfrm>
          <a:prstGeom prst="rect">
            <a:avLst/>
          </a:prstGeom>
          <a:noFill/>
          <a:ln w="9525">
            <a:noFill/>
            <a:miter lim="800000"/>
            <a:headEnd/>
            <a:tailEnd/>
          </a:ln>
        </p:spPr>
      </p:pic>
      <p:grpSp>
        <p:nvGrpSpPr>
          <p:cNvPr id="27" name="Grupo 26">
            <a:extLst>
              <a:ext uri="{FF2B5EF4-FFF2-40B4-BE49-F238E27FC236}">
                <a16:creationId xmlns:a16="http://schemas.microsoft.com/office/drawing/2014/main" id="{9051D3EE-85BA-5506-2E69-BD51B0DF19B5}"/>
              </a:ext>
            </a:extLst>
          </p:cNvPr>
          <p:cNvGrpSpPr/>
          <p:nvPr/>
        </p:nvGrpSpPr>
        <p:grpSpPr>
          <a:xfrm>
            <a:off x="5855318" y="5490702"/>
            <a:ext cx="1357290" cy="571500"/>
            <a:chOff x="6600839" y="5846010"/>
            <a:chExt cx="1357290" cy="571500"/>
          </a:xfrm>
        </p:grpSpPr>
        <p:sp>
          <p:nvSpPr>
            <p:cNvPr id="54" name="53 Redondear rectángulo de esquina diagonal"/>
            <p:cNvSpPr/>
            <p:nvPr/>
          </p:nvSpPr>
          <p:spPr>
            <a:xfrm>
              <a:off x="6600839" y="5988882"/>
              <a:ext cx="1143008" cy="428628"/>
            </a:xfrm>
            <a:prstGeom prst="round2Diag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5" name="23 Grupo"/>
            <p:cNvGrpSpPr>
              <a:grpSpLocks/>
            </p:cNvGrpSpPr>
            <p:nvPr/>
          </p:nvGrpSpPr>
          <p:grpSpPr bwMode="auto">
            <a:xfrm>
              <a:off x="6815151" y="5846010"/>
              <a:ext cx="1000124" cy="428633"/>
              <a:chOff x="1428750" y="1643063"/>
              <a:chExt cx="6715125" cy="2112962"/>
            </a:xfrm>
          </p:grpSpPr>
          <p:pic>
            <p:nvPicPr>
              <p:cNvPr id="61" name="Picture 13" descr="Imagen:Flag of Brazil.svg">
                <a:hlinkClick r:id="rId10"/>
              </p:cNvPr>
              <p:cNvPicPr>
                <a:picLocks noChangeAspect="1" noChangeArrowheads="1"/>
              </p:cNvPicPr>
              <p:nvPr/>
            </p:nvPicPr>
            <p:blipFill>
              <a:blip r:embed="rId11" r:link="rId12" cstate="print"/>
              <a:srcRect/>
              <a:stretch>
                <a:fillRect/>
              </a:stretch>
            </p:blipFill>
            <p:spPr bwMode="auto">
              <a:xfrm>
                <a:off x="1642927" y="3059672"/>
                <a:ext cx="357489" cy="172731"/>
              </a:xfrm>
              <a:prstGeom prst="rect">
                <a:avLst/>
              </a:prstGeom>
              <a:noFill/>
              <a:ln w="9525">
                <a:noFill/>
                <a:miter lim="800000"/>
                <a:headEnd/>
                <a:tailEnd/>
              </a:ln>
            </p:spPr>
          </p:pic>
          <p:pic>
            <p:nvPicPr>
              <p:cNvPr id="62" name="Picture 14" descr="Imagen:Flag of Honduras.svg">
                <a:hlinkClick r:id="rId13"/>
              </p:cNvPr>
              <p:cNvPicPr>
                <a:picLocks noChangeAspect="1" noChangeArrowheads="1"/>
              </p:cNvPicPr>
              <p:nvPr/>
            </p:nvPicPr>
            <p:blipFill>
              <a:blip r:embed="rId14" r:link="rId15" cstate="print"/>
              <a:srcRect/>
              <a:stretch>
                <a:fillRect/>
              </a:stretch>
            </p:blipFill>
            <p:spPr bwMode="auto">
              <a:xfrm>
                <a:off x="5072936" y="1680000"/>
                <a:ext cx="359066" cy="148830"/>
              </a:xfrm>
              <a:prstGeom prst="rect">
                <a:avLst/>
              </a:prstGeom>
              <a:noFill/>
              <a:ln w="9525">
                <a:noFill/>
                <a:miter lim="800000"/>
                <a:headEnd/>
                <a:tailEnd/>
              </a:ln>
            </p:spPr>
          </p:pic>
          <p:pic>
            <p:nvPicPr>
              <p:cNvPr id="63" name="Picture 15" descr="Imagen:Flag of Argentina.svg">
                <a:hlinkClick r:id="rId16"/>
              </p:cNvPr>
              <p:cNvPicPr>
                <a:picLocks noChangeAspect="1" noChangeArrowheads="1"/>
              </p:cNvPicPr>
              <p:nvPr/>
            </p:nvPicPr>
            <p:blipFill>
              <a:blip r:embed="rId17" r:link="rId18" cstate="print"/>
              <a:srcRect/>
              <a:stretch>
                <a:fillRect/>
              </a:stretch>
            </p:blipFill>
            <p:spPr bwMode="auto">
              <a:xfrm>
                <a:off x="1428750" y="3597417"/>
                <a:ext cx="357489" cy="158608"/>
              </a:xfrm>
              <a:prstGeom prst="rect">
                <a:avLst/>
              </a:prstGeom>
              <a:noFill/>
              <a:ln w="9525">
                <a:noFill/>
                <a:miter lim="800000"/>
                <a:headEnd/>
                <a:tailEnd/>
              </a:ln>
            </p:spPr>
          </p:pic>
          <p:pic>
            <p:nvPicPr>
              <p:cNvPr id="64" name="Picture 16" descr="http://www.rapiarte.com.ar/bolivia.gif"/>
              <p:cNvPicPr>
                <a:picLocks noChangeAspect="1" noChangeArrowheads="1"/>
              </p:cNvPicPr>
              <p:nvPr/>
            </p:nvPicPr>
            <p:blipFill>
              <a:blip r:embed="rId19" r:link="rId20" cstate="print"/>
              <a:srcRect/>
              <a:stretch>
                <a:fillRect/>
              </a:stretch>
            </p:blipFill>
            <p:spPr bwMode="auto">
              <a:xfrm>
                <a:off x="1501193" y="3336693"/>
                <a:ext cx="359066" cy="165126"/>
              </a:xfrm>
              <a:prstGeom prst="rect">
                <a:avLst/>
              </a:prstGeom>
              <a:noFill/>
              <a:ln w="9525">
                <a:noFill/>
                <a:miter lim="800000"/>
                <a:headEnd/>
                <a:tailEnd/>
              </a:ln>
            </p:spPr>
          </p:pic>
          <p:pic>
            <p:nvPicPr>
              <p:cNvPr id="65" name="Picture 17" descr="Imagen:Flag of Chile.svg">
                <a:hlinkClick r:id="rId21"/>
              </p:cNvPr>
              <p:cNvPicPr>
                <a:picLocks noChangeAspect="1" noChangeArrowheads="1"/>
              </p:cNvPicPr>
              <p:nvPr/>
            </p:nvPicPr>
            <p:blipFill>
              <a:blip r:embed="rId22" r:link="rId23" cstate="print"/>
              <a:srcRect/>
              <a:stretch>
                <a:fillRect/>
              </a:stretch>
            </p:blipFill>
            <p:spPr bwMode="auto">
              <a:xfrm>
                <a:off x="1786239" y="2796774"/>
                <a:ext cx="357489" cy="165126"/>
              </a:xfrm>
              <a:prstGeom prst="rect">
                <a:avLst/>
              </a:prstGeom>
              <a:noFill/>
              <a:ln w="9525">
                <a:noFill/>
                <a:miter lim="800000"/>
                <a:headEnd/>
                <a:tailEnd/>
              </a:ln>
            </p:spPr>
          </p:pic>
          <p:pic>
            <p:nvPicPr>
              <p:cNvPr id="66" name="Picture 18" descr="Imagen:Flag of Colombia.svg">
                <a:hlinkClick r:id="rId24"/>
              </p:cNvPr>
              <p:cNvPicPr>
                <a:picLocks noChangeAspect="1" noChangeArrowheads="1"/>
              </p:cNvPicPr>
              <p:nvPr/>
            </p:nvPicPr>
            <p:blipFill>
              <a:blip r:embed="rId25" r:link="rId26" cstate="print"/>
              <a:srcRect/>
              <a:stretch>
                <a:fillRect/>
              </a:stretch>
            </p:blipFill>
            <p:spPr bwMode="auto">
              <a:xfrm>
                <a:off x="2000419" y="2506716"/>
                <a:ext cx="357489" cy="165126"/>
              </a:xfrm>
              <a:prstGeom prst="rect">
                <a:avLst/>
              </a:prstGeom>
              <a:noFill/>
              <a:ln w="9525">
                <a:noFill/>
                <a:miter lim="800000"/>
                <a:headEnd/>
                <a:tailEnd/>
              </a:ln>
            </p:spPr>
          </p:pic>
          <p:pic>
            <p:nvPicPr>
              <p:cNvPr id="67" name="Picture 19" descr="Imagen:Flag of Costa Rica.svg">
                <a:hlinkClick r:id="rId27"/>
              </p:cNvPr>
              <p:cNvPicPr>
                <a:picLocks noChangeAspect="1" noChangeArrowheads="1"/>
              </p:cNvPicPr>
              <p:nvPr/>
            </p:nvPicPr>
            <p:blipFill>
              <a:blip r:embed="rId28" r:link="rId29" cstate="print"/>
              <a:srcRect/>
              <a:stretch>
                <a:fillRect/>
              </a:stretch>
            </p:blipFill>
            <p:spPr bwMode="auto">
              <a:xfrm>
                <a:off x="2288616" y="2282926"/>
                <a:ext cx="355914" cy="147745"/>
              </a:xfrm>
              <a:prstGeom prst="rect">
                <a:avLst/>
              </a:prstGeom>
              <a:noFill/>
              <a:ln w="9525">
                <a:noFill/>
                <a:miter lim="800000"/>
                <a:headEnd/>
                <a:tailEnd/>
              </a:ln>
            </p:spPr>
          </p:pic>
          <p:pic>
            <p:nvPicPr>
              <p:cNvPr id="68" name="Picture 20" descr="Imagen:Flag of Cuba.svg">
                <a:hlinkClick r:id="rId30"/>
              </p:cNvPr>
              <p:cNvPicPr>
                <a:picLocks noChangeAspect="1" noChangeArrowheads="1"/>
              </p:cNvPicPr>
              <p:nvPr/>
            </p:nvPicPr>
            <p:blipFill>
              <a:blip r:embed="rId31" r:link="rId32" cstate="print"/>
              <a:srcRect/>
              <a:stretch>
                <a:fillRect/>
              </a:stretch>
            </p:blipFill>
            <p:spPr bwMode="auto">
              <a:xfrm>
                <a:off x="2644526" y="2066742"/>
                <a:ext cx="428357" cy="156434"/>
              </a:xfrm>
              <a:prstGeom prst="rect">
                <a:avLst/>
              </a:prstGeom>
              <a:noFill/>
              <a:ln w="9525">
                <a:noFill/>
                <a:miter lim="800000"/>
                <a:headEnd/>
                <a:tailEnd/>
              </a:ln>
            </p:spPr>
          </p:pic>
          <p:pic>
            <p:nvPicPr>
              <p:cNvPr id="69" name="Picture 21" descr="Imagen:Flag of Ecuador.svg">
                <a:hlinkClick r:id="rId33"/>
              </p:cNvPr>
              <p:cNvPicPr>
                <a:picLocks noChangeAspect="1" noChangeArrowheads="1"/>
              </p:cNvPicPr>
              <p:nvPr/>
            </p:nvPicPr>
            <p:blipFill>
              <a:blip r:embed="rId34" r:link="rId35" cstate="print"/>
              <a:srcRect/>
              <a:stretch>
                <a:fillRect/>
              </a:stretch>
            </p:blipFill>
            <p:spPr bwMode="auto">
              <a:xfrm>
                <a:off x="3072883" y="1877716"/>
                <a:ext cx="428357" cy="148830"/>
              </a:xfrm>
              <a:prstGeom prst="rect">
                <a:avLst/>
              </a:prstGeom>
              <a:noFill/>
              <a:ln w="9525">
                <a:noFill/>
                <a:miter lim="800000"/>
                <a:headEnd/>
                <a:tailEnd/>
              </a:ln>
            </p:spPr>
          </p:pic>
          <p:pic>
            <p:nvPicPr>
              <p:cNvPr id="70" name="Picture 22" descr="Imagen:Flag of El Salvador.svg">
                <a:hlinkClick r:id="rId36"/>
              </p:cNvPr>
              <p:cNvPicPr>
                <a:picLocks noChangeAspect="1" noChangeArrowheads="1"/>
              </p:cNvPicPr>
              <p:nvPr/>
            </p:nvPicPr>
            <p:blipFill>
              <a:blip r:embed="rId37" r:link="rId38" cstate="print"/>
              <a:srcRect/>
              <a:stretch>
                <a:fillRect/>
              </a:stretch>
            </p:blipFill>
            <p:spPr bwMode="auto">
              <a:xfrm>
                <a:off x="3573685" y="1727797"/>
                <a:ext cx="428358" cy="167299"/>
              </a:xfrm>
              <a:prstGeom prst="rect">
                <a:avLst/>
              </a:prstGeom>
              <a:noFill/>
              <a:ln w="9525">
                <a:noFill/>
                <a:miter lim="800000"/>
                <a:headEnd/>
                <a:tailEnd/>
              </a:ln>
            </p:spPr>
          </p:pic>
          <p:pic>
            <p:nvPicPr>
              <p:cNvPr id="71" name="Picture 23" descr="Imagen:Flag of Spain.svg">
                <a:hlinkClick r:id="rId39"/>
              </p:cNvPr>
              <p:cNvPicPr>
                <a:picLocks noChangeAspect="1" noChangeArrowheads="1"/>
              </p:cNvPicPr>
              <p:nvPr/>
            </p:nvPicPr>
            <p:blipFill>
              <a:blip r:embed="rId40" r:link="rId41" cstate="print"/>
              <a:srcRect/>
              <a:stretch>
                <a:fillRect/>
              </a:stretch>
            </p:blipFill>
            <p:spPr bwMode="auto">
              <a:xfrm>
                <a:off x="4143779" y="1668048"/>
                <a:ext cx="357489" cy="164039"/>
              </a:xfrm>
              <a:prstGeom prst="rect">
                <a:avLst/>
              </a:prstGeom>
              <a:noFill/>
              <a:ln w="9525">
                <a:noFill/>
                <a:miter lim="800000"/>
                <a:headEnd/>
                <a:tailEnd/>
              </a:ln>
            </p:spPr>
          </p:pic>
          <p:pic>
            <p:nvPicPr>
              <p:cNvPr id="72" name="Picture 24" descr="Imagen:Flag of Guatemala.svg">
                <a:hlinkClick r:id="rId42"/>
              </p:cNvPr>
              <p:cNvPicPr>
                <a:picLocks noChangeAspect="1" noChangeArrowheads="1"/>
              </p:cNvPicPr>
              <p:nvPr/>
            </p:nvPicPr>
            <p:blipFill>
              <a:blip r:embed="rId43" r:link="rId44" cstate="print"/>
              <a:srcRect/>
              <a:stretch>
                <a:fillRect/>
              </a:stretch>
            </p:blipFill>
            <p:spPr bwMode="auto">
              <a:xfrm>
                <a:off x="4643001" y="1643063"/>
                <a:ext cx="357489" cy="154263"/>
              </a:xfrm>
              <a:prstGeom prst="rect">
                <a:avLst/>
              </a:prstGeom>
              <a:noFill/>
              <a:ln w="9525">
                <a:noFill/>
                <a:miter lim="800000"/>
                <a:headEnd/>
                <a:tailEnd/>
              </a:ln>
            </p:spPr>
          </p:pic>
          <p:pic>
            <p:nvPicPr>
              <p:cNvPr id="73" name="Picture 25" descr="Imagen:Flag of Mexico.svg">
                <a:hlinkClick r:id="rId45"/>
              </p:cNvPr>
              <p:cNvPicPr>
                <a:picLocks noChangeAspect="1" noChangeArrowheads="1"/>
              </p:cNvPicPr>
              <p:nvPr/>
            </p:nvPicPr>
            <p:blipFill>
              <a:blip r:embed="rId46" r:link="rId47" cstate="print"/>
              <a:srcRect/>
              <a:stretch>
                <a:fillRect/>
              </a:stretch>
            </p:blipFill>
            <p:spPr bwMode="auto">
              <a:xfrm>
                <a:off x="5572158" y="1736488"/>
                <a:ext cx="357489" cy="141227"/>
              </a:xfrm>
              <a:prstGeom prst="rect">
                <a:avLst/>
              </a:prstGeom>
              <a:noFill/>
              <a:ln w="9525">
                <a:noFill/>
                <a:miter lim="800000"/>
                <a:headEnd/>
                <a:tailEnd/>
              </a:ln>
            </p:spPr>
          </p:pic>
          <p:pic>
            <p:nvPicPr>
              <p:cNvPr id="74" name="Picture 26" descr="Imagen:Flag of Nicaragua.svg">
                <a:hlinkClick r:id="rId48"/>
              </p:cNvPr>
              <p:cNvPicPr>
                <a:picLocks noChangeAspect="1" noChangeArrowheads="1"/>
              </p:cNvPicPr>
              <p:nvPr/>
            </p:nvPicPr>
            <p:blipFill>
              <a:blip r:embed="rId49" r:link="rId50" cstate="print"/>
              <a:srcRect/>
              <a:stretch>
                <a:fillRect/>
              </a:stretch>
            </p:blipFill>
            <p:spPr bwMode="auto">
              <a:xfrm>
                <a:off x="6074531" y="1876629"/>
                <a:ext cx="355914" cy="148830"/>
              </a:xfrm>
              <a:prstGeom prst="rect">
                <a:avLst/>
              </a:prstGeom>
              <a:noFill/>
              <a:ln w="9525">
                <a:noFill/>
                <a:miter lim="800000"/>
                <a:headEnd/>
                <a:tailEnd/>
              </a:ln>
            </p:spPr>
          </p:pic>
          <p:pic>
            <p:nvPicPr>
              <p:cNvPr id="75" name="Picture 27" descr="Imagen:Flag of Panama.svg">
                <a:hlinkClick r:id="rId51"/>
              </p:cNvPr>
              <p:cNvPicPr>
                <a:picLocks noChangeAspect="1" noChangeArrowheads="1"/>
              </p:cNvPicPr>
              <p:nvPr/>
            </p:nvPicPr>
            <p:blipFill>
              <a:blip r:embed="rId52" r:link="rId53" cstate="print"/>
              <a:srcRect/>
              <a:stretch>
                <a:fillRect/>
              </a:stretch>
            </p:blipFill>
            <p:spPr bwMode="auto">
              <a:xfrm>
                <a:off x="6572183" y="2008079"/>
                <a:ext cx="355914" cy="165126"/>
              </a:xfrm>
              <a:prstGeom prst="rect">
                <a:avLst/>
              </a:prstGeom>
              <a:noFill/>
              <a:ln w="9525">
                <a:noFill/>
                <a:miter lim="800000"/>
                <a:headEnd/>
                <a:tailEnd/>
              </a:ln>
            </p:spPr>
          </p:pic>
          <p:pic>
            <p:nvPicPr>
              <p:cNvPr id="76" name="Picture 28" descr="Imagen:Flag of Paraguay.svg">
                <a:hlinkClick r:id="rId54"/>
              </p:cNvPr>
              <p:cNvPicPr>
                <a:picLocks noChangeAspect="1" noChangeArrowheads="1"/>
              </p:cNvPicPr>
              <p:nvPr/>
            </p:nvPicPr>
            <p:blipFill>
              <a:blip r:embed="rId55" r:link="rId56" cstate="print"/>
              <a:srcRect/>
              <a:stretch>
                <a:fillRect/>
              </a:stretch>
            </p:blipFill>
            <p:spPr bwMode="auto">
              <a:xfrm>
                <a:off x="6931245" y="2241645"/>
                <a:ext cx="355914" cy="147745"/>
              </a:xfrm>
              <a:prstGeom prst="rect">
                <a:avLst/>
              </a:prstGeom>
              <a:noFill/>
              <a:ln w="9525">
                <a:noFill/>
                <a:miter lim="800000"/>
                <a:headEnd/>
                <a:tailEnd/>
              </a:ln>
            </p:spPr>
          </p:pic>
          <p:pic>
            <p:nvPicPr>
              <p:cNvPr id="77" name="Picture 29" descr="http://www.rapiarte.com.ar/peru.gif"/>
              <p:cNvPicPr>
                <a:picLocks noChangeAspect="1" noChangeArrowheads="1"/>
              </p:cNvPicPr>
              <p:nvPr/>
            </p:nvPicPr>
            <p:blipFill>
              <a:blip r:embed="rId57" r:link="rId58" cstate="print"/>
              <a:srcRect/>
              <a:stretch>
                <a:fillRect/>
              </a:stretch>
            </p:blipFill>
            <p:spPr bwMode="auto">
              <a:xfrm>
                <a:off x="7216291" y="2471952"/>
                <a:ext cx="357489" cy="145572"/>
              </a:xfrm>
              <a:prstGeom prst="rect">
                <a:avLst/>
              </a:prstGeom>
              <a:noFill/>
              <a:ln w="9525">
                <a:noFill/>
                <a:miter lim="800000"/>
                <a:headEnd/>
                <a:tailEnd/>
              </a:ln>
            </p:spPr>
          </p:pic>
          <p:pic>
            <p:nvPicPr>
              <p:cNvPr id="78" name="Picture 30" descr="Imagen:Flag of Portugal.svg">
                <a:hlinkClick r:id="rId59"/>
              </p:cNvPr>
              <p:cNvPicPr>
                <a:picLocks noChangeAspect="1" noChangeArrowheads="1"/>
              </p:cNvPicPr>
              <p:nvPr/>
            </p:nvPicPr>
            <p:blipFill>
              <a:blip r:embed="rId60" r:link="rId61" cstate="print"/>
              <a:srcRect/>
              <a:stretch>
                <a:fillRect/>
              </a:stretch>
            </p:blipFill>
            <p:spPr bwMode="auto">
              <a:xfrm>
                <a:off x="7430472" y="2734851"/>
                <a:ext cx="357489" cy="164039"/>
              </a:xfrm>
              <a:prstGeom prst="rect">
                <a:avLst/>
              </a:prstGeom>
              <a:noFill/>
              <a:ln w="9525">
                <a:noFill/>
                <a:miter lim="800000"/>
                <a:headEnd/>
                <a:tailEnd/>
              </a:ln>
            </p:spPr>
          </p:pic>
          <p:pic>
            <p:nvPicPr>
              <p:cNvPr id="79" name="Picture 31" descr="Imagen:Flag of the Dominican Republic.svg">
                <a:hlinkClick r:id="rId62"/>
              </p:cNvPr>
              <p:cNvPicPr>
                <a:picLocks noChangeAspect="1" noChangeArrowheads="1"/>
              </p:cNvPicPr>
              <p:nvPr/>
            </p:nvPicPr>
            <p:blipFill>
              <a:blip r:embed="rId63" r:link="rId64" cstate="print"/>
              <a:srcRect/>
              <a:stretch>
                <a:fillRect/>
              </a:stretch>
            </p:blipFill>
            <p:spPr bwMode="auto">
              <a:xfrm>
                <a:off x="7573783" y="3010785"/>
                <a:ext cx="355914" cy="154263"/>
              </a:xfrm>
              <a:prstGeom prst="rect">
                <a:avLst/>
              </a:prstGeom>
              <a:noFill/>
              <a:ln w="9525">
                <a:noFill/>
                <a:miter lim="800000"/>
                <a:headEnd/>
                <a:tailEnd/>
              </a:ln>
            </p:spPr>
          </p:pic>
          <p:pic>
            <p:nvPicPr>
              <p:cNvPr id="80" name="Picture 32" descr="Imagen:Flag of Uruguay.svg">
                <a:hlinkClick r:id="rId65"/>
              </p:cNvPr>
              <p:cNvPicPr>
                <a:picLocks noChangeAspect="1" noChangeArrowheads="1"/>
              </p:cNvPicPr>
              <p:nvPr/>
            </p:nvPicPr>
            <p:blipFill>
              <a:blip r:embed="rId66" r:link="rId67" cstate="print"/>
              <a:srcRect/>
              <a:stretch>
                <a:fillRect/>
              </a:stretch>
            </p:blipFill>
            <p:spPr bwMode="auto">
              <a:xfrm>
                <a:off x="7715518" y="3256300"/>
                <a:ext cx="357489" cy="165126"/>
              </a:xfrm>
              <a:prstGeom prst="rect">
                <a:avLst/>
              </a:prstGeom>
              <a:noFill/>
              <a:ln w="9525">
                <a:noFill/>
                <a:miter lim="800000"/>
                <a:headEnd/>
                <a:tailEnd/>
              </a:ln>
            </p:spPr>
          </p:pic>
          <p:pic>
            <p:nvPicPr>
              <p:cNvPr id="81" name="Picture 33" descr="Imagen:Flag of Venezuela.svg">
                <a:hlinkClick r:id="rId68"/>
              </p:cNvPr>
              <p:cNvPicPr>
                <a:picLocks noChangeAspect="1" noChangeArrowheads="1"/>
              </p:cNvPicPr>
              <p:nvPr/>
            </p:nvPicPr>
            <p:blipFill>
              <a:blip r:embed="rId69" r:link="rId70" cstate="print"/>
              <a:srcRect/>
              <a:stretch>
                <a:fillRect/>
              </a:stretch>
            </p:blipFill>
            <p:spPr bwMode="auto">
              <a:xfrm>
                <a:off x="7787961" y="3535495"/>
                <a:ext cx="355914" cy="165126"/>
              </a:xfrm>
              <a:prstGeom prst="rect">
                <a:avLst/>
              </a:prstGeom>
              <a:noFill/>
              <a:ln w="9525">
                <a:noFill/>
                <a:miter lim="800000"/>
                <a:headEnd/>
                <a:tailEnd/>
              </a:ln>
            </p:spPr>
          </p:pic>
        </p:grpSp>
        <p:sp>
          <p:nvSpPr>
            <p:cNvPr id="56" name="55 CuadroTexto"/>
            <p:cNvSpPr txBox="1"/>
            <p:nvPr/>
          </p:nvSpPr>
          <p:spPr>
            <a:xfrm>
              <a:off x="6672245" y="5917444"/>
              <a:ext cx="1285884" cy="400110"/>
            </a:xfrm>
            <a:prstGeom prst="rect">
              <a:avLst/>
            </a:prstGeom>
            <a:noFill/>
          </p:spPr>
          <p:txBody>
            <a:bodyPr wrap="square" rtlCol="0">
              <a:spAutoFit/>
            </a:bodyPr>
            <a:lstStyle/>
            <a:p>
              <a:pPr algn="ctr"/>
              <a:r>
                <a:rPr lang="en-US" sz="1000" b="1" dirty="0"/>
                <a:t>INIAs IBEROAMERICA</a:t>
              </a:r>
            </a:p>
          </p:txBody>
        </p:sp>
      </p:grpSp>
      <p:pic>
        <p:nvPicPr>
          <p:cNvPr id="57" name="Picture 153" descr="LogoWebCiat.jpg"/>
          <p:cNvPicPr>
            <a:picLocks noChangeAspect="1"/>
          </p:cNvPicPr>
          <p:nvPr/>
        </p:nvPicPr>
        <p:blipFill>
          <a:blip r:embed="rId71" cstate="print"/>
          <a:stretch>
            <a:fillRect/>
          </a:stretch>
        </p:blipFill>
        <p:spPr>
          <a:xfrm>
            <a:off x="7842555" y="3279187"/>
            <a:ext cx="1143008" cy="360190"/>
          </a:xfrm>
          <a:prstGeom prst="rect">
            <a:avLst/>
          </a:prstGeom>
        </p:spPr>
      </p:pic>
      <p:pic>
        <p:nvPicPr>
          <p:cNvPr id="60" name="Picture 2" descr="Y:\Logos\Procis\sicta2.gif"/>
          <p:cNvPicPr>
            <a:picLocks noChangeAspect="1" noChangeArrowheads="1"/>
          </p:cNvPicPr>
          <p:nvPr/>
        </p:nvPicPr>
        <p:blipFill>
          <a:blip r:embed="rId72" cstate="print"/>
          <a:srcRect/>
          <a:stretch>
            <a:fillRect/>
          </a:stretch>
        </p:blipFill>
        <p:spPr bwMode="auto">
          <a:xfrm>
            <a:off x="957714" y="2386614"/>
            <a:ext cx="1049383" cy="407735"/>
          </a:xfrm>
          <a:prstGeom prst="rect">
            <a:avLst/>
          </a:prstGeom>
          <a:noFill/>
          <a:ln w="9525">
            <a:noFill/>
            <a:miter lim="800000"/>
            <a:headEnd/>
            <a:tailEnd/>
          </a:ln>
        </p:spPr>
      </p:pic>
      <p:pic>
        <p:nvPicPr>
          <p:cNvPr id="58" name="Picture 3" descr="IICANEW-ESP"/>
          <p:cNvPicPr>
            <a:picLocks noChangeAspect="1" noChangeArrowheads="1"/>
          </p:cNvPicPr>
          <p:nvPr/>
        </p:nvPicPr>
        <p:blipFill>
          <a:blip r:embed="rId73" cstate="print"/>
          <a:stretch>
            <a:fillRect/>
          </a:stretch>
        </p:blipFill>
        <p:spPr bwMode="auto">
          <a:xfrm>
            <a:off x="3375698" y="3263032"/>
            <a:ext cx="906728" cy="408392"/>
          </a:xfrm>
          <a:prstGeom prst="rect">
            <a:avLst/>
          </a:prstGeom>
          <a:noFill/>
          <a:ln w="9525">
            <a:noFill/>
            <a:miter lim="800000"/>
            <a:headEnd/>
            <a:tailEnd/>
          </a:ln>
        </p:spPr>
      </p:pic>
      <p:pic>
        <p:nvPicPr>
          <p:cNvPr id="186379" name="Picture 11" descr="https://yt3.googleusercontent.com/ytc/AIdro_mOwR9gEOz0cjsOCO0KMWOqtatTiAoLDQQOZ3tSj1qDJw=s160-c-k-c0x00ffffff-no-rj"/>
          <p:cNvPicPr>
            <a:picLocks noChangeAspect="1" noChangeArrowheads="1"/>
          </p:cNvPicPr>
          <p:nvPr/>
        </p:nvPicPr>
        <p:blipFill>
          <a:blip r:embed="rId74"/>
          <a:srcRect/>
          <a:stretch>
            <a:fillRect/>
          </a:stretch>
        </p:blipFill>
        <p:spPr bwMode="auto">
          <a:xfrm>
            <a:off x="4450612" y="4552277"/>
            <a:ext cx="556432" cy="556433"/>
          </a:xfrm>
          <a:prstGeom prst="rect">
            <a:avLst/>
          </a:prstGeom>
          <a:noFill/>
        </p:spPr>
      </p:pic>
      <p:pic>
        <p:nvPicPr>
          <p:cNvPr id="186375" name="Picture 7">
            <a:extLst>
              <a:ext uri="{FF2B5EF4-FFF2-40B4-BE49-F238E27FC236}">
                <a16:creationId xmlns:a16="http://schemas.microsoft.com/office/drawing/2014/main" id="{9D665F6B-2C98-BF45-5A15-98046D21C86C}"/>
              </a:ext>
            </a:extLst>
          </p:cNvPr>
          <p:cNvPicPr>
            <a:picLocks noChangeAspect="1" noChangeArrowheads="1"/>
          </p:cNvPicPr>
          <p:nvPr/>
        </p:nvPicPr>
        <p:blipFill>
          <a:blip r:embed="rId75">
            <a:extLst>
              <a:ext uri="{28A0092B-C50C-407E-A947-70E740481C1C}">
                <a14:useLocalDpi xmlns:a14="http://schemas.microsoft.com/office/drawing/2010/main" val="0"/>
              </a:ext>
            </a:extLst>
          </a:blip>
          <a:srcRect/>
          <a:stretch>
            <a:fillRect/>
          </a:stretch>
        </p:blipFill>
        <p:spPr bwMode="auto">
          <a:xfrm>
            <a:off x="6380825" y="1599514"/>
            <a:ext cx="405057" cy="473216"/>
          </a:xfrm>
          <a:prstGeom prst="rect">
            <a:avLst/>
          </a:prstGeom>
          <a:noFill/>
          <a:extLst>
            <a:ext uri="{909E8E84-426E-40DD-AFC4-6F175D3DCCD1}">
              <a14:hiddenFill xmlns:a14="http://schemas.microsoft.com/office/drawing/2010/main">
                <a:solidFill>
                  <a:srgbClr val="FFFFFF"/>
                </a:solidFill>
              </a14:hiddenFill>
            </a:ext>
          </a:extLst>
        </p:spPr>
      </p:pic>
      <p:pic>
        <p:nvPicPr>
          <p:cNvPr id="186377" name="Picture 9" descr="Inicio | BID Invest">
            <a:extLst>
              <a:ext uri="{FF2B5EF4-FFF2-40B4-BE49-F238E27FC236}">
                <a16:creationId xmlns:a16="http://schemas.microsoft.com/office/drawing/2014/main" id="{7F1E070D-1435-9C51-33BD-6EC55DBB3B71}"/>
              </a:ext>
            </a:extLst>
          </p:cNvPr>
          <p:cNvPicPr>
            <a:picLocks noChangeAspect="1" noChangeArrowheads="1"/>
          </p:cNvPicPr>
          <p:nvPr/>
        </p:nvPicPr>
        <p:blipFill rotWithShape="1">
          <a:blip r:embed="rId76">
            <a:extLst>
              <a:ext uri="{28A0092B-C50C-407E-A947-70E740481C1C}">
                <a14:useLocalDpi xmlns:a14="http://schemas.microsoft.com/office/drawing/2010/main" val="0"/>
              </a:ext>
            </a:extLst>
          </a:blip>
          <a:srcRect r="52838"/>
          <a:stretch/>
        </p:blipFill>
        <p:spPr bwMode="auto">
          <a:xfrm>
            <a:off x="1592880" y="931433"/>
            <a:ext cx="1051725" cy="408840"/>
          </a:xfrm>
          <a:prstGeom prst="rect">
            <a:avLst/>
          </a:prstGeom>
          <a:noFill/>
          <a:extLst>
            <a:ext uri="{909E8E84-426E-40DD-AFC4-6F175D3DCCD1}">
              <a14:hiddenFill xmlns:a14="http://schemas.microsoft.com/office/drawing/2010/main">
                <a:solidFill>
                  <a:srgbClr val="FFFFFF"/>
                </a:solidFill>
              </a14:hiddenFill>
            </a:ext>
          </a:extLst>
        </p:spPr>
      </p:pic>
      <p:pic>
        <p:nvPicPr>
          <p:cNvPr id="186381" name="Picture 13" descr="LOGO PROCINORTE_CMYK -">
            <a:extLst>
              <a:ext uri="{FF2B5EF4-FFF2-40B4-BE49-F238E27FC236}">
                <a16:creationId xmlns:a16="http://schemas.microsoft.com/office/drawing/2014/main" id="{6187C1C8-0136-A071-5D31-CCF425C2D558}"/>
              </a:ext>
            </a:extLst>
          </p:cNvPr>
          <p:cNvPicPr>
            <a:picLocks noChangeAspect="1" noChangeArrowheads="1"/>
          </p:cNvPicPr>
          <p:nvPr/>
        </p:nvPicPr>
        <p:blipFill>
          <a:blip r:embed="rId77">
            <a:extLst>
              <a:ext uri="{28A0092B-C50C-407E-A947-70E740481C1C}">
                <a14:useLocalDpi xmlns:a14="http://schemas.microsoft.com/office/drawing/2010/main" val="0"/>
              </a:ext>
            </a:extLst>
          </a:blip>
          <a:srcRect/>
          <a:stretch>
            <a:fillRect/>
          </a:stretch>
        </p:blipFill>
        <p:spPr bwMode="auto">
          <a:xfrm>
            <a:off x="1871182" y="1560428"/>
            <a:ext cx="597699" cy="558558"/>
          </a:xfrm>
          <a:prstGeom prst="rect">
            <a:avLst/>
          </a:prstGeom>
          <a:noFill/>
          <a:extLst>
            <a:ext uri="{909E8E84-426E-40DD-AFC4-6F175D3DCCD1}">
              <a14:hiddenFill xmlns:a14="http://schemas.microsoft.com/office/drawing/2010/main">
                <a:solidFill>
                  <a:srgbClr val="FFFFFF"/>
                </a:solidFill>
              </a14:hiddenFill>
            </a:ext>
          </a:extLst>
        </p:spPr>
      </p:pic>
      <p:pic>
        <p:nvPicPr>
          <p:cNvPr id="186383" name="Picture 15" descr="fontagro-logo - FONTAGRO Digital">
            <a:extLst>
              <a:ext uri="{FF2B5EF4-FFF2-40B4-BE49-F238E27FC236}">
                <a16:creationId xmlns:a16="http://schemas.microsoft.com/office/drawing/2014/main" id="{5F8382AF-E56E-5894-04C9-AF4A3F52A345}"/>
              </a:ext>
            </a:extLst>
          </p:cNvPr>
          <p:cNvPicPr>
            <a:picLocks noChangeAspect="1" noChangeArrowheads="1"/>
          </p:cNvPicPr>
          <p:nvPr/>
        </p:nvPicPr>
        <p:blipFill>
          <a:blip r:embed="rId78">
            <a:extLst>
              <a:ext uri="{28A0092B-C50C-407E-A947-70E740481C1C}">
                <a14:useLocalDpi xmlns:a14="http://schemas.microsoft.com/office/drawing/2010/main" val="0"/>
              </a:ext>
            </a:extLst>
          </a:blip>
          <a:srcRect/>
          <a:stretch>
            <a:fillRect/>
          </a:stretch>
        </p:blipFill>
        <p:spPr bwMode="auto">
          <a:xfrm>
            <a:off x="3036002" y="2348539"/>
            <a:ext cx="874584" cy="46644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Definición de necesidades y visión de FORAGRO | Instituto Interamericano de  Cooperación para la Agricultura">
            <a:extLst>
              <a:ext uri="{FF2B5EF4-FFF2-40B4-BE49-F238E27FC236}">
                <a16:creationId xmlns:a16="http://schemas.microsoft.com/office/drawing/2014/main" id="{959A667B-1BFE-7A9C-A85D-F2532D621D28}"/>
              </a:ext>
            </a:extLst>
          </p:cNvPr>
          <p:cNvPicPr>
            <a:picLocks noChangeAspect="1" noChangeArrowheads="1"/>
          </p:cNvPicPr>
          <p:nvPr/>
        </p:nvPicPr>
        <p:blipFill>
          <a:blip r:embed="rId79" cstate="print">
            <a:extLst>
              <a:ext uri="{28A0092B-C50C-407E-A947-70E740481C1C}">
                <a14:useLocalDpi xmlns:a14="http://schemas.microsoft.com/office/drawing/2010/main" val="0"/>
              </a:ext>
            </a:extLst>
          </a:blip>
          <a:srcRect/>
          <a:stretch>
            <a:fillRect/>
          </a:stretch>
        </p:blipFill>
        <p:spPr bwMode="auto">
          <a:xfrm>
            <a:off x="5445323" y="2302715"/>
            <a:ext cx="996226" cy="425608"/>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38">
            <a:extLst>
              <a:ext uri="{FF2B5EF4-FFF2-40B4-BE49-F238E27FC236}">
                <a16:creationId xmlns:a16="http://schemas.microsoft.com/office/drawing/2014/main" id="{75DBF878-0748-1598-0039-362A1A2A348D}"/>
              </a:ext>
            </a:extLst>
          </p:cNvPr>
          <p:cNvPicPr>
            <a:picLocks noChangeAspect="1" noChangeArrowheads="1"/>
          </p:cNvPicPr>
          <p:nvPr/>
        </p:nvPicPr>
        <p:blipFill rotWithShape="1">
          <a:blip r:embed="rId80">
            <a:extLst>
              <a:ext uri="{BEBA8EAE-BF5A-486C-A8C5-ECC9F3942E4B}">
                <a14:imgProps xmlns:a14="http://schemas.microsoft.com/office/drawing/2010/main">
                  <a14:imgLayer r:embed="rId81">
                    <a14:imgEffect>
                      <a14:saturation sat="400000"/>
                    </a14:imgEffect>
                  </a14:imgLayer>
                </a14:imgProps>
              </a:ext>
              <a:ext uri="{28A0092B-C50C-407E-A947-70E740481C1C}">
                <a14:useLocalDpi xmlns:a14="http://schemas.microsoft.com/office/drawing/2010/main" val="0"/>
              </a:ext>
            </a:extLst>
          </a:blip>
          <a:srcRect t="-1" r="26314" b="-5062"/>
          <a:stretch/>
        </p:blipFill>
        <p:spPr bwMode="auto">
          <a:xfrm>
            <a:off x="7292441" y="2074445"/>
            <a:ext cx="618390" cy="274094"/>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32" descr="Catie en Prensa - CATIE">
            <a:extLst>
              <a:ext uri="{FF2B5EF4-FFF2-40B4-BE49-F238E27FC236}">
                <a16:creationId xmlns:a16="http://schemas.microsoft.com/office/drawing/2014/main" id="{BCBAD518-73B8-718D-0839-AE62AD888293}"/>
              </a:ext>
            </a:extLst>
          </p:cNvPr>
          <p:cNvPicPr>
            <a:picLocks noChangeAspect="1" noChangeArrowheads="1"/>
          </p:cNvPicPr>
          <p:nvPr/>
        </p:nvPicPr>
        <p:blipFill>
          <a:blip r:embed="rId82">
            <a:extLst>
              <a:ext uri="{BEBA8EAE-BF5A-486C-A8C5-ECC9F3942E4B}">
                <a14:imgProps xmlns:a14="http://schemas.microsoft.com/office/drawing/2010/main">
                  <a14:imgLayer r:embed="rId83">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4068272" y="3816211"/>
            <a:ext cx="758021" cy="260402"/>
          </a:xfrm>
          <a:prstGeom prst="rect">
            <a:avLst/>
          </a:prstGeom>
          <a:noFill/>
          <a:extLst>
            <a:ext uri="{909E8E84-426E-40DD-AFC4-6F175D3DCCD1}">
              <a14:hiddenFill xmlns:a14="http://schemas.microsoft.com/office/drawing/2010/main">
                <a:solidFill>
                  <a:srgbClr val="FFFFFF"/>
                </a:solidFill>
              </a14:hiddenFill>
            </a:ext>
          </a:extLst>
        </p:spPr>
      </p:pic>
      <p:pic>
        <p:nvPicPr>
          <p:cNvPr id="186387" name="Picture 19" descr="The World Bank Logo - símbolo, significado logotipo, historia, PNG">
            <a:extLst>
              <a:ext uri="{FF2B5EF4-FFF2-40B4-BE49-F238E27FC236}">
                <a16:creationId xmlns:a16="http://schemas.microsoft.com/office/drawing/2014/main" id="{875C00FF-7228-22EC-81B3-963495D05759}"/>
              </a:ext>
            </a:extLst>
          </p:cNvPr>
          <p:cNvPicPr>
            <a:picLocks noChangeAspect="1" noChangeArrowheads="1"/>
          </p:cNvPicPr>
          <p:nvPr/>
        </p:nvPicPr>
        <p:blipFill rotWithShape="1">
          <a:blip r:embed="rId84">
            <a:extLst>
              <a:ext uri="{28A0092B-C50C-407E-A947-70E740481C1C}">
                <a14:useLocalDpi xmlns:a14="http://schemas.microsoft.com/office/drawing/2010/main" val="0"/>
              </a:ext>
            </a:extLst>
          </a:blip>
          <a:srcRect t="23427" r="75393" b="27231"/>
          <a:stretch/>
        </p:blipFill>
        <p:spPr bwMode="auto">
          <a:xfrm>
            <a:off x="255280" y="769928"/>
            <a:ext cx="619468" cy="698709"/>
          </a:xfrm>
          <a:prstGeom prst="rect">
            <a:avLst/>
          </a:prstGeom>
          <a:noFill/>
          <a:extLst>
            <a:ext uri="{909E8E84-426E-40DD-AFC4-6F175D3DCCD1}">
              <a14:hiddenFill xmlns:a14="http://schemas.microsoft.com/office/drawing/2010/main">
                <a:solidFill>
                  <a:srgbClr val="FFFFFF"/>
                </a:solidFill>
              </a14:hiddenFill>
            </a:ext>
          </a:extLst>
        </p:spPr>
      </p:pic>
      <p:pic>
        <p:nvPicPr>
          <p:cNvPr id="186391" name="Picture 23" descr="Materiales de comunicación - Desarrollo Sostenible">
            <a:extLst>
              <a:ext uri="{FF2B5EF4-FFF2-40B4-BE49-F238E27FC236}">
                <a16:creationId xmlns:a16="http://schemas.microsoft.com/office/drawing/2014/main" id="{A957986A-43ED-C357-67F8-78B441EE6484}"/>
              </a:ext>
            </a:extLst>
          </p:cNvPr>
          <p:cNvPicPr>
            <a:picLocks noChangeAspect="1" noChangeArrowheads="1"/>
          </p:cNvPicPr>
          <p:nvPr/>
        </p:nvPicPr>
        <p:blipFill>
          <a:blip r:embed="rId85">
            <a:extLst>
              <a:ext uri="{28A0092B-C50C-407E-A947-70E740481C1C}">
                <a14:useLocalDpi xmlns:a14="http://schemas.microsoft.com/office/drawing/2010/main" val="0"/>
              </a:ext>
            </a:extLst>
          </a:blip>
          <a:srcRect/>
          <a:stretch>
            <a:fillRect/>
          </a:stretch>
        </p:blipFill>
        <p:spPr bwMode="auto">
          <a:xfrm>
            <a:off x="4439857" y="290677"/>
            <a:ext cx="861767" cy="684219"/>
          </a:xfrm>
          <a:prstGeom prst="rect">
            <a:avLst/>
          </a:prstGeom>
          <a:noFill/>
          <a:extLst>
            <a:ext uri="{909E8E84-426E-40DD-AFC4-6F175D3DCCD1}">
              <a14:hiddenFill xmlns:a14="http://schemas.microsoft.com/office/drawing/2010/main">
                <a:solidFill>
                  <a:srgbClr val="FFFFFF"/>
                </a:solidFill>
              </a14:hiddenFill>
            </a:ext>
          </a:extLst>
        </p:spPr>
      </p:pic>
      <p:sp>
        <p:nvSpPr>
          <p:cNvPr id="21" name="Text Box 26">
            <a:extLst>
              <a:ext uri="{FF2B5EF4-FFF2-40B4-BE49-F238E27FC236}">
                <a16:creationId xmlns:a16="http://schemas.microsoft.com/office/drawing/2014/main" id="{124B6948-39CD-8AD9-CE2F-96571E31543A}"/>
              </a:ext>
            </a:extLst>
          </p:cNvPr>
          <p:cNvSpPr txBox="1">
            <a:spLocks noChangeArrowheads="1"/>
          </p:cNvSpPr>
          <p:nvPr/>
        </p:nvSpPr>
        <p:spPr bwMode="auto">
          <a:xfrm>
            <a:off x="6424562" y="3572587"/>
            <a:ext cx="1592961" cy="830997"/>
          </a:xfrm>
          <a:prstGeom prst="rect">
            <a:avLst/>
          </a:prstGeom>
          <a:noFill/>
          <a:ln w="9525">
            <a:noFill/>
            <a:miter lim="800000"/>
            <a:headEnd/>
            <a:tailEnd/>
          </a:ln>
          <a:effectLst/>
        </p:spPr>
        <p:txBody>
          <a:bodyPr wrap="square">
            <a:spAutoFit/>
          </a:bodyPr>
          <a:lstStyle/>
          <a:p>
            <a:pPr>
              <a:defRPr/>
            </a:pPr>
            <a:r>
              <a:rPr lang="es-MX" sz="2400" b="1" dirty="0">
                <a:solidFill>
                  <a:srgbClr val="005704"/>
                </a:solidFill>
                <a:effectLst>
                  <a:outerShdw blurRad="38100" dist="38100" dir="2700000" algn="tl">
                    <a:srgbClr val="C0C0C0"/>
                  </a:outerShdw>
                </a:effectLst>
                <a:latin typeface="Arial" panose="020B0604020202020204" pitchFamily="34" charset="0"/>
                <a:cs typeface="Arial" panose="020B0604020202020204" pitchFamily="34" charset="0"/>
              </a:rPr>
              <a:t>Networks</a:t>
            </a:r>
          </a:p>
          <a:p>
            <a:pPr>
              <a:defRPr/>
            </a:pPr>
            <a:endParaRPr lang="es-ES" sz="2400" b="1" dirty="0">
              <a:solidFill>
                <a:srgbClr val="005704"/>
              </a:solidFill>
              <a:effectLst>
                <a:outerShdw blurRad="38100" dist="38100" dir="2700000" algn="tl">
                  <a:srgbClr val="C0C0C0"/>
                </a:outerShdw>
              </a:effectLst>
              <a:latin typeface="Arial" panose="020B0604020202020204" pitchFamily="34" charset="0"/>
              <a:cs typeface="Arial" panose="020B0604020202020204" pitchFamily="34" charset="0"/>
            </a:endParaRPr>
          </a:p>
        </p:txBody>
      </p:sp>
      <p:pic>
        <p:nvPicPr>
          <p:cNvPr id="26" name="Picture 2" descr="Definición de necesidades y visión de FORAGRO | Instituto Interamericano de  Cooperación para la Agricultura">
            <a:extLst>
              <a:ext uri="{FF2B5EF4-FFF2-40B4-BE49-F238E27FC236}">
                <a16:creationId xmlns:a16="http://schemas.microsoft.com/office/drawing/2014/main" id="{CF6D27C2-1E96-507F-2998-776BA564FFFB}"/>
              </a:ext>
            </a:extLst>
          </p:cNvPr>
          <p:cNvPicPr>
            <a:picLocks noChangeAspect="1" noChangeArrowheads="1"/>
          </p:cNvPicPr>
          <p:nvPr/>
        </p:nvPicPr>
        <p:blipFill>
          <a:blip r:embed="rId79" cstate="print">
            <a:extLst>
              <a:ext uri="{28A0092B-C50C-407E-A947-70E740481C1C}">
                <a14:useLocalDpi xmlns:a14="http://schemas.microsoft.com/office/drawing/2010/main" val="0"/>
              </a:ext>
            </a:extLst>
          </a:blip>
          <a:srcRect/>
          <a:stretch>
            <a:fillRect/>
          </a:stretch>
        </p:blipFill>
        <p:spPr bwMode="auto">
          <a:xfrm>
            <a:off x="7455562" y="140139"/>
            <a:ext cx="1514114" cy="646860"/>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21" descr="Promecafe – Programa para la sostenibilidad de la Caficultura regional">
            <a:extLst>
              <a:ext uri="{FF2B5EF4-FFF2-40B4-BE49-F238E27FC236}">
                <a16:creationId xmlns:a16="http://schemas.microsoft.com/office/drawing/2014/main" id="{6A0CA6DC-2EDE-DFB3-320F-D44EE82D7941}"/>
              </a:ext>
            </a:extLst>
          </p:cNvPr>
          <p:cNvPicPr>
            <a:picLocks noChangeAspect="1" noChangeArrowheads="1"/>
          </p:cNvPicPr>
          <p:nvPr/>
        </p:nvPicPr>
        <p:blipFill>
          <a:blip r:embed="rId86">
            <a:extLst>
              <a:ext uri="{28A0092B-C50C-407E-A947-70E740481C1C}">
                <a14:useLocalDpi xmlns:a14="http://schemas.microsoft.com/office/drawing/2010/main" val="0"/>
              </a:ext>
            </a:extLst>
          </a:blip>
          <a:srcRect/>
          <a:stretch>
            <a:fillRect/>
          </a:stretch>
        </p:blipFill>
        <p:spPr bwMode="auto">
          <a:xfrm>
            <a:off x="320379" y="2818241"/>
            <a:ext cx="1138651" cy="301610"/>
          </a:xfrm>
          <a:prstGeom prst="rect">
            <a:avLst/>
          </a:prstGeom>
          <a:noFill/>
          <a:extLst>
            <a:ext uri="{909E8E84-426E-40DD-AFC4-6F175D3DCCD1}">
              <a14:hiddenFill xmlns:a14="http://schemas.microsoft.com/office/drawing/2010/main">
                <a:solidFill>
                  <a:srgbClr val="FFFFFF"/>
                </a:solidFill>
              </a14:hiddenFill>
            </a:ext>
          </a:extLst>
        </p:spPr>
      </p:pic>
      <p:sp>
        <p:nvSpPr>
          <p:cNvPr id="44" name="Rectángulo 43">
            <a:extLst>
              <a:ext uri="{FF2B5EF4-FFF2-40B4-BE49-F238E27FC236}">
                <a16:creationId xmlns:a16="http://schemas.microsoft.com/office/drawing/2014/main" id="{8C1B936B-18F2-32F2-D1A9-CCA7AB25FCF1}"/>
              </a:ext>
            </a:extLst>
          </p:cNvPr>
          <p:cNvSpPr/>
          <p:nvPr/>
        </p:nvSpPr>
        <p:spPr>
          <a:xfrm>
            <a:off x="2351148" y="5504802"/>
            <a:ext cx="986484" cy="3715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47" name="Picture 11" descr="Procisur - Inicio">
            <a:extLst>
              <a:ext uri="{FF2B5EF4-FFF2-40B4-BE49-F238E27FC236}">
                <a16:creationId xmlns:a16="http://schemas.microsoft.com/office/drawing/2014/main" id="{B4A63FD1-606F-4650-CECF-B3A246186857}"/>
              </a:ext>
            </a:extLst>
          </p:cNvPr>
          <p:cNvPicPr>
            <a:picLocks noChangeAspect="1" noChangeArrowheads="1"/>
          </p:cNvPicPr>
          <p:nvPr/>
        </p:nvPicPr>
        <p:blipFill>
          <a:blip r:embed="rId87">
            <a:extLst>
              <a:ext uri="{28A0092B-C50C-407E-A947-70E740481C1C}">
                <a14:useLocalDpi xmlns:a14="http://schemas.microsoft.com/office/drawing/2010/main" val="0"/>
              </a:ext>
            </a:extLst>
          </a:blip>
          <a:srcRect/>
          <a:stretch>
            <a:fillRect/>
          </a:stretch>
        </p:blipFill>
        <p:spPr bwMode="auto">
          <a:xfrm>
            <a:off x="2341461" y="5360034"/>
            <a:ext cx="1441527" cy="547080"/>
          </a:xfrm>
          <a:prstGeom prst="rect">
            <a:avLst/>
          </a:prstGeom>
          <a:noFill/>
          <a:extLst>
            <a:ext uri="{909E8E84-426E-40DD-AFC4-6F175D3DCCD1}">
              <a14:hiddenFill xmlns:a14="http://schemas.microsoft.com/office/drawing/2010/main">
                <a:solidFill>
                  <a:srgbClr val="FFFFFF"/>
                </a:solidFill>
              </a14:hiddenFill>
            </a:ext>
          </a:extLst>
        </p:spPr>
      </p:pic>
      <p:sp>
        <p:nvSpPr>
          <p:cNvPr id="49" name="Rectángulo 48">
            <a:extLst>
              <a:ext uri="{FF2B5EF4-FFF2-40B4-BE49-F238E27FC236}">
                <a16:creationId xmlns:a16="http://schemas.microsoft.com/office/drawing/2014/main" id="{A0E5D631-C2BE-360D-E674-5E6D8F9923E6}"/>
              </a:ext>
            </a:extLst>
          </p:cNvPr>
          <p:cNvSpPr/>
          <p:nvPr/>
        </p:nvSpPr>
        <p:spPr>
          <a:xfrm>
            <a:off x="7198407" y="4919072"/>
            <a:ext cx="985674" cy="3466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51" name="Picture 5" descr="IFPRI | AKMH">
            <a:extLst>
              <a:ext uri="{FF2B5EF4-FFF2-40B4-BE49-F238E27FC236}">
                <a16:creationId xmlns:a16="http://schemas.microsoft.com/office/drawing/2014/main" id="{34FB0EF1-8D26-87CD-E169-3338F371E82D}"/>
              </a:ext>
            </a:extLst>
          </p:cNvPr>
          <p:cNvPicPr>
            <a:picLocks noChangeAspect="1" noChangeArrowheads="1"/>
          </p:cNvPicPr>
          <p:nvPr/>
        </p:nvPicPr>
        <p:blipFill rotWithShape="1">
          <a:blip r:embed="rId88">
            <a:extLst>
              <a:ext uri="{28A0092B-C50C-407E-A947-70E740481C1C}">
                <a14:useLocalDpi xmlns:a14="http://schemas.microsoft.com/office/drawing/2010/main" val="0"/>
              </a:ext>
            </a:extLst>
          </a:blip>
          <a:srcRect r="67879" b="3606"/>
          <a:stretch/>
        </p:blipFill>
        <p:spPr bwMode="auto">
          <a:xfrm>
            <a:off x="7420878" y="4661975"/>
            <a:ext cx="371476" cy="624276"/>
          </a:xfrm>
          <a:prstGeom prst="rect">
            <a:avLst/>
          </a:prstGeom>
          <a:noFill/>
          <a:extLst>
            <a:ext uri="{909E8E84-426E-40DD-AFC4-6F175D3DCCD1}">
              <a14:hiddenFill xmlns:a14="http://schemas.microsoft.com/office/drawing/2010/main">
                <a:solidFill>
                  <a:srgbClr val="FFFFFF"/>
                </a:solidFill>
              </a14:hiddenFill>
            </a:ext>
          </a:extLst>
        </p:spPr>
      </p:pic>
      <p:sp>
        <p:nvSpPr>
          <p:cNvPr id="53" name="Rectángulo 52">
            <a:extLst>
              <a:ext uri="{FF2B5EF4-FFF2-40B4-BE49-F238E27FC236}">
                <a16:creationId xmlns:a16="http://schemas.microsoft.com/office/drawing/2014/main" id="{9E650F5E-EA9D-93CD-2438-5F34F925AF25}"/>
              </a:ext>
            </a:extLst>
          </p:cNvPr>
          <p:cNvSpPr/>
          <p:nvPr/>
        </p:nvSpPr>
        <p:spPr>
          <a:xfrm>
            <a:off x="7910054" y="2593294"/>
            <a:ext cx="985674" cy="3466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59" name="Picture 4" descr="International Maize and Wheat Improvement Center (CIMMYT)">
            <a:extLst>
              <a:ext uri="{FF2B5EF4-FFF2-40B4-BE49-F238E27FC236}">
                <a16:creationId xmlns:a16="http://schemas.microsoft.com/office/drawing/2014/main" id="{5660328B-8097-3B6B-26BF-B06FF2A46099}"/>
              </a:ext>
            </a:extLst>
          </p:cNvPr>
          <p:cNvPicPr>
            <a:picLocks noChangeAspect="1" noChangeArrowheads="1"/>
          </p:cNvPicPr>
          <p:nvPr/>
        </p:nvPicPr>
        <p:blipFill rotWithShape="1">
          <a:blip r:embed="rId89">
            <a:extLst>
              <a:ext uri="{BEBA8EAE-BF5A-486C-A8C5-ECC9F3942E4B}">
                <a14:imgProps xmlns:a14="http://schemas.microsoft.com/office/drawing/2010/main">
                  <a14:imgLayer r:embed="rId90">
                    <a14:imgEffect>
                      <a14:saturation sat="400000"/>
                    </a14:imgEffect>
                  </a14:imgLayer>
                </a14:imgProps>
              </a:ext>
              <a:ext uri="{28A0092B-C50C-407E-A947-70E740481C1C}">
                <a14:useLocalDpi xmlns:a14="http://schemas.microsoft.com/office/drawing/2010/main" val="0"/>
              </a:ext>
            </a:extLst>
          </a:blip>
          <a:srcRect r="22222"/>
          <a:stretch/>
        </p:blipFill>
        <p:spPr bwMode="auto">
          <a:xfrm>
            <a:off x="7587599" y="2697224"/>
            <a:ext cx="1126255" cy="170259"/>
          </a:xfrm>
          <a:prstGeom prst="rect">
            <a:avLst/>
          </a:prstGeom>
          <a:noFill/>
          <a:extLst>
            <a:ext uri="{909E8E84-426E-40DD-AFC4-6F175D3DCCD1}">
              <a14:hiddenFill xmlns:a14="http://schemas.microsoft.com/office/drawing/2010/main">
                <a:solidFill>
                  <a:srgbClr val="FFFFFF"/>
                </a:solidFill>
              </a14:hiddenFill>
            </a:ext>
          </a:extLst>
        </p:spPr>
      </p:pic>
      <p:pic>
        <p:nvPicPr>
          <p:cNvPr id="186369" name="Imagen 186368">
            <a:extLst>
              <a:ext uri="{FF2B5EF4-FFF2-40B4-BE49-F238E27FC236}">
                <a16:creationId xmlns:a16="http://schemas.microsoft.com/office/drawing/2014/main" id="{A065DF35-B360-8B3E-1423-93CEDED7CDB6}"/>
              </a:ext>
            </a:extLst>
          </p:cNvPr>
          <p:cNvPicPr>
            <a:picLocks noChangeAspect="1"/>
          </p:cNvPicPr>
          <p:nvPr/>
        </p:nvPicPr>
        <p:blipFill>
          <a:blip r:embed="rId91"/>
          <a:stretch>
            <a:fillRect/>
          </a:stretch>
        </p:blipFill>
        <p:spPr>
          <a:xfrm>
            <a:off x="3211156" y="1097208"/>
            <a:ext cx="2901007" cy="147509"/>
          </a:xfrm>
          <a:prstGeom prst="rect">
            <a:avLst/>
          </a:prstGeom>
        </p:spPr>
      </p:pic>
      <p:pic>
        <p:nvPicPr>
          <p:cNvPr id="186370" name="Imagen 186369">
            <a:extLst>
              <a:ext uri="{FF2B5EF4-FFF2-40B4-BE49-F238E27FC236}">
                <a16:creationId xmlns:a16="http://schemas.microsoft.com/office/drawing/2014/main" id="{34A04FCA-A785-EFCD-02DA-61B45B88EF45}"/>
              </a:ext>
            </a:extLst>
          </p:cNvPr>
          <p:cNvPicPr>
            <a:picLocks noChangeAspect="1"/>
          </p:cNvPicPr>
          <p:nvPr/>
        </p:nvPicPr>
        <p:blipFill>
          <a:blip r:embed="rId91"/>
          <a:stretch>
            <a:fillRect/>
          </a:stretch>
        </p:blipFill>
        <p:spPr>
          <a:xfrm rot="10800000">
            <a:off x="3200522" y="981437"/>
            <a:ext cx="2901007" cy="147509"/>
          </a:xfrm>
          <a:prstGeom prst="rect">
            <a:avLst/>
          </a:prstGeom>
        </p:spPr>
      </p:pic>
      <p:sp>
        <p:nvSpPr>
          <p:cNvPr id="6" name="Text Box 26">
            <a:extLst>
              <a:ext uri="{FF2B5EF4-FFF2-40B4-BE49-F238E27FC236}">
                <a16:creationId xmlns:a16="http://schemas.microsoft.com/office/drawing/2014/main" id="{65B9D707-03D8-CCD4-E9D1-DBB041B7C704}"/>
              </a:ext>
            </a:extLst>
          </p:cNvPr>
          <p:cNvSpPr txBox="1">
            <a:spLocks noChangeArrowheads="1"/>
          </p:cNvSpPr>
          <p:nvPr/>
        </p:nvSpPr>
        <p:spPr bwMode="auto">
          <a:xfrm>
            <a:off x="145377" y="3527735"/>
            <a:ext cx="1680883" cy="646331"/>
          </a:xfrm>
          <a:prstGeom prst="rect">
            <a:avLst/>
          </a:prstGeom>
          <a:noFill/>
          <a:ln w="9525">
            <a:noFill/>
            <a:miter lim="800000"/>
            <a:headEnd/>
            <a:tailEnd/>
          </a:ln>
          <a:effectLst/>
        </p:spPr>
        <p:txBody>
          <a:bodyPr wrap="square">
            <a:spAutoFit/>
          </a:bodyPr>
          <a:lstStyle/>
          <a:p>
            <a:pPr>
              <a:defRPr/>
            </a:pPr>
            <a:r>
              <a:rPr lang="es-MX" sz="1200" b="1" dirty="0">
                <a:solidFill>
                  <a:srgbClr val="005704"/>
                </a:solidFill>
                <a:effectLst>
                  <a:outerShdw blurRad="38100" dist="38100" dir="2700000" algn="tl">
                    <a:srgbClr val="C0C0C0"/>
                  </a:outerShdw>
                </a:effectLst>
                <a:latin typeface="Arial" panose="020B0604020202020204" pitchFamily="34" charset="0"/>
                <a:cs typeface="Arial" panose="020B0604020202020204" pitchFamily="34" charset="0"/>
              </a:rPr>
              <a:t>AGROFOODTROP</a:t>
            </a:r>
          </a:p>
          <a:p>
            <a:pPr>
              <a:defRPr/>
            </a:pPr>
            <a:endParaRPr lang="es-ES" sz="2400" b="1" dirty="0">
              <a:solidFill>
                <a:srgbClr val="005704"/>
              </a:solidFill>
              <a:effectLst>
                <a:outerShdw blurRad="38100" dist="38100" dir="2700000" algn="tl">
                  <a:srgbClr val="C0C0C0"/>
                </a:outerShdw>
              </a:effectLst>
              <a:latin typeface="Arial" panose="020B0604020202020204" pitchFamily="34" charset="0"/>
              <a:cs typeface="Arial" panose="020B0604020202020204" pitchFamily="34" charset="0"/>
            </a:endParaRPr>
          </a:p>
        </p:txBody>
      </p:sp>
      <p:pic>
        <p:nvPicPr>
          <p:cNvPr id="17" name="Picture 11" descr="The image depicts the logo of the GFAￄﾰR organization, featuring a globe surrounded by a circular design with a stylized 'G' and 'F' inside it.&#10;&#10;El contenido generado por IA puede ser incorrecto.">
            <a:extLst>
              <a:ext uri="{FF2B5EF4-FFF2-40B4-BE49-F238E27FC236}">
                <a16:creationId xmlns:a16="http://schemas.microsoft.com/office/drawing/2014/main" id="{EC2658D7-F140-E062-2BAD-5C96874572B7}"/>
              </a:ext>
            </a:extLst>
          </p:cNvPr>
          <p:cNvPicPr>
            <a:picLocks noChangeAspect="1" noChangeArrowheads="1"/>
          </p:cNvPicPr>
          <p:nvPr/>
        </p:nvPicPr>
        <p:blipFill>
          <a:blip r:embed="rId92" cstate="print"/>
          <a:srcRect/>
          <a:stretch>
            <a:fillRect/>
          </a:stretch>
        </p:blipFill>
        <p:spPr bwMode="auto">
          <a:xfrm>
            <a:off x="3005742" y="1368324"/>
            <a:ext cx="592045" cy="485634"/>
          </a:xfrm>
          <a:prstGeom prst="rect">
            <a:avLst/>
          </a:prstGeom>
          <a:noFill/>
          <a:ln w="9525">
            <a:noFill/>
            <a:miter lim="800000"/>
            <a:headEnd/>
            <a:tailEnd/>
          </a:ln>
          <a:effectLst/>
        </p:spPr>
      </p:pic>
    </p:spTree>
    <p:extLst>
      <p:ext uri="{BB962C8B-B14F-4D97-AF65-F5344CB8AC3E}">
        <p14:creationId xmlns:p14="http://schemas.microsoft.com/office/powerpoint/2010/main" val="41574309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18">
            <a:extLst>
              <a:ext uri="{FF2B5EF4-FFF2-40B4-BE49-F238E27FC236}">
                <a16:creationId xmlns:a16="http://schemas.microsoft.com/office/drawing/2014/main" id="{76E2E5A0-8B6A-B4DF-8806-E87101DA78E1}"/>
              </a:ext>
            </a:extLst>
          </p:cNvPr>
          <p:cNvPicPr>
            <a:picLocks noChangeAspect="1" noChangeArrowheads="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243798" y="4829498"/>
            <a:ext cx="1339383" cy="744102"/>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Empleos de la FAO 2022 | Salario, proceso de solicitud, requisitos, etc.">
            <a:extLst>
              <a:ext uri="{FF2B5EF4-FFF2-40B4-BE49-F238E27FC236}">
                <a16:creationId xmlns:a16="http://schemas.microsoft.com/office/drawing/2014/main" id="{81EC3C84-8BB3-FB7B-BAC1-8FA1E1A5DA02}"/>
              </a:ext>
            </a:extLst>
          </p:cNvPr>
          <p:cNvPicPr>
            <a:picLocks noChangeAspect="1" noChangeArrowheads="1"/>
          </p:cNvPicPr>
          <p:nvPr/>
        </p:nvPicPr>
        <p:blipFill>
          <a:blip r:embed="rId4">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051719" y="3896204"/>
            <a:ext cx="1030137" cy="540822"/>
          </a:xfrm>
          <a:prstGeom prst="rect">
            <a:avLst/>
          </a:prstGeom>
          <a:noFill/>
          <a:extLst>
            <a:ext uri="{909E8E84-426E-40DD-AFC4-6F175D3DCCD1}">
              <a14:hiddenFill xmlns:a14="http://schemas.microsoft.com/office/drawing/2010/main">
                <a:solidFill>
                  <a:srgbClr val="FFFFFF"/>
                </a:solidFill>
              </a14:hiddenFill>
            </a:ext>
          </a:extLst>
        </p:spPr>
      </p:pic>
      <p:sp>
        <p:nvSpPr>
          <p:cNvPr id="34" name="Título 1">
            <a:extLst>
              <a:ext uri="{FF2B5EF4-FFF2-40B4-BE49-F238E27FC236}">
                <a16:creationId xmlns:a16="http://schemas.microsoft.com/office/drawing/2014/main" id="{ADD5E456-BFFD-457D-9602-A02930AB2DCE}"/>
              </a:ext>
            </a:extLst>
          </p:cNvPr>
          <p:cNvSpPr>
            <a:spLocks noGrp="1"/>
          </p:cNvSpPr>
          <p:nvPr>
            <p:ph type="title"/>
          </p:nvPr>
        </p:nvSpPr>
        <p:spPr>
          <a:xfrm>
            <a:off x="1296785" y="998974"/>
            <a:ext cx="6360370" cy="994172"/>
          </a:xfrm>
        </p:spPr>
        <p:txBody>
          <a:bodyPr>
            <a:normAutofit/>
          </a:bodyPr>
          <a:lstStyle/>
          <a:p>
            <a:pPr algn="ctr"/>
            <a:r>
              <a:rPr lang="es-MX" sz="3600" b="1" dirty="0">
                <a:solidFill>
                  <a:srgbClr val="00647F"/>
                </a:solidFill>
                <a:latin typeface="Aptos" panose="020B0004020202020204" pitchFamily="34" charset="0"/>
              </a:rPr>
              <a:t>FORAGRO </a:t>
            </a:r>
            <a:r>
              <a:rPr lang="es-MX" sz="3600" b="1" dirty="0" err="1">
                <a:solidFill>
                  <a:srgbClr val="00647F"/>
                </a:solidFill>
                <a:latin typeface="Aptos" panose="020B0004020202020204" pitchFamily="34" charset="0"/>
              </a:rPr>
              <a:t>Membership</a:t>
            </a:r>
            <a:endParaRPr lang="es-CO" sz="3600" b="1" dirty="0">
              <a:solidFill>
                <a:srgbClr val="00647F"/>
              </a:solidFill>
              <a:latin typeface="Aptos" panose="020B0004020202020204" pitchFamily="34" charset="0"/>
            </a:endParaRPr>
          </a:p>
        </p:txBody>
      </p:sp>
      <p:sp>
        <p:nvSpPr>
          <p:cNvPr id="36" name="CuadroTexto 35">
            <a:extLst>
              <a:ext uri="{FF2B5EF4-FFF2-40B4-BE49-F238E27FC236}">
                <a16:creationId xmlns:a16="http://schemas.microsoft.com/office/drawing/2014/main" id="{74CC8A03-DD56-5C61-9893-D4DAA779A4DC}"/>
              </a:ext>
            </a:extLst>
          </p:cNvPr>
          <p:cNvSpPr txBox="1"/>
          <p:nvPr/>
        </p:nvSpPr>
        <p:spPr>
          <a:xfrm>
            <a:off x="19590606" y="570455"/>
            <a:ext cx="1293260" cy="784830"/>
          </a:xfrm>
          <a:prstGeom prst="rect">
            <a:avLst/>
          </a:prstGeom>
          <a:noFill/>
        </p:spPr>
        <p:txBody>
          <a:bodyPr wrap="square" rtlCol="0">
            <a:spAutoFit/>
          </a:bodyPr>
          <a:lstStyle/>
          <a:p>
            <a:pPr algn="ctr"/>
            <a:r>
              <a:rPr lang="es-CO" sz="1500" b="1" dirty="0">
                <a:solidFill>
                  <a:srgbClr val="00647F"/>
                </a:solidFill>
              </a:rPr>
              <a:t>Defensa de la Inversión en I&amp;D</a:t>
            </a:r>
          </a:p>
        </p:txBody>
      </p:sp>
      <p:sp>
        <p:nvSpPr>
          <p:cNvPr id="6" name="CuadroTexto 5">
            <a:extLst>
              <a:ext uri="{FF2B5EF4-FFF2-40B4-BE49-F238E27FC236}">
                <a16:creationId xmlns:a16="http://schemas.microsoft.com/office/drawing/2014/main" id="{ECDB3B1F-97B9-1BBC-50F0-B4F942B6DAF4}"/>
              </a:ext>
            </a:extLst>
          </p:cNvPr>
          <p:cNvSpPr txBox="1"/>
          <p:nvPr/>
        </p:nvSpPr>
        <p:spPr>
          <a:xfrm>
            <a:off x="16355430" y="634630"/>
            <a:ext cx="2000250" cy="553998"/>
          </a:xfrm>
          <a:prstGeom prst="rect">
            <a:avLst/>
          </a:prstGeom>
          <a:noFill/>
        </p:spPr>
        <p:txBody>
          <a:bodyPr wrap="square" rtlCol="0">
            <a:spAutoFit/>
          </a:bodyPr>
          <a:lstStyle/>
          <a:p>
            <a:pPr algn="ctr"/>
            <a:r>
              <a:rPr lang="es-CO" sz="1500" b="1" dirty="0">
                <a:solidFill>
                  <a:srgbClr val="00647F"/>
                </a:solidFill>
              </a:rPr>
              <a:t>Conexión con Iniciativas Globales</a:t>
            </a:r>
          </a:p>
        </p:txBody>
      </p:sp>
      <p:pic>
        <p:nvPicPr>
          <p:cNvPr id="9" name="Picture 8" descr="774 imágenes, fotos de stock, objetos en 3D y vectores sobre Reunion line  icon | Shutterstock">
            <a:extLst>
              <a:ext uri="{FF2B5EF4-FFF2-40B4-BE49-F238E27FC236}">
                <a16:creationId xmlns:a16="http://schemas.microsoft.com/office/drawing/2014/main" id="{45DC8A93-57BC-6B87-02F3-16DA38B9867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7929" t="6995" r="5237" b="14187"/>
          <a:stretch/>
        </p:blipFill>
        <p:spPr bwMode="auto">
          <a:xfrm>
            <a:off x="19891858" y="-932850"/>
            <a:ext cx="634609" cy="55808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Fragmentos De Documento Icono - Gráficos vectoriales gratis en Pixabay -  Pixabay">
            <a:extLst>
              <a:ext uri="{FF2B5EF4-FFF2-40B4-BE49-F238E27FC236}">
                <a16:creationId xmlns:a16="http://schemas.microsoft.com/office/drawing/2014/main" id="{4E841F13-8AA3-CFE1-8046-CFB13CF7F7A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737011" y="-1009579"/>
            <a:ext cx="465862" cy="596834"/>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Más de 900 vectores de Mundo y Tierra gratis - Pixabay">
            <a:extLst>
              <a:ext uri="{FF2B5EF4-FFF2-40B4-BE49-F238E27FC236}">
                <a16:creationId xmlns:a16="http://schemas.microsoft.com/office/drawing/2014/main" id="{29C8CDB9-46B4-0133-51C7-73ABB3300AB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966123" y="-887254"/>
            <a:ext cx="609077" cy="600459"/>
          </a:xfrm>
          <a:prstGeom prst="rect">
            <a:avLst/>
          </a:prstGeom>
          <a:noFill/>
          <a:extLst>
            <a:ext uri="{909E8E84-426E-40DD-AFC4-6F175D3DCCD1}">
              <a14:hiddenFill xmlns:a14="http://schemas.microsoft.com/office/drawing/2010/main">
                <a:solidFill>
                  <a:srgbClr val="FFFFFF"/>
                </a:solidFill>
              </a14:hiddenFill>
            </a:ext>
          </a:extLst>
        </p:spPr>
      </p:pic>
      <p:sp>
        <p:nvSpPr>
          <p:cNvPr id="17" name="CuadroTexto 16">
            <a:extLst>
              <a:ext uri="{FF2B5EF4-FFF2-40B4-BE49-F238E27FC236}">
                <a16:creationId xmlns:a16="http://schemas.microsoft.com/office/drawing/2014/main" id="{121EAC82-B2DE-C181-D3F2-2BBB76FF969A}"/>
              </a:ext>
            </a:extLst>
          </p:cNvPr>
          <p:cNvSpPr txBox="1"/>
          <p:nvPr/>
        </p:nvSpPr>
        <p:spPr>
          <a:xfrm>
            <a:off x="15756855" y="1217516"/>
            <a:ext cx="3212151" cy="507831"/>
          </a:xfrm>
          <a:prstGeom prst="rect">
            <a:avLst/>
          </a:prstGeom>
          <a:noFill/>
        </p:spPr>
        <p:txBody>
          <a:bodyPr wrap="square">
            <a:spAutoFit/>
          </a:bodyPr>
          <a:lstStyle/>
          <a:p>
            <a:pPr marL="214313" indent="-214313" algn="just">
              <a:buFont typeface="Arial" panose="020B0604020202020204" pitchFamily="34" charset="0"/>
              <a:buChar char="•"/>
            </a:pPr>
            <a:r>
              <a:rPr lang="es-CO" sz="1350" dirty="0">
                <a:solidFill>
                  <a:srgbClr val="00647F"/>
                </a:solidFill>
              </a:rPr>
              <a:t>Participación en Iniciativas Globales</a:t>
            </a:r>
          </a:p>
          <a:p>
            <a:pPr marL="214313" indent="-214313" algn="just">
              <a:buFont typeface="Arial" panose="020B0604020202020204" pitchFamily="34" charset="0"/>
              <a:buChar char="•"/>
            </a:pPr>
            <a:r>
              <a:rPr lang="es-CO" sz="1350" dirty="0">
                <a:solidFill>
                  <a:srgbClr val="00647F"/>
                </a:solidFill>
              </a:rPr>
              <a:t>Intercambio Internacional</a:t>
            </a:r>
          </a:p>
        </p:txBody>
      </p:sp>
      <p:pic>
        <p:nvPicPr>
          <p:cNvPr id="1030" name="Picture 6" descr="GFAiR (@GFAiRforum) / X">
            <a:extLst>
              <a:ext uri="{FF2B5EF4-FFF2-40B4-BE49-F238E27FC236}">
                <a16:creationId xmlns:a16="http://schemas.microsoft.com/office/drawing/2014/main" id="{8D39A530-0A5D-8A9C-189E-85E8AF84A649}"/>
              </a:ext>
            </a:extLst>
          </p:cNvPr>
          <p:cNvPicPr>
            <a:picLocks noChangeAspect="1" noChangeArrowheads="1"/>
          </p:cNvPicPr>
          <p:nvPr/>
        </p:nvPicPr>
        <p:blipFill rotWithShape="1">
          <a:blip r:embed="rId8">
            <a:duotone>
              <a:schemeClr val="bg2">
                <a:shade val="45000"/>
                <a:satMod val="135000"/>
              </a:schemeClr>
              <a:prstClr val="white"/>
            </a:duotone>
            <a:extLst>
              <a:ext uri="{28A0092B-C50C-407E-A947-70E740481C1C}">
                <a14:useLocalDpi xmlns:a14="http://schemas.microsoft.com/office/drawing/2010/main" val="0"/>
              </a:ext>
            </a:extLst>
          </a:blip>
          <a:srcRect l="17846" r="17846" b="24169"/>
          <a:stretch/>
        </p:blipFill>
        <p:spPr bwMode="auto">
          <a:xfrm>
            <a:off x="16015200" y="1755994"/>
            <a:ext cx="611575" cy="721151"/>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TAP Partners Virtual Assembly: main achievements | Tropical Agriculture  Platform (TAP) | FAO">
            <a:extLst>
              <a:ext uri="{FF2B5EF4-FFF2-40B4-BE49-F238E27FC236}">
                <a16:creationId xmlns:a16="http://schemas.microsoft.com/office/drawing/2014/main" id="{F3618A66-ACBB-9FDC-49BF-08231CADB00F}"/>
              </a:ext>
            </a:extLst>
          </p:cNvPr>
          <p:cNvPicPr>
            <a:picLocks noChangeAspect="1" noChangeArrowheads="1"/>
          </p:cNvPicPr>
          <p:nvPr/>
        </p:nvPicPr>
        <p:blipFill>
          <a:blip r:embed="rId9">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6874419" y="1723608"/>
            <a:ext cx="911100" cy="786658"/>
          </a:xfrm>
          <a:prstGeom prst="rect">
            <a:avLst/>
          </a:prstGeom>
          <a:noFill/>
          <a:extLst>
            <a:ext uri="{909E8E84-426E-40DD-AFC4-6F175D3DCCD1}">
              <a14:hiddenFill xmlns:a14="http://schemas.microsoft.com/office/drawing/2010/main">
                <a:solidFill>
                  <a:srgbClr val="FFFFFF"/>
                </a:solidFill>
              </a14:hiddenFill>
            </a:ext>
          </a:extLst>
        </p:spPr>
      </p:pic>
      <p:sp>
        <p:nvSpPr>
          <p:cNvPr id="18" name="CuadroTexto 17">
            <a:extLst>
              <a:ext uri="{FF2B5EF4-FFF2-40B4-BE49-F238E27FC236}">
                <a16:creationId xmlns:a16="http://schemas.microsoft.com/office/drawing/2014/main" id="{1B0E7780-35A0-77BC-5631-47AFF341C52E}"/>
              </a:ext>
            </a:extLst>
          </p:cNvPr>
          <p:cNvSpPr txBox="1"/>
          <p:nvPr/>
        </p:nvSpPr>
        <p:spPr>
          <a:xfrm>
            <a:off x="17981250" y="1899563"/>
            <a:ext cx="901656" cy="507831"/>
          </a:xfrm>
          <a:prstGeom prst="rect">
            <a:avLst/>
          </a:prstGeom>
          <a:noFill/>
        </p:spPr>
        <p:txBody>
          <a:bodyPr wrap="square" rtlCol="0">
            <a:spAutoFit/>
          </a:bodyPr>
          <a:lstStyle/>
          <a:p>
            <a:r>
              <a:rPr lang="es-CO" sz="2700" b="1" dirty="0">
                <a:solidFill>
                  <a:srgbClr val="ACACAC"/>
                </a:solidFill>
              </a:rPr>
              <a:t>ASTI</a:t>
            </a:r>
          </a:p>
        </p:txBody>
      </p:sp>
      <p:sp>
        <p:nvSpPr>
          <p:cNvPr id="20" name="AutoShape 10" descr="AARINENA – Association of Agricultural Research Institutions in the Near  East &amp; North Africa">
            <a:extLst>
              <a:ext uri="{FF2B5EF4-FFF2-40B4-BE49-F238E27FC236}">
                <a16:creationId xmlns:a16="http://schemas.microsoft.com/office/drawing/2014/main" id="{8AA8A41A-48EB-0FF6-9103-ED461433887F}"/>
              </a:ext>
            </a:extLst>
          </p:cNvPr>
          <p:cNvSpPr>
            <a:spLocks noChangeAspect="1" noChangeArrowheads="1"/>
          </p:cNvSpPr>
          <p:nvPr/>
        </p:nvSpPr>
        <p:spPr bwMode="auto">
          <a:xfrm>
            <a:off x="17155187" y="989044"/>
            <a:ext cx="228600" cy="2286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s-CO" sz="1350"/>
          </a:p>
        </p:txBody>
      </p:sp>
      <p:pic>
        <p:nvPicPr>
          <p:cNvPr id="1040" name="Picture 16" descr="AARINENA Secretary (@aarinena) / X">
            <a:extLst>
              <a:ext uri="{FF2B5EF4-FFF2-40B4-BE49-F238E27FC236}">
                <a16:creationId xmlns:a16="http://schemas.microsoft.com/office/drawing/2014/main" id="{5822D40E-0B2F-AB55-3F8A-CF1CD3307C01}"/>
              </a:ext>
            </a:extLst>
          </p:cNvPr>
          <p:cNvPicPr>
            <a:picLocks noChangeAspect="1" noChangeArrowheads="1"/>
          </p:cNvPicPr>
          <p:nvPr/>
        </p:nvPicPr>
        <p:blipFill>
          <a:blip r:embed="rId10">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6003651" y="2424288"/>
            <a:ext cx="573533" cy="573533"/>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Asia-Pacific Association of Agricultural Research Institutions (APAARI)">
            <a:extLst>
              <a:ext uri="{FF2B5EF4-FFF2-40B4-BE49-F238E27FC236}">
                <a16:creationId xmlns:a16="http://schemas.microsoft.com/office/drawing/2014/main" id="{95D99B47-3662-0D72-9735-1695DF51488B}"/>
              </a:ext>
            </a:extLst>
          </p:cNvPr>
          <p:cNvPicPr>
            <a:picLocks noChangeAspect="1" noChangeArrowheads="1"/>
          </p:cNvPicPr>
          <p:nvPr/>
        </p:nvPicPr>
        <p:blipFill>
          <a:blip r:embed="rId11">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6965093" y="2398350"/>
            <a:ext cx="610107" cy="610107"/>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descr="Central Asian and the Caucasus Association of Agricultural Research  Institutions (CACAARI) | TAPipedia">
            <a:extLst>
              <a:ext uri="{FF2B5EF4-FFF2-40B4-BE49-F238E27FC236}">
                <a16:creationId xmlns:a16="http://schemas.microsoft.com/office/drawing/2014/main" id="{EF688AC7-2E68-22B9-129E-07299D08FEAC}"/>
              </a:ext>
            </a:extLst>
          </p:cNvPr>
          <p:cNvPicPr>
            <a:picLocks noChangeAspect="1" noChangeArrowheads="1"/>
          </p:cNvPicPr>
          <p:nvPr/>
        </p:nvPicPr>
        <p:blipFill>
          <a:blip r:embed="rId12">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7849621" y="2431253"/>
            <a:ext cx="1097403" cy="386750"/>
          </a:xfrm>
          <a:prstGeom prst="rect">
            <a:avLst/>
          </a:prstGeom>
          <a:noFill/>
          <a:extLst>
            <a:ext uri="{909E8E84-426E-40DD-AFC4-6F175D3DCCD1}">
              <a14:hiddenFill xmlns:a14="http://schemas.microsoft.com/office/drawing/2010/main">
                <a:solidFill>
                  <a:srgbClr val="FFFFFF"/>
                </a:solidFill>
              </a14:hiddenFill>
            </a:ext>
          </a:extLst>
        </p:spPr>
      </p:pic>
      <p:pic>
        <p:nvPicPr>
          <p:cNvPr id="1046" name="Picture 22" descr="European Forum on Agriculture Research for Development | TAPipedia">
            <a:extLst>
              <a:ext uri="{FF2B5EF4-FFF2-40B4-BE49-F238E27FC236}">
                <a16:creationId xmlns:a16="http://schemas.microsoft.com/office/drawing/2014/main" id="{5684D48A-81F3-B661-F675-16EF51D7BEE7}"/>
              </a:ext>
            </a:extLst>
          </p:cNvPr>
          <p:cNvPicPr>
            <a:picLocks noChangeAspect="1" noChangeArrowheads="1"/>
          </p:cNvPicPr>
          <p:nvPr/>
        </p:nvPicPr>
        <p:blipFill>
          <a:blip r:embed="rId13">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7691777" y="3008240"/>
            <a:ext cx="1480601" cy="256599"/>
          </a:xfrm>
          <a:prstGeom prst="rect">
            <a:avLst/>
          </a:prstGeom>
          <a:noFill/>
          <a:extLst>
            <a:ext uri="{909E8E84-426E-40DD-AFC4-6F175D3DCCD1}">
              <a14:hiddenFill xmlns:a14="http://schemas.microsoft.com/office/drawing/2010/main">
                <a:solidFill>
                  <a:srgbClr val="FFFFFF"/>
                </a:solidFill>
              </a14:hiddenFill>
            </a:ext>
          </a:extLst>
        </p:spPr>
      </p:pic>
      <p:pic>
        <p:nvPicPr>
          <p:cNvPr id="1048" name="Picture 24" descr="Forum for Agricultural Research in Africa (FARA) | Aid &amp; International  Development Forum (AIDF)">
            <a:extLst>
              <a:ext uri="{FF2B5EF4-FFF2-40B4-BE49-F238E27FC236}">
                <a16:creationId xmlns:a16="http://schemas.microsoft.com/office/drawing/2014/main" id="{1802ECD6-9DE3-9853-8A6C-69C511857507}"/>
              </a:ext>
            </a:extLst>
          </p:cNvPr>
          <p:cNvPicPr>
            <a:picLocks noChangeAspect="1" noChangeArrowheads="1"/>
          </p:cNvPicPr>
          <p:nvPr/>
        </p:nvPicPr>
        <p:blipFill>
          <a:blip r:embed="rId14">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5982841" y="3015097"/>
            <a:ext cx="634731" cy="286652"/>
          </a:xfrm>
          <a:prstGeom prst="rect">
            <a:avLst/>
          </a:prstGeom>
          <a:noFill/>
          <a:extLst>
            <a:ext uri="{909E8E84-426E-40DD-AFC4-6F175D3DCCD1}">
              <a14:hiddenFill xmlns:a14="http://schemas.microsoft.com/office/drawing/2010/main">
                <a:solidFill>
                  <a:srgbClr val="FFFFFF"/>
                </a:solidFill>
              </a14:hiddenFill>
            </a:ext>
          </a:extLst>
        </p:spPr>
      </p:pic>
      <p:sp>
        <p:nvSpPr>
          <p:cNvPr id="24" name="CuadroTexto 23">
            <a:extLst>
              <a:ext uri="{FF2B5EF4-FFF2-40B4-BE49-F238E27FC236}">
                <a16:creationId xmlns:a16="http://schemas.microsoft.com/office/drawing/2014/main" id="{AB6A74E8-7C28-8D63-59BA-35E660863B39}"/>
              </a:ext>
            </a:extLst>
          </p:cNvPr>
          <p:cNvSpPr txBox="1"/>
          <p:nvPr/>
        </p:nvSpPr>
        <p:spPr>
          <a:xfrm>
            <a:off x="18825698" y="1390914"/>
            <a:ext cx="2708828" cy="507831"/>
          </a:xfrm>
          <a:prstGeom prst="rect">
            <a:avLst/>
          </a:prstGeom>
          <a:noFill/>
        </p:spPr>
        <p:txBody>
          <a:bodyPr wrap="square">
            <a:spAutoFit/>
          </a:bodyPr>
          <a:lstStyle/>
          <a:p>
            <a:pPr marL="214313" indent="-214313" algn="ctr">
              <a:buFont typeface="Arial" panose="020B0604020202020204" pitchFamily="34" charset="0"/>
              <a:buChar char="•"/>
            </a:pPr>
            <a:r>
              <a:rPr lang="es-CO" sz="1350" dirty="0">
                <a:solidFill>
                  <a:srgbClr val="00647F"/>
                </a:solidFill>
              </a:rPr>
              <a:t>Junta Interamericana de Agricultura (JIA)</a:t>
            </a:r>
          </a:p>
        </p:txBody>
      </p:sp>
      <p:pic>
        <p:nvPicPr>
          <p:cNvPr id="4098" name="Picture 2" descr="Caribbean Agricultural Develpment Institute – CARDI – CARICOM">
            <a:extLst>
              <a:ext uri="{FF2B5EF4-FFF2-40B4-BE49-F238E27FC236}">
                <a16:creationId xmlns:a16="http://schemas.microsoft.com/office/drawing/2014/main" id="{58AC33D5-182E-3E4D-0841-A77C52DCE0B2}"/>
              </a:ext>
            </a:extLst>
          </p:cNvPr>
          <p:cNvPicPr>
            <a:picLocks noChangeAspect="1" noChangeArrowheads="1"/>
          </p:cNvPicPr>
          <p:nvPr/>
        </p:nvPicPr>
        <p:blipFill rotWithShape="1">
          <a:blip r:embed="rId15">
            <a:duotone>
              <a:schemeClr val="bg2">
                <a:shade val="45000"/>
                <a:satMod val="135000"/>
              </a:schemeClr>
              <a:prstClr val="white"/>
            </a:duotone>
            <a:extLst>
              <a:ext uri="{28A0092B-C50C-407E-A947-70E740481C1C}">
                <a14:useLocalDpi xmlns:a14="http://schemas.microsoft.com/office/drawing/2010/main" val="0"/>
              </a:ext>
            </a:extLst>
          </a:blip>
          <a:srcRect l="24955" r="24567"/>
          <a:stretch/>
        </p:blipFill>
        <p:spPr bwMode="auto">
          <a:xfrm>
            <a:off x="7340898" y="1714328"/>
            <a:ext cx="611575" cy="908672"/>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Procisur - Inicio">
            <a:extLst>
              <a:ext uri="{FF2B5EF4-FFF2-40B4-BE49-F238E27FC236}">
                <a16:creationId xmlns:a16="http://schemas.microsoft.com/office/drawing/2014/main" id="{9A36E7E5-5FEE-ECD0-53C1-ABAD03ED74BB}"/>
              </a:ext>
            </a:extLst>
          </p:cNvPr>
          <p:cNvPicPr>
            <a:picLocks noChangeAspect="1" noChangeArrowheads="1"/>
          </p:cNvPicPr>
          <p:nvPr/>
        </p:nvPicPr>
        <p:blipFill>
          <a:blip r:embed="rId16">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953759" y="1813672"/>
            <a:ext cx="1427701" cy="541895"/>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Home -">
            <a:extLst>
              <a:ext uri="{FF2B5EF4-FFF2-40B4-BE49-F238E27FC236}">
                <a16:creationId xmlns:a16="http://schemas.microsoft.com/office/drawing/2014/main" id="{B4A794CD-F4AB-D75C-4A55-1C940E007B28}"/>
              </a:ext>
            </a:extLst>
          </p:cNvPr>
          <p:cNvPicPr>
            <a:picLocks noChangeAspect="1" noChangeArrowheads="1"/>
          </p:cNvPicPr>
          <p:nvPr/>
        </p:nvPicPr>
        <p:blipFill>
          <a:blip r:embed="rId17">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339154" y="1976890"/>
            <a:ext cx="721151" cy="721151"/>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CAC (@Secretaria_CAC) / X">
            <a:extLst>
              <a:ext uri="{FF2B5EF4-FFF2-40B4-BE49-F238E27FC236}">
                <a16:creationId xmlns:a16="http://schemas.microsoft.com/office/drawing/2014/main" id="{25D4D123-D6C3-AD0A-1028-A03E971D0955}"/>
              </a:ext>
            </a:extLst>
          </p:cNvPr>
          <p:cNvPicPr>
            <a:picLocks noChangeAspect="1" noChangeArrowheads="1"/>
          </p:cNvPicPr>
          <p:nvPr/>
        </p:nvPicPr>
        <p:blipFill>
          <a:blip r:embed="rId18">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189402" y="1952550"/>
            <a:ext cx="729626" cy="729626"/>
          </a:xfrm>
          <a:prstGeom prst="rect">
            <a:avLst/>
          </a:prstGeom>
          <a:noFill/>
          <a:extLst>
            <a:ext uri="{909E8E84-426E-40DD-AFC4-6F175D3DCCD1}">
              <a14:hiddenFill xmlns:a14="http://schemas.microsoft.com/office/drawing/2010/main">
                <a:solidFill>
                  <a:srgbClr val="FFFFFF"/>
                </a:solidFill>
              </a14:hiddenFill>
            </a:ext>
          </a:extLst>
        </p:spPr>
      </p:pic>
      <p:pic>
        <p:nvPicPr>
          <p:cNvPr id="4106" name="Picture 10" descr="fontagro-logo - FONTAGRO Digital">
            <a:extLst>
              <a:ext uri="{FF2B5EF4-FFF2-40B4-BE49-F238E27FC236}">
                <a16:creationId xmlns:a16="http://schemas.microsoft.com/office/drawing/2014/main" id="{6AC017D5-C9A7-45C4-47C6-978A7B55E994}"/>
              </a:ext>
            </a:extLst>
          </p:cNvPr>
          <p:cNvPicPr>
            <a:picLocks noChangeAspect="1" noChangeArrowheads="1"/>
          </p:cNvPicPr>
          <p:nvPr/>
        </p:nvPicPr>
        <p:blipFill>
          <a:blip r:embed="rId19">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410377" y="2516352"/>
            <a:ext cx="935145" cy="498744"/>
          </a:xfrm>
          <a:prstGeom prst="rect">
            <a:avLst/>
          </a:prstGeom>
          <a:noFill/>
          <a:extLst>
            <a:ext uri="{909E8E84-426E-40DD-AFC4-6F175D3DCCD1}">
              <a14:hiddenFill xmlns:a14="http://schemas.microsoft.com/office/drawing/2010/main">
                <a:solidFill>
                  <a:srgbClr val="FFFFFF"/>
                </a:solidFill>
              </a14:hiddenFill>
            </a:ext>
          </a:extLst>
        </p:spPr>
      </p:pic>
      <p:pic>
        <p:nvPicPr>
          <p:cNvPr id="4108" name="Picture 12" descr="A Embrapa está perto de entrar em crise - INFORMA PARAÍBA">
            <a:extLst>
              <a:ext uri="{FF2B5EF4-FFF2-40B4-BE49-F238E27FC236}">
                <a16:creationId xmlns:a16="http://schemas.microsoft.com/office/drawing/2014/main" id="{4B31B8A8-0392-29E6-7E80-EBE7BEC1C6E1}"/>
              </a:ext>
            </a:extLst>
          </p:cNvPr>
          <p:cNvPicPr>
            <a:picLocks noChangeAspect="1" noChangeArrowheads="1"/>
          </p:cNvPicPr>
          <p:nvPr/>
        </p:nvPicPr>
        <p:blipFill>
          <a:blip r:embed="rId20">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721569" y="2676552"/>
            <a:ext cx="1248976" cy="614080"/>
          </a:xfrm>
          <a:prstGeom prst="rect">
            <a:avLst/>
          </a:prstGeom>
          <a:noFill/>
          <a:extLst>
            <a:ext uri="{909E8E84-426E-40DD-AFC4-6F175D3DCCD1}">
              <a14:hiddenFill xmlns:a14="http://schemas.microsoft.com/office/drawing/2010/main">
                <a:solidFill>
                  <a:srgbClr val="FFFFFF"/>
                </a:solidFill>
              </a14:hiddenFill>
            </a:ext>
          </a:extLst>
        </p:spPr>
      </p:pic>
      <p:pic>
        <p:nvPicPr>
          <p:cNvPr id="4110" name="Picture 14" descr="Instituto Nacional de Investigaciones Forestales, Agrícolas y Pecuarias -  Wikipedia, la enciclopedia libre">
            <a:extLst>
              <a:ext uri="{FF2B5EF4-FFF2-40B4-BE49-F238E27FC236}">
                <a16:creationId xmlns:a16="http://schemas.microsoft.com/office/drawing/2014/main" id="{48BB26BB-B4B1-4657-6D51-A243330CCD8A}"/>
              </a:ext>
            </a:extLst>
          </p:cNvPr>
          <p:cNvPicPr>
            <a:picLocks noChangeAspect="1" noChangeArrowheads="1"/>
          </p:cNvPicPr>
          <p:nvPr/>
        </p:nvPicPr>
        <p:blipFill>
          <a:blip r:embed="rId21">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189402" y="2855562"/>
            <a:ext cx="729626" cy="341727"/>
          </a:xfrm>
          <a:prstGeom prst="rect">
            <a:avLst/>
          </a:prstGeom>
          <a:noFill/>
          <a:extLst>
            <a:ext uri="{909E8E84-426E-40DD-AFC4-6F175D3DCCD1}">
              <a14:hiddenFill xmlns:a14="http://schemas.microsoft.com/office/drawing/2010/main">
                <a:solidFill>
                  <a:srgbClr val="FFFFFF"/>
                </a:solidFill>
              </a14:hiddenFill>
            </a:ext>
          </a:extLst>
        </p:spPr>
      </p:pic>
      <p:pic>
        <p:nvPicPr>
          <p:cNvPr id="4112" name="Picture 16" descr="Promecafe – Programa para la sostenibilidad de la Caficultura regional">
            <a:extLst>
              <a:ext uri="{FF2B5EF4-FFF2-40B4-BE49-F238E27FC236}">
                <a16:creationId xmlns:a16="http://schemas.microsoft.com/office/drawing/2014/main" id="{5640796B-861A-0581-F13E-F6FFADD10483}"/>
              </a:ext>
            </a:extLst>
          </p:cNvPr>
          <p:cNvPicPr>
            <a:picLocks noChangeAspect="1" noChangeArrowheads="1"/>
          </p:cNvPicPr>
          <p:nvPr/>
        </p:nvPicPr>
        <p:blipFill>
          <a:blip r:embed="rId22">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452718" y="3255132"/>
            <a:ext cx="1089387" cy="321688"/>
          </a:xfrm>
          <a:prstGeom prst="rect">
            <a:avLst/>
          </a:prstGeom>
          <a:noFill/>
          <a:extLst>
            <a:ext uri="{909E8E84-426E-40DD-AFC4-6F175D3DCCD1}">
              <a14:hiddenFill xmlns:a14="http://schemas.microsoft.com/office/drawing/2010/main">
                <a:solidFill>
                  <a:srgbClr val="FFFFFF"/>
                </a:solidFill>
              </a14:hiddenFill>
            </a:ext>
          </a:extLst>
        </p:spPr>
      </p:pic>
      <p:pic>
        <p:nvPicPr>
          <p:cNvPr id="4114" name="Picture 18" descr="CATIE - YouTube">
            <a:extLst>
              <a:ext uri="{FF2B5EF4-FFF2-40B4-BE49-F238E27FC236}">
                <a16:creationId xmlns:a16="http://schemas.microsoft.com/office/drawing/2014/main" id="{318902E8-BBCE-65CA-7CDF-B7C4B9170365}"/>
              </a:ext>
            </a:extLst>
          </p:cNvPr>
          <p:cNvPicPr>
            <a:picLocks noChangeAspect="1" noChangeArrowheads="1"/>
          </p:cNvPicPr>
          <p:nvPr/>
        </p:nvPicPr>
        <p:blipFill rotWithShape="1">
          <a:blip r:embed="rId23">
            <a:duotone>
              <a:schemeClr val="bg2">
                <a:shade val="45000"/>
                <a:satMod val="135000"/>
              </a:schemeClr>
              <a:prstClr val="white"/>
            </a:duotone>
            <a:extLst>
              <a:ext uri="{28A0092B-C50C-407E-A947-70E740481C1C}">
                <a14:useLocalDpi xmlns:a14="http://schemas.microsoft.com/office/drawing/2010/main" val="0"/>
              </a:ext>
            </a:extLst>
          </a:blip>
          <a:srcRect t="33509" b="27848"/>
          <a:stretch/>
        </p:blipFill>
        <p:spPr bwMode="auto">
          <a:xfrm>
            <a:off x="3998205" y="3981262"/>
            <a:ext cx="970252" cy="374934"/>
          </a:xfrm>
          <a:prstGeom prst="rect">
            <a:avLst/>
          </a:prstGeom>
          <a:noFill/>
          <a:extLst>
            <a:ext uri="{909E8E84-426E-40DD-AFC4-6F175D3DCCD1}">
              <a14:hiddenFill xmlns:a14="http://schemas.microsoft.com/office/drawing/2010/main">
                <a:solidFill>
                  <a:srgbClr val="FFFFFF"/>
                </a:solidFill>
              </a14:hiddenFill>
            </a:ext>
          </a:extLst>
        </p:spPr>
      </p:pic>
      <p:pic>
        <p:nvPicPr>
          <p:cNvPr id="4116" name="Picture 20" descr="Información sobre la red. ¿Qué es RELASER? 2 Red Latinoamericana para  Servicios de Extensión Rural (RELASER) Empezó bajo el liderazgo del Foro  Global. - ppt descargar">
            <a:extLst>
              <a:ext uri="{FF2B5EF4-FFF2-40B4-BE49-F238E27FC236}">
                <a16:creationId xmlns:a16="http://schemas.microsoft.com/office/drawing/2014/main" id="{75871D4E-8F9D-8ED8-2377-4FB22552040A}"/>
              </a:ext>
            </a:extLst>
          </p:cNvPr>
          <p:cNvPicPr>
            <a:picLocks noChangeAspect="1" noChangeArrowheads="1"/>
          </p:cNvPicPr>
          <p:nvPr/>
        </p:nvPicPr>
        <p:blipFill rotWithShape="1">
          <a:blip r:embed="rId24">
            <a:duotone>
              <a:schemeClr val="bg2">
                <a:shade val="45000"/>
                <a:satMod val="135000"/>
              </a:schemeClr>
              <a:prstClr val="white"/>
            </a:duotone>
            <a:extLst>
              <a:ext uri="{28A0092B-C50C-407E-A947-70E740481C1C}">
                <a14:useLocalDpi xmlns:a14="http://schemas.microsoft.com/office/drawing/2010/main" val="0"/>
              </a:ext>
            </a:extLst>
          </a:blip>
          <a:srcRect l="521" t="12195" r="10908" b="60412"/>
          <a:stretch/>
        </p:blipFill>
        <p:spPr bwMode="auto">
          <a:xfrm>
            <a:off x="3589793" y="4450894"/>
            <a:ext cx="1386827" cy="321688"/>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6" descr="undefined">
            <a:extLst>
              <a:ext uri="{FF2B5EF4-FFF2-40B4-BE49-F238E27FC236}">
                <a16:creationId xmlns:a16="http://schemas.microsoft.com/office/drawing/2014/main" id="{7BDF6E5F-DF69-BBBB-AAB5-2BEE177C8BA4}"/>
              </a:ext>
            </a:extLst>
          </p:cNvPr>
          <p:cNvPicPr>
            <a:picLocks noChangeAspect="1" noChangeArrowheads="1"/>
          </p:cNvPicPr>
          <p:nvPr/>
        </p:nvPicPr>
        <p:blipFill>
          <a:blip r:embed="rId25">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493326" y="3090183"/>
            <a:ext cx="594401" cy="695320"/>
          </a:xfrm>
          <a:prstGeom prst="rect">
            <a:avLst/>
          </a:prstGeom>
          <a:noFill/>
          <a:extLst>
            <a:ext uri="{909E8E84-426E-40DD-AFC4-6F175D3DCCD1}">
              <a14:hiddenFill xmlns:a14="http://schemas.microsoft.com/office/drawing/2010/main">
                <a:solidFill>
                  <a:srgbClr val="FFFFFF"/>
                </a:solidFill>
              </a14:hiddenFill>
            </a:ext>
          </a:extLst>
        </p:spPr>
      </p:pic>
      <p:sp>
        <p:nvSpPr>
          <p:cNvPr id="4" name="CuadroTexto 3">
            <a:extLst>
              <a:ext uri="{FF2B5EF4-FFF2-40B4-BE49-F238E27FC236}">
                <a16:creationId xmlns:a16="http://schemas.microsoft.com/office/drawing/2014/main" id="{C30A9D96-7F3B-8A99-69E6-56F633BD1F09}"/>
              </a:ext>
            </a:extLst>
          </p:cNvPr>
          <p:cNvSpPr txBox="1"/>
          <p:nvPr/>
        </p:nvSpPr>
        <p:spPr>
          <a:xfrm>
            <a:off x="226609" y="2311356"/>
            <a:ext cx="4691785" cy="2631490"/>
          </a:xfrm>
          <a:prstGeom prst="rect">
            <a:avLst/>
          </a:prstGeom>
          <a:noFill/>
        </p:spPr>
        <p:txBody>
          <a:bodyPr wrap="square">
            <a:spAutoFit/>
          </a:bodyPr>
          <a:lstStyle/>
          <a:p>
            <a:pPr marL="214313" indent="-214313" algn="just">
              <a:buFont typeface="Arial" panose="020B0604020202020204" pitchFamily="34" charset="0"/>
              <a:buChar char="•"/>
            </a:pPr>
            <a:r>
              <a:rPr lang="en-US" sz="1500" dirty="0">
                <a:solidFill>
                  <a:srgbClr val="00647F"/>
                </a:solidFill>
              </a:rPr>
              <a:t>Regional cooperation mechanisms for research, development, and innovation (R&amp;D&amp;I)</a:t>
            </a:r>
          </a:p>
          <a:p>
            <a:pPr marL="214313" indent="-214313" algn="just">
              <a:buFont typeface="Arial" panose="020B0604020202020204" pitchFamily="34" charset="0"/>
              <a:buChar char="•"/>
            </a:pPr>
            <a:r>
              <a:rPr lang="en-US" sz="1500" dirty="0">
                <a:solidFill>
                  <a:srgbClr val="00647F"/>
                </a:solidFill>
              </a:rPr>
              <a:t>Academic institutions</a:t>
            </a:r>
          </a:p>
          <a:p>
            <a:pPr marL="214313" indent="-214313" algn="just">
              <a:buFont typeface="Arial" panose="020B0604020202020204" pitchFamily="34" charset="0"/>
              <a:buChar char="•"/>
            </a:pPr>
            <a:r>
              <a:rPr lang="en-US" sz="1500" dirty="0">
                <a:solidFill>
                  <a:srgbClr val="00647F"/>
                </a:solidFill>
              </a:rPr>
              <a:t>Stakeholders from agricultural production systems</a:t>
            </a:r>
          </a:p>
          <a:p>
            <a:pPr marL="214313" indent="-214313" algn="just">
              <a:buFont typeface="Arial" panose="020B0604020202020204" pitchFamily="34" charset="0"/>
              <a:buChar char="•"/>
            </a:pPr>
            <a:r>
              <a:rPr lang="en-US" sz="1500" dirty="0">
                <a:solidFill>
                  <a:srgbClr val="00647F"/>
                </a:solidFill>
              </a:rPr>
              <a:t>Civil society organizations</a:t>
            </a:r>
          </a:p>
          <a:p>
            <a:pPr marL="214313" indent="-214313" algn="just">
              <a:buFont typeface="Arial" panose="020B0604020202020204" pitchFamily="34" charset="0"/>
              <a:buChar char="•"/>
            </a:pPr>
            <a:r>
              <a:rPr lang="en-US" sz="1500" dirty="0">
                <a:solidFill>
                  <a:srgbClr val="00647F"/>
                </a:solidFill>
              </a:rPr>
              <a:t>Organizations that promote and support R&amp;D&amp;I</a:t>
            </a:r>
          </a:p>
          <a:p>
            <a:pPr marL="214313" indent="-214313" algn="just">
              <a:buFont typeface="Arial" panose="020B0604020202020204" pitchFamily="34" charset="0"/>
              <a:buChar char="•"/>
            </a:pPr>
            <a:r>
              <a:rPr lang="en-US" sz="1500" dirty="0">
                <a:solidFill>
                  <a:srgbClr val="00647F"/>
                </a:solidFill>
              </a:rPr>
              <a:t>Agricultural extension systems and rural service providers</a:t>
            </a:r>
          </a:p>
          <a:p>
            <a:pPr marL="214313" indent="-214313" algn="just">
              <a:buFont typeface="Arial" panose="020B0604020202020204" pitchFamily="34" charset="0"/>
              <a:buChar char="•"/>
            </a:pPr>
            <a:r>
              <a:rPr lang="en-US" sz="1500" dirty="0">
                <a:solidFill>
                  <a:srgbClr val="00647F"/>
                </a:solidFill>
              </a:rPr>
              <a:t>Discussion forums focused on R&amp;D&amp;I</a:t>
            </a:r>
          </a:p>
          <a:p>
            <a:pPr marL="214313" indent="-214313" algn="just">
              <a:buFont typeface="Arial" panose="020B0604020202020204" pitchFamily="34" charset="0"/>
              <a:buChar char="•"/>
            </a:pPr>
            <a:r>
              <a:rPr lang="en-US" sz="1500" dirty="0">
                <a:solidFill>
                  <a:srgbClr val="00647F"/>
                </a:solidFill>
              </a:rPr>
              <a:t>Intergovernmental organizations</a:t>
            </a:r>
          </a:p>
          <a:p>
            <a:pPr marL="214313" indent="-214313" algn="just">
              <a:buFont typeface="Arial" panose="020B0604020202020204" pitchFamily="34" charset="0"/>
              <a:buChar char="•"/>
            </a:pPr>
            <a:r>
              <a:rPr lang="en-US" sz="1500" dirty="0">
                <a:solidFill>
                  <a:srgbClr val="00647F"/>
                </a:solidFill>
              </a:rPr>
              <a:t>IICA</a:t>
            </a:r>
          </a:p>
        </p:txBody>
      </p:sp>
      <p:pic>
        <p:nvPicPr>
          <p:cNvPr id="4118" name="Picture 22" descr="logo">
            <a:extLst>
              <a:ext uri="{FF2B5EF4-FFF2-40B4-BE49-F238E27FC236}">
                <a16:creationId xmlns:a16="http://schemas.microsoft.com/office/drawing/2014/main" id="{CC3F1941-5DEF-9874-EE60-96564769A56E}"/>
              </a:ext>
            </a:extLst>
          </p:cNvPr>
          <p:cNvPicPr>
            <a:picLocks noChangeAspect="1" noChangeArrowheads="1"/>
          </p:cNvPicPr>
          <p:nvPr/>
        </p:nvPicPr>
        <p:blipFill>
          <a:blip r:embed="rId26">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053121" y="3384893"/>
            <a:ext cx="832464" cy="37493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Definición de necesidades y visión de FORAGRO | Instituto Interamericano de  Cooperación para la Agricultura">
            <a:extLst>
              <a:ext uri="{FF2B5EF4-FFF2-40B4-BE49-F238E27FC236}">
                <a16:creationId xmlns:a16="http://schemas.microsoft.com/office/drawing/2014/main" id="{50A9319F-9A4F-610B-00BB-36D8C0C06D0E}"/>
              </a:ext>
            </a:extLst>
          </p:cNvPr>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7590146" y="875649"/>
            <a:ext cx="1514114" cy="617081"/>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54">
            <a:extLst>
              <a:ext uri="{FF2B5EF4-FFF2-40B4-BE49-F238E27FC236}">
                <a16:creationId xmlns:a16="http://schemas.microsoft.com/office/drawing/2014/main" id="{715039CD-4754-0ED8-4AFD-D1935B7ACDE4}"/>
              </a:ext>
            </a:extLst>
          </p:cNvPr>
          <p:cNvGrpSpPr/>
          <p:nvPr/>
        </p:nvGrpSpPr>
        <p:grpSpPr>
          <a:xfrm>
            <a:off x="-44863" y="4717252"/>
            <a:ext cx="9188863" cy="1367996"/>
            <a:chOff x="-59817" y="4119596"/>
            <a:chExt cx="12251817" cy="2873191"/>
          </a:xfrm>
        </p:grpSpPr>
        <p:sp>
          <p:nvSpPr>
            <p:cNvPr id="8" name="Rectangle 33">
              <a:extLst>
                <a:ext uri="{FF2B5EF4-FFF2-40B4-BE49-F238E27FC236}">
                  <a16:creationId xmlns:a16="http://schemas.microsoft.com/office/drawing/2014/main" id="{29491C33-8B49-40B5-89BC-73688B250D99}"/>
                </a:ext>
              </a:extLst>
            </p:cNvPr>
            <p:cNvSpPr/>
            <p:nvPr/>
          </p:nvSpPr>
          <p:spPr>
            <a:xfrm>
              <a:off x="0" y="6382979"/>
              <a:ext cx="12192000" cy="475021"/>
            </a:xfrm>
            <a:prstGeom prst="rect">
              <a:avLst/>
            </a:prstGeom>
            <a:solidFill>
              <a:srgbClr val="0D457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350"/>
            </a:p>
          </p:txBody>
        </p:sp>
        <p:grpSp>
          <p:nvGrpSpPr>
            <p:cNvPr id="10" name="Group 2">
              <a:extLst>
                <a:ext uri="{FF2B5EF4-FFF2-40B4-BE49-F238E27FC236}">
                  <a16:creationId xmlns:a16="http://schemas.microsoft.com/office/drawing/2014/main" id="{73E568D0-352E-CE75-288B-8A0AAACFD35A}"/>
                </a:ext>
              </a:extLst>
            </p:cNvPr>
            <p:cNvGrpSpPr/>
            <p:nvPr/>
          </p:nvGrpSpPr>
          <p:grpSpPr>
            <a:xfrm>
              <a:off x="2393576" y="6293360"/>
              <a:ext cx="9798424" cy="89620"/>
              <a:chOff x="0" y="5374830"/>
              <a:chExt cx="8700247" cy="201878"/>
            </a:xfrm>
          </p:grpSpPr>
          <p:sp>
            <p:nvSpPr>
              <p:cNvPr id="15" name="Rectangle 3">
                <a:extLst>
                  <a:ext uri="{FF2B5EF4-FFF2-40B4-BE49-F238E27FC236}">
                    <a16:creationId xmlns:a16="http://schemas.microsoft.com/office/drawing/2014/main" id="{16E1B975-83B6-B3A7-BFA0-EC654C1145F8}"/>
                  </a:ext>
                </a:extLst>
              </p:cNvPr>
              <p:cNvSpPr/>
              <p:nvPr/>
            </p:nvSpPr>
            <p:spPr>
              <a:xfrm>
                <a:off x="0" y="5374830"/>
                <a:ext cx="2205318" cy="201878"/>
              </a:xfrm>
              <a:prstGeom prst="rect">
                <a:avLst/>
              </a:prstGeom>
              <a:solidFill>
                <a:srgbClr val="5D973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350" dirty="0"/>
              </a:p>
            </p:txBody>
          </p:sp>
          <p:sp>
            <p:nvSpPr>
              <p:cNvPr id="16" name="Rectangle 4">
                <a:extLst>
                  <a:ext uri="{FF2B5EF4-FFF2-40B4-BE49-F238E27FC236}">
                    <a16:creationId xmlns:a16="http://schemas.microsoft.com/office/drawing/2014/main" id="{E77E4297-0736-8A27-5FAF-773055147F8E}"/>
                  </a:ext>
                </a:extLst>
              </p:cNvPr>
              <p:cNvSpPr/>
              <p:nvPr/>
            </p:nvSpPr>
            <p:spPr>
              <a:xfrm>
                <a:off x="2124635" y="5374830"/>
                <a:ext cx="2205318" cy="201878"/>
              </a:xfrm>
              <a:prstGeom prst="rect">
                <a:avLst/>
              </a:prstGeom>
              <a:solidFill>
                <a:srgbClr val="9B5F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350" dirty="0"/>
              </a:p>
            </p:txBody>
          </p:sp>
          <p:sp>
            <p:nvSpPr>
              <p:cNvPr id="19" name="Rectangle 5">
                <a:extLst>
                  <a:ext uri="{FF2B5EF4-FFF2-40B4-BE49-F238E27FC236}">
                    <a16:creationId xmlns:a16="http://schemas.microsoft.com/office/drawing/2014/main" id="{50241A73-A5E5-C50D-9527-10305A8B63A8}"/>
                  </a:ext>
                </a:extLst>
              </p:cNvPr>
              <p:cNvSpPr/>
              <p:nvPr/>
            </p:nvSpPr>
            <p:spPr>
              <a:xfrm>
                <a:off x="4316505" y="5374830"/>
                <a:ext cx="2205318" cy="201878"/>
              </a:xfrm>
              <a:prstGeom prst="rect">
                <a:avLst/>
              </a:prstGeom>
              <a:solidFill>
                <a:srgbClr val="E070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350" dirty="0"/>
              </a:p>
            </p:txBody>
          </p:sp>
          <p:sp>
            <p:nvSpPr>
              <p:cNvPr id="21" name="Rectangle 6">
                <a:extLst>
                  <a:ext uri="{FF2B5EF4-FFF2-40B4-BE49-F238E27FC236}">
                    <a16:creationId xmlns:a16="http://schemas.microsoft.com/office/drawing/2014/main" id="{92330EEF-BD4B-3020-5271-EF73E344A747}"/>
                  </a:ext>
                </a:extLst>
              </p:cNvPr>
              <p:cNvSpPr/>
              <p:nvPr/>
            </p:nvSpPr>
            <p:spPr>
              <a:xfrm>
                <a:off x="6494929" y="5374830"/>
                <a:ext cx="2205318" cy="201878"/>
              </a:xfrm>
              <a:prstGeom prst="rect">
                <a:avLst/>
              </a:prstGeom>
              <a:solidFill>
                <a:srgbClr val="0458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R" sz="1350" dirty="0"/>
              </a:p>
            </p:txBody>
          </p:sp>
        </p:grpSp>
        <p:sp>
          <p:nvSpPr>
            <p:cNvPr id="12" name="TextBox 7">
              <a:extLst>
                <a:ext uri="{FF2B5EF4-FFF2-40B4-BE49-F238E27FC236}">
                  <a16:creationId xmlns:a16="http://schemas.microsoft.com/office/drawing/2014/main" id="{780C353E-AD5D-774F-9D19-8B4A0392EF08}"/>
                </a:ext>
              </a:extLst>
            </p:cNvPr>
            <p:cNvSpPr txBox="1"/>
            <p:nvPr/>
          </p:nvSpPr>
          <p:spPr>
            <a:xfrm>
              <a:off x="5608012" y="6475727"/>
              <a:ext cx="6239434" cy="484815"/>
            </a:xfrm>
            <a:prstGeom prst="rect">
              <a:avLst/>
            </a:prstGeom>
            <a:noFill/>
          </p:spPr>
          <p:txBody>
            <a:bodyPr wrap="square" rtlCol="0">
              <a:spAutoFit/>
            </a:bodyPr>
            <a:lstStyle/>
            <a:p>
              <a:pPr algn="r"/>
              <a:endParaRPr lang="en-CR" sz="900" dirty="0">
                <a:solidFill>
                  <a:schemeClr val="bg1"/>
                </a:solidFill>
              </a:endParaRPr>
            </a:p>
          </p:txBody>
        </p:sp>
        <p:pic>
          <p:nvPicPr>
            <p:cNvPr id="13" name="Picture 34">
              <a:extLst>
                <a:ext uri="{FF2B5EF4-FFF2-40B4-BE49-F238E27FC236}">
                  <a16:creationId xmlns:a16="http://schemas.microsoft.com/office/drawing/2014/main" id="{4AFD00F1-9E1C-1155-9455-1A0371D5628F}"/>
                </a:ext>
              </a:extLst>
            </p:cNvPr>
            <p:cNvPicPr>
              <a:picLocks noChangeAspect="1"/>
            </p:cNvPicPr>
            <p:nvPr/>
          </p:nvPicPr>
          <p:blipFill rotWithShape="1">
            <a:blip r:embed="rId28"/>
            <a:srcRect l="20566"/>
            <a:stretch/>
          </p:blipFill>
          <p:spPr>
            <a:xfrm>
              <a:off x="-59817" y="4119596"/>
              <a:ext cx="3030938" cy="2873191"/>
            </a:xfrm>
            <a:prstGeom prst="rect">
              <a:avLst/>
            </a:prstGeom>
            <a:effectLst>
              <a:outerShdw blurRad="445696" dist="38100" dir="2460000" algn="tl" rotWithShape="0">
                <a:prstClr val="black">
                  <a:alpha val="40000"/>
                </a:prstClr>
              </a:outerShdw>
            </a:effectLst>
          </p:spPr>
        </p:pic>
      </p:grpSp>
      <p:pic>
        <p:nvPicPr>
          <p:cNvPr id="22" name="Picture 6">
            <a:extLst>
              <a:ext uri="{FF2B5EF4-FFF2-40B4-BE49-F238E27FC236}">
                <a16:creationId xmlns:a16="http://schemas.microsoft.com/office/drawing/2014/main" id="{019253AE-2946-D9C0-F4A0-D8F9825D8B8E}"/>
              </a:ext>
            </a:extLst>
          </p:cNvPr>
          <p:cNvPicPr>
            <a:picLocks noChangeAspect="1" noChangeArrowheads="1"/>
          </p:cNvPicPr>
          <p:nvPr/>
        </p:nvPicPr>
        <p:blipFill>
          <a:blip r:embed="rId29">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613396" y="2230903"/>
            <a:ext cx="876644" cy="876644"/>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8" descr="About EARTH – EARTH">
            <a:extLst>
              <a:ext uri="{FF2B5EF4-FFF2-40B4-BE49-F238E27FC236}">
                <a16:creationId xmlns:a16="http://schemas.microsoft.com/office/drawing/2014/main" id="{0DCA630A-C40B-8B00-B5B5-82807B339956}"/>
              </a:ext>
            </a:extLst>
          </p:cNvPr>
          <p:cNvPicPr>
            <a:picLocks noChangeAspect="1" noChangeArrowheads="1"/>
          </p:cNvPicPr>
          <p:nvPr/>
        </p:nvPicPr>
        <p:blipFill>
          <a:blip r:embed="rId30">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391845" y="3147325"/>
            <a:ext cx="711689" cy="59840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Red INNOVAGRO">
            <a:extLst>
              <a:ext uri="{FF2B5EF4-FFF2-40B4-BE49-F238E27FC236}">
                <a16:creationId xmlns:a16="http://schemas.microsoft.com/office/drawing/2014/main" id="{ECC13333-8E2C-5282-1A1D-ABB077E328AC}"/>
              </a:ext>
            </a:extLst>
          </p:cNvPr>
          <p:cNvPicPr>
            <a:picLocks noChangeAspect="1" noChangeArrowheads="1"/>
          </p:cNvPicPr>
          <p:nvPr/>
        </p:nvPicPr>
        <p:blipFill>
          <a:blip r:embed="rId31">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799524" y="3756372"/>
            <a:ext cx="1162244" cy="898098"/>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16" descr="COPROFAM | Land Portal">
            <a:extLst>
              <a:ext uri="{FF2B5EF4-FFF2-40B4-BE49-F238E27FC236}">
                <a16:creationId xmlns:a16="http://schemas.microsoft.com/office/drawing/2014/main" id="{B46B5537-29AE-B7C7-8D01-1079EAC46635}"/>
              </a:ext>
            </a:extLst>
          </p:cNvPr>
          <p:cNvPicPr>
            <a:picLocks noChangeAspect="1" noChangeArrowheads="1"/>
          </p:cNvPicPr>
          <p:nvPr/>
        </p:nvPicPr>
        <p:blipFill>
          <a:blip r:embed="rId32">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192963" y="3713185"/>
            <a:ext cx="652598" cy="783965"/>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0" descr="International Maize and Wheat Improvement Center (CIMMYT) | Facebook">
            <a:extLst>
              <a:ext uri="{FF2B5EF4-FFF2-40B4-BE49-F238E27FC236}">
                <a16:creationId xmlns:a16="http://schemas.microsoft.com/office/drawing/2014/main" id="{55F88219-EED3-24F8-FDBC-8E50C432D9A1}"/>
              </a:ext>
            </a:extLst>
          </p:cNvPr>
          <p:cNvPicPr>
            <a:picLocks noChangeAspect="1" noChangeArrowheads="1"/>
          </p:cNvPicPr>
          <p:nvPr/>
        </p:nvPicPr>
        <p:blipFill rotWithShape="1">
          <a:blip r:embed="rId33">
            <a:grayscl/>
            <a:extLst>
              <a:ext uri="{28A0092B-C50C-407E-A947-70E740481C1C}">
                <a14:useLocalDpi xmlns:a14="http://schemas.microsoft.com/office/drawing/2010/main" val="0"/>
              </a:ext>
            </a:extLst>
          </a:blip>
          <a:srcRect t="21051" b="21217"/>
          <a:stretch/>
        </p:blipFill>
        <p:spPr bwMode="auto">
          <a:xfrm>
            <a:off x="6933951" y="4368282"/>
            <a:ext cx="1244458" cy="718445"/>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2" descr="Convocatorias Públicas – International Potato Center">
            <a:extLst>
              <a:ext uri="{FF2B5EF4-FFF2-40B4-BE49-F238E27FC236}">
                <a16:creationId xmlns:a16="http://schemas.microsoft.com/office/drawing/2014/main" id="{492AB30D-BA91-0988-34A9-819B194AD4C5}"/>
              </a:ext>
            </a:extLst>
          </p:cNvPr>
          <p:cNvPicPr>
            <a:picLocks noChangeAspect="1" noChangeArrowheads="1"/>
          </p:cNvPicPr>
          <p:nvPr/>
        </p:nvPicPr>
        <p:blipFill rotWithShape="1">
          <a:blip r:embed="rId34">
            <a:duotone>
              <a:schemeClr val="bg2">
                <a:shade val="45000"/>
                <a:satMod val="135000"/>
              </a:schemeClr>
              <a:prstClr val="white"/>
            </a:duotone>
            <a:extLst>
              <a:ext uri="{28A0092B-C50C-407E-A947-70E740481C1C}">
                <a14:useLocalDpi xmlns:a14="http://schemas.microsoft.com/office/drawing/2010/main" val="0"/>
              </a:ext>
            </a:extLst>
          </a:blip>
          <a:srcRect t="19800" b="20171"/>
          <a:stretch/>
        </p:blipFill>
        <p:spPr bwMode="auto">
          <a:xfrm>
            <a:off x="7657154" y="5026058"/>
            <a:ext cx="1272242" cy="509141"/>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Instituto Nacional de Tecnología Agropecuaria - Wikipedia, la enciclopedia  libre">
            <a:extLst>
              <a:ext uri="{FF2B5EF4-FFF2-40B4-BE49-F238E27FC236}">
                <a16:creationId xmlns:a16="http://schemas.microsoft.com/office/drawing/2014/main" id="{A3E5932D-4FBA-AA1B-8ED3-6B81C99E6C35}"/>
              </a:ext>
            </a:extLst>
          </p:cNvPr>
          <p:cNvPicPr>
            <a:picLocks noChangeAspect="1" noChangeArrowheads="1"/>
          </p:cNvPicPr>
          <p:nvPr/>
        </p:nvPicPr>
        <p:blipFill>
          <a:blip r:embed="rId35">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103473" y="3911889"/>
            <a:ext cx="726102" cy="72610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NIA | Instituto de Investigaciones Agropecuarias">
            <a:extLst>
              <a:ext uri="{FF2B5EF4-FFF2-40B4-BE49-F238E27FC236}">
                <a16:creationId xmlns:a16="http://schemas.microsoft.com/office/drawing/2014/main" id="{B9E7A456-8D1E-23CC-2487-CF9621F7F3C6}"/>
              </a:ext>
            </a:extLst>
          </p:cNvPr>
          <p:cNvPicPr>
            <a:picLocks noChangeAspect="1" noChangeArrowheads="1"/>
          </p:cNvPicPr>
          <p:nvPr/>
        </p:nvPicPr>
        <p:blipFill>
          <a:blip r:embed="rId36">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171269" y="4551563"/>
            <a:ext cx="823824" cy="34762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6" descr="Instituto Nacional de Investigaciones Agropecuarias de Ecuador - Wikipedia,  la enciclopedia libre">
            <a:extLst>
              <a:ext uri="{FF2B5EF4-FFF2-40B4-BE49-F238E27FC236}">
                <a16:creationId xmlns:a16="http://schemas.microsoft.com/office/drawing/2014/main" id="{157AE34C-F654-FB17-FBBA-C79C27C57DD8}"/>
              </a:ext>
            </a:extLst>
          </p:cNvPr>
          <p:cNvPicPr>
            <a:picLocks noChangeAspect="1" noChangeArrowheads="1"/>
          </p:cNvPicPr>
          <p:nvPr/>
        </p:nvPicPr>
        <p:blipFill>
          <a:blip r:embed="rId37">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092680" y="4880137"/>
            <a:ext cx="973004" cy="498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93136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4">
            <a:extLst>
              <a:ext uri="{FF2B5EF4-FFF2-40B4-BE49-F238E27FC236}">
                <a16:creationId xmlns:a16="http://schemas.microsoft.com/office/drawing/2014/main" id="{553A8AEA-AF1A-8A72-9CA7-F7EF22C3F948}"/>
              </a:ext>
            </a:extLst>
          </p:cNvPr>
          <p:cNvGrpSpPr/>
          <p:nvPr/>
        </p:nvGrpSpPr>
        <p:grpSpPr>
          <a:xfrm>
            <a:off x="-44863" y="5146669"/>
            <a:ext cx="9188863" cy="1823994"/>
            <a:chOff x="-59817" y="4119596"/>
            <a:chExt cx="12251817" cy="2873191"/>
          </a:xfrm>
        </p:grpSpPr>
        <p:sp>
          <p:nvSpPr>
            <p:cNvPr id="5" name="Rectangle 33">
              <a:extLst>
                <a:ext uri="{FF2B5EF4-FFF2-40B4-BE49-F238E27FC236}">
                  <a16:creationId xmlns:a16="http://schemas.microsoft.com/office/drawing/2014/main" id="{AA011D69-DB77-461F-3502-B5ACFD0BAE1B}"/>
                </a:ext>
              </a:extLst>
            </p:cNvPr>
            <p:cNvSpPr/>
            <p:nvPr/>
          </p:nvSpPr>
          <p:spPr>
            <a:xfrm>
              <a:off x="0" y="6382979"/>
              <a:ext cx="12192000" cy="475021"/>
            </a:xfrm>
            <a:prstGeom prst="rect">
              <a:avLst/>
            </a:prstGeom>
            <a:solidFill>
              <a:srgbClr val="0D457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grpSp>
          <p:nvGrpSpPr>
            <p:cNvPr id="3" name="Group 2">
              <a:extLst>
                <a:ext uri="{FF2B5EF4-FFF2-40B4-BE49-F238E27FC236}">
                  <a16:creationId xmlns:a16="http://schemas.microsoft.com/office/drawing/2014/main" id="{B1341089-9271-F42A-9E9B-794FE4EB3556}"/>
                </a:ext>
              </a:extLst>
            </p:cNvPr>
            <p:cNvGrpSpPr/>
            <p:nvPr/>
          </p:nvGrpSpPr>
          <p:grpSpPr>
            <a:xfrm>
              <a:off x="2393576" y="6293360"/>
              <a:ext cx="9798424" cy="89620"/>
              <a:chOff x="0" y="5374830"/>
              <a:chExt cx="8700247" cy="201878"/>
            </a:xfrm>
          </p:grpSpPr>
          <p:sp>
            <p:nvSpPr>
              <p:cNvPr id="9" name="Rectangle 3">
                <a:extLst>
                  <a:ext uri="{FF2B5EF4-FFF2-40B4-BE49-F238E27FC236}">
                    <a16:creationId xmlns:a16="http://schemas.microsoft.com/office/drawing/2014/main" id="{7967DCC1-9331-40D8-C007-4D6BE53DE1C4}"/>
                  </a:ext>
                </a:extLst>
              </p:cNvPr>
              <p:cNvSpPr/>
              <p:nvPr/>
            </p:nvSpPr>
            <p:spPr>
              <a:xfrm>
                <a:off x="0" y="5374830"/>
                <a:ext cx="2205318" cy="201878"/>
              </a:xfrm>
              <a:prstGeom prst="rect">
                <a:avLst/>
              </a:prstGeom>
              <a:solidFill>
                <a:srgbClr val="5D973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dirty="0"/>
              </a:p>
            </p:txBody>
          </p:sp>
          <p:sp>
            <p:nvSpPr>
              <p:cNvPr id="10" name="Rectangle 4">
                <a:extLst>
                  <a:ext uri="{FF2B5EF4-FFF2-40B4-BE49-F238E27FC236}">
                    <a16:creationId xmlns:a16="http://schemas.microsoft.com/office/drawing/2014/main" id="{8FB9A702-64F3-0C4D-BAFE-C6D2A3A67455}"/>
                  </a:ext>
                </a:extLst>
              </p:cNvPr>
              <p:cNvSpPr/>
              <p:nvPr/>
            </p:nvSpPr>
            <p:spPr>
              <a:xfrm>
                <a:off x="2124635" y="5374830"/>
                <a:ext cx="2205318" cy="201878"/>
              </a:xfrm>
              <a:prstGeom prst="rect">
                <a:avLst/>
              </a:prstGeom>
              <a:solidFill>
                <a:srgbClr val="9B5F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dirty="0"/>
              </a:p>
            </p:txBody>
          </p:sp>
          <p:sp>
            <p:nvSpPr>
              <p:cNvPr id="11" name="Rectangle 5">
                <a:extLst>
                  <a:ext uri="{FF2B5EF4-FFF2-40B4-BE49-F238E27FC236}">
                    <a16:creationId xmlns:a16="http://schemas.microsoft.com/office/drawing/2014/main" id="{286033E5-DB77-C596-6F2A-EC99CF672B27}"/>
                  </a:ext>
                </a:extLst>
              </p:cNvPr>
              <p:cNvSpPr/>
              <p:nvPr/>
            </p:nvSpPr>
            <p:spPr>
              <a:xfrm>
                <a:off x="4316505" y="5374830"/>
                <a:ext cx="2205318" cy="201878"/>
              </a:xfrm>
              <a:prstGeom prst="rect">
                <a:avLst/>
              </a:prstGeom>
              <a:solidFill>
                <a:srgbClr val="E070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dirty="0"/>
              </a:p>
            </p:txBody>
          </p:sp>
          <p:sp>
            <p:nvSpPr>
              <p:cNvPr id="12" name="Rectangle 6">
                <a:extLst>
                  <a:ext uri="{FF2B5EF4-FFF2-40B4-BE49-F238E27FC236}">
                    <a16:creationId xmlns:a16="http://schemas.microsoft.com/office/drawing/2014/main" id="{C77210B0-3467-0209-9BFF-CC238D8CAA4E}"/>
                  </a:ext>
                </a:extLst>
              </p:cNvPr>
              <p:cNvSpPr/>
              <p:nvPr/>
            </p:nvSpPr>
            <p:spPr>
              <a:xfrm>
                <a:off x="6494929" y="5374830"/>
                <a:ext cx="2205318" cy="201878"/>
              </a:xfrm>
              <a:prstGeom prst="rect">
                <a:avLst/>
              </a:prstGeom>
              <a:solidFill>
                <a:srgbClr val="0458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dirty="0"/>
              </a:p>
            </p:txBody>
          </p:sp>
        </p:grpSp>
        <p:sp>
          <p:nvSpPr>
            <p:cNvPr id="7" name="TextBox 7">
              <a:extLst>
                <a:ext uri="{FF2B5EF4-FFF2-40B4-BE49-F238E27FC236}">
                  <a16:creationId xmlns:a16="http://schemas.microsoft.com/office/drawing/2014/main" id="{F3344F55-E2C4-088F-F1F0-CCF274C43CB7}"/>
                </a:ext>
              </a:extLst>
            </p:cNvPr>
            <p:cNvSpPr txBox="1"/>
            <p:nvPr/>
          </p:nvSpPr>
          <p:spPr>
            <a:xfrm>
              <a:off x="5608012" y="6475728"/>
              <a:ext cx="6239435" cy="436334"/>
            </a:xfrm>
            <a:prstGeom prst="rect">
              <a:avLst/>
            </a:prstGeom>
            <a:noFill/>
          </p:spPr>
          <p:txBody>
            <a:bodyPr wrap="square" rtlCol="0">
              <a:spAutoFit/>
            </a:bodyPr>
            <a:lstStyle/>
            <a:p>
              <a:pPr algn="r"/>
              <a:endParaRPr lang="x-none" sz="1200" dirty="0">
                <a:solidFill>
                  <a:schemeClr val="bg1"/>
                </a:solidFill>
              </a:endParaRPr>
            </a:p>
          </p:txBody>
        </p:sp>
        <p:pic>
          <p:nvPicPr>
            <p:cNvPr id="8" name="Picture 34">
              <a:extLst>
                <a:ext uri="{FF2B5EF4-FFF2-40B4-BE49-F238E27FC236}">
                  <a16:creationId xmlns:a16="http://schemas.microsoft.com/office/drawing/2014/main" id="{C1850B90-2AA8-97E0-B3FB-F2BEF91776ED}"/>
                </a:ext>
              </a:extLst>
            </p:cNvPr>
            <p:cNvPicPr>
              <a:picLocks noChangeAspect="1"/>
            </p:cNvPicPr>
            <p:nvPr/>
          </p:nvPicPr>
          <p:blipFill rotWithShape="1">
            <a:blip r:embed="rId3"/>
            <a:srcRect l="20566"/>
            <a:stretch/>
          </p:blipFill>
          <p:spPr>
            <a:xfrm>
              <a:off x="-59817" y="4119596"/>
              <a:ext cx="3030938" cy="2873191"/>
            </a:xfrm>
            <a:prstGeom prst="rect">
              <a:avLst/>
            </a:prstGeom>
            <a:effectLst>
              <a:outerShdw blurRad="445696" dist="38100" dir="2460000" algn="tl" rotWithShape="0">
                <a:prstClr val="black">
                  <a:alpha val="40000"/>
                </a:prstClr>
              </a:outerShdw>
            </a:effectLst>
          </p:spPr>
        </p:pic>
      </p:grpSp>
      <p:grpSp>
        <p:nvGrpSpPr>
          <p:cNvPr id="4" name="14 Grupo"/>
          <p:cNvGrpSpPr/>
          <p:nvPr/>
        </p:nvGrpSpPr>
        <p:grpSpPr>
          <a:xfrm>
            <a:off x="1613144" y="2367655"/>
            <a:ext cx="7350004" cy="3917063"/>
            <a:chOff x="-3087700" y="-144463"/>
            <a:chExt cx="13652286" cy="6748271"/>
          </a:xfrm>
        </p:grpSpPr>
        <p:sp>
          <p:nvSpPr>
            <p:cNvPr id="17" name="Rectangle 133"/>
            <p:cNvSpPr>
              <a:spLocks noChangeArrowheads="1"/>
            </p:cNvSpPr>
            <p:nvPr/>
          </p:nvSpPr>
          <p:spPr bwMode="auto">
            <a:xfrm>
              <a:off x="71406" y="0"/>
              <a:ext cx="9577388" cy="1143000"/>
            </a:xfrm>
            <a:prstGeom prst="rect">
              <a:avLst/>
            </a:prstGeom>
            <a:noFill/>
            <a:ln w="12700">
              <a:noFill/>
              <a:miter lim="800000"/>
              <a:headEnd/>
              <a:tailEnd/>
            </a:ln>
          </p:spPr>
          <p:txBody>
            <a:bodyPr lIns="90488" tIns="44450" rIns="90488" bIns="44450" anchor="ctr"/>
            <a:lstStyle/>
            <a:p>
              <a:pPr algn="ctr" defTabSz="762000"/>
              <a:r>
                <a:rPr lang="es-ES" sz="3200" b="1" dirty="0">
                  <a:solidFill>
                    <a:srgbClr val="005704"/>
                  </a:solidFill>
                  <a:latin typeface="Arial" panose="020B0604020202020204" pitchFamily="34" charset="0"/>
                  <a:cs typeface="Arial" panose="020B0604020202020204" pitchFamily="34" charset="0"/>
                </a:rPr>
                <a:t>Regional Fora</a:t>
              </a:r>
            </a:p>
          </p:txBody>
        </p:sp>
        <p:grpSp>
          <p:nvGrpSpPr>
            <p:cNvPr id="6" name="63 Grupo"/>
            <p:cNvGrpSpPr>
              <a:grpSpLocks/>
            </p:cNvGrpSpPr>
            <p:nvPr/>
          </p:nvGrpSpPr>
          <p:grpSpPr bwMode="auto">
            <a:xfrm>
              <a:off x="993775" y="1071546"/>
              <a:ext cx="7575471" cy="4878891"/>
              <a:chOff x="1143000" y="1731946"/>
              <a:chExt cx="7575533" cy="4878891"/>
            </a:xfrm>
          </p:grpSpPr>
          <p:grpSp>
            <p:nvGrpSpPr>
              <p:cNvPr id="13" name="Group 2"/>
              <p:cNvGrpSpPr>
                <a:grpSpLocks/>
              </p:cNvGrpSpPr>
              <p:nvPr/>
            </p:nvGrpSpPr>
            <p:grpSpPr bwMode="auto">
              <a:xfrm>
                <a:off x="1143000" y="2498541"/>
                <a:ext cx="7575533" cy="3571875"/>
                <a:chOff x="1008" y="1343"/>
                <a:chExt cx="4797" cy="2016"/>
              </a:xfrm>
            </p:grpSpPr>
            <p:grpSp>
              <p:nvGrpSpPr>
                <p:cNvPr id="14" name="Group 3"/>
                <p:cNvGrpSpPr>
                  <a:grpSpLocks/>
                </p:cNvGrpSpPr>
                <p:nvPr/>
              </p:nvGrpSpPr>
              <p:grpSpPr bwMode="auto">
                <a:xfrm>
                  <a:off x="2689" y="1392"/>
                  <a:ext cx="3116" cy="1875"/>
                  <a:chOff x="2611" y="1099"/>
                  <a:chExt cx="3368" cy="2694"/>
                </a:xfrm>
              </p:grpSpPr>
              <p:grpSp>
                <p:nvGrpSpPr>
                  <p:cNvPr id="15" name="Group 4"/>
                  <p:cNvGrpSpPr>
                    <a:grpSpLocks/>
                  </p:cNvGrpSpPr>
                  <p:nvPr/>
                </p:nvGrpSpPr>
                <p:grpSpPr bwMode="auto">
                  <a:xfrm>
                    <a:off x="5484" y="2813"/>
                    <a:ext cx="495" cy="980"/>
                    <a:chOff x="5484" y="2813"/>
                    <a:chExt cx="495" cy="980"/>
                  </a:xfrm>
                </p:grpSpPr>
                <p:grpSp>
                  <p:nvGrpSpPr>
                    <p:cNvPr id="16" name="Group 5"/>
                    <p:cNvGrpSpPr>
                      <a:grpSpLocks/>
                    </p:cNvGrpSpPr>
                    <p:nvPr/>
                  </p:nvGrpSpPr>
                  <p:grpSpPr bwMode="auto">
                    <a:xfrm>
                      <a:off x="5484" y="3507"/>
                      <a:ext cx="495" cy="286"/>
                      <a:chOff x="5484" y="3507"/>
                      <a:chExt cx="495" cy="286"/>
                    </a:xfrm>
                  </p:grpSpPr>
                  <p:sp>
                    <p:nvSpPr>
                      <p:cNvPr id="82" name="Freeform 6"/>
                      <p:cNvSpPr>
                        <a:spLocks/>
                      </p:cNvSpPr>
                      <p:nvPr/>
                    </p:nvSpPr>
                    <p:spPr bwMode="auto">
                      <a:xfrm>
                        <a:off x="5899" y="3507"/>
                        <a:ext cx="80" cy="173"/>
                      </a:xfrm>
                      <a:custGeom>
                        <a:avLst/>
                        <a:gdLst/>
                        <a:ahLst/>
                        <a:cxnLst>
                          <a:cxn ang="0">
                            <a:pos x="26" y="2"/>
                          </a:cxn>
                          <a:cxn ang="0">
                            <a:pos x="33" y="0"/>
                          </a:cxn>
                          <a:cxn ang="0">
                            <a:pos x="47" y="19"/>
                          </a:cxn>
                          <a:cxn ang="0">
                            <a:pos x="45" y="75"/>
                          </a:cxn>
                          <a:cxn ang="0">
                            <a:pos x="55" y="75"/>
                          </a:cxn>
                          <a:cxn ang="0">
                            <a:pos x="57" y="82"/>
                          </a:cxn>
                          <a:cxn ang="0">
                            <a:pos x="61" y="94"/>
                          </a:cxn>
                          <a:cxn ang="0">
                            <a:pos x="62" y="101"/>
                          </a:cxn>
                          <a:cxn ang="0">
                            <a:pos x="70" y="98"/>
                          </a:cxn>
                          <a:cxn ang="0">
                            <a:pos x="77" y="87"/>
                          </a:cxn>
                          <a:cxn ang="0">
                            <a:pos x="79" y="94"/>
                          </a:cxn>
                          <a:cxn ang="0">
                            <a:pos x="75" y="104"/>
                          </a:cxn>
                          <a:cxn ang="0">
                            <a:pos x="70" y="111"/>
                          </a:cxn>
                          <a:cxn ang="0">
                            <a:pos x="69" y="125"/>
                          </a:cxn>
                          <a:cxn ang="0">
                            <a:pos x="59" y="132"/>
                          </a:cxn>
                          <a:cxn ang="0">
                            <a:pos x="52" y="135"/>
                          </a:cxn>
                          <a:cxn ang="0">
                            <a:pos x="45" y="142"/>
                          </a:cxn>
                          <a:cxn ang="0">
                            <a:pos x="43" y="149"/>
                          </a:cxn>
                          <a:cxn ang="0">
                            <a:pos x="45" y="157"/>
                          </a:cxn>
                          <a:cxn ang="0">
                            <a:pos x="47" y="164"/>
                          </a:cxn>
                          <a:cxn ang="0">
                            <a:pos x="37" y="168"/>
                          </a:cxn>
                          <a:cxn ang="0">
                            <a:pos x="31" y="171"/>
                          </a:cxn>
                          <a:cxn ang="0">
                            <a:pos x="26" y="174"/>
                          </a:cxn>
                          <a:cxn ang="0">
                            <a:pos x="21" y="171"/>
                          </a:cxn>
                          <a:cxn ang="0">
                            <a:pos x="11" y="168"/>
                          </a:cxn>
                          <a:cxn ang="0">
                            <a:pos x="8" y="164"/>
                          </a:cxn>
                          <a:cxn ang="0">
                            <a:pos x="11" y="159"/>
                          </a:cxn>
                          <a:cxn ang="0">
                            <a:pos x="19" y="157"/>
                          </a:cxn>
                          <a:cxn ang="0">
                            <a:pos x="26" y="145"/>
                          </a:cxn>
                          <a:cxn ang="0">
                            <a:pos x="26" y="139"/>
                          </a:cxn>
                          <a:cxn ang="0">
                            <a:pos x="19" y="135"/>
                          </a:cxn>
                          <a:cxn ang="0">
                            <a:pos x="11" y="127"/>
                          </a:cxn>
                          <a:cxn ang="0">
                            <a:pos x="6" y="127"/>
                          </a:cxn>
                          <a:cxn ang="0">
                            <a:pos x="1" y="125"/>
                          </a:cxn>
                          <a:cxn ang="0">
                            <a:pos x="0" y="118"/>
                          </a:cxn>
                          <a:cxn ang="0">
                            <a:pos x="1" y="113"/>
                          </a:cxn>
                          <a:cxn ang="0">
                            <a:pos x="6" y="113"/>
                          </a:cxn>
                          <a:cxn ang="0">
                            <a:pos x="11" y="111"/>
                          </a:cxn>
                          <a:cxn ang="0">
                            <a:pos x="19" y="104"/>
                          </a:cxn>
                          <a:cxn ang="0">
                            <a:pos x="23" y="101"/>
                          </a:cxn>
                          <a:cxn ang="0">
                            <a:pos x="27" y="75"/>
                          </a:cxn>
                          <a:cxn ang="0">
                            <a:pos x="23" y="67"/>
                          </a:cxn>
                          <a:cxn ang="0">
                            <a:pos x="17" y="62"/>
                          </a:cxn>
                          <a:cxn ang="0">
                            <a:pos x="16" y="48"/>
                          </a:cxn>
                          <a:cxn ang="0">
                            <a:pos x="17" y="34"/>
                          </a:cxn>
                          <a:cxn ang="0">
                            <a:pos x="19" y="24"/>
                          </a:cxn>
                          <a:cxn ang="0">
                            <a:pos x="26" y="2"/>
                          </a:cxn>
                        </a:cxnLst>
                        <a:rect l="0" t="0" r="r" b="b"/>
                        <a:pathLst>
                          <a:path w="80" h="175">
                            <a:moveTo>
                              <a:pt x="26" y="2"/>
                            </a:moveTo>
                            <a:lnTo>
                              <a:pt x="33" y="0"/>
                            </a:lnTo>
                            <a:lnTo>
                              <a:pt x="47" y="19"/>
                            </a:lnTo>
                            <a:lnTo>
                              <a:pt x="45" y="75"/>
                            </a:lnTo>
                            <a:lnTo>
                              <a:pt x="55" y="75"/>
                            </a:lnTo>
                            <a:lnTo>
                              <a:pt x="57" y="82"/>
                            </a:lnTo>
                            <a:lnTo>
                              <a:pt x="61" y="94"/>
                            </a:lnTo>
                            <a:lnTo>
                              <a:pt x="62" y="101"/>
                            </a:lnTo>
                            <a:lnTo>
                              <a:pt x="70" y="98"/>
                            </a:lnTo>
                            <a:lnTo>
                              <a:pt x="77" y="87"/>
                            </a:lnTo>
                            <a:lnTo>
                              <a:pt x="79" y="94"/>
                            </a:lnTo>
                            <a:lnTo>
                              <a:pt x="75" y="104"/>
                            </a:lnTo>
                            <a:lnTo>
                              <a:pt x="70" y="111"/>
                            </a:lnTo>
                            <a:lnTo>
                              <a:pt x="69" y="125"/>
                            </a:lnTo>
                            <a:lnTo>
                              <a:pt x="59" y="132"/>
                            </a:lnTo>
                            <a:lnTo>
                              <a:pt x="52" y="135"/>
                            </a:lnTo>
                            <a:lnTo>
                              <a:pt x="45" y="142"/>
                            </a:lnTo>
                            <a:lnTo>
                              <a:pt x="43" y="149"/>
                            </a:lnTo>
                            <a:lnTo>
                              <a:pt x="45" y="157"/>
                            </a:lnTo>
                            <a:lnTo>
                              <a:pt x="47" y="164"/>
                            </a:lnTo>
                            <a:lnTo>
                              <a:pt x="37" y="168"/>
                            </a:lnTo>
                            <a:lnTo>
                              <a:pt x="31" y="171"/>
                            </a:lnTo>
                            <a:lnTo>
                              <a:pt x="26" y="174"/>
                            </a:lnTo>
                            <a:lnTo>
                              <a:pt x="21" y="171"/>
                            </a:lnTo>
                            <a:lnTo>
                              <a:pt x="11" y="168"/>
                            </a:lnTo>
                            <a:lnTo>
                              <a:pt x="8" y="164"/>
                            </a:lnTo>
                            <a:lnTo>
                              <a:pt x="11" y="159"/>
                            </a:lnTo>
                            <a:lnTo>
                              <a:pt x="19" y="157"/>
                            </a:lnTo>
                            <a:lnTo>
                              <a:pt x="26" y="145"/>
                            </a:lnTo>
                            <a:lnTo>
                              <a:pt x="26" y="139"/>
                            </a:lnTo>
                            <a:lnTo>
                              <a:pt x="19" y="135"/>
                            </a:lnTo>
                            <a:lnTo>
                              <a:pt x="11" y="127"/>
                            </a:lnTo>
                            <a:lnTo>
                              <a:pt x="6" y="127"/>
                            </a:lnTo>
                            <a:lnTo>
                              <a:pt x="1" y="125"/>
                            </a:lnTo>
                            <a:lnTo>
                              <a:pt x="0" y="118"/>
                            </a:lnTo>
                            <a:lnTo>
                              <a:pt x="1" y="113"/>
                            </a:lnTo>
                            <a:lnTo>
                              <a:pt x="6" y="113"/>
                            </a:lnTo>
                            <a:lnTo>
                              <a:pt x="11" y="111"/>
                            </a:lnTo>
                            <a:lnTo>
                              <a:pt x="19" y="104"/>
                            </a:lnTo>
                            <a:lnTo>
                              <a:pt x="23" y="101"/>
                            </a:lnTo>
                            <a:lnTo>
                              <a:pt x="27" y="75"/>
                            </a:lnTo>
                            <a:lnTo>
                              <a:pt x="23" y="67"/>
                            </a:lnTo>
                            <a:lnTo>
                              <a:pt x="17" y="62"/>
                            </a:lnTo>
                            <a:lnTo>
                              <a:pt x="16" y="48"/>
                            </a:lnTo>
                            <a:lnTo>
                              <a:pt x="17" y="34"/>
                            </a:lnTo>
                            <a:lnTo>
                              <a:pt x="19" y="24"/>
                            </a:lnTo>
                            <a:lnTo>
                              <a:pt x="26" y="2"/>
                            </a:lnTo>
                          </a:path>
                        </a:pathLst>
                      </a:custGeom>
                      <a:gradFill rotWithShape="0">
                        <a:gsLst>
                          <a:gs pos="0">
                            <a:srgbClr val="008000">
                              <a:gamma/>
                              <a:shade val="0"/>
                              <a:invGamma/>
                            </a:srgbClr>
                          </a:gs>
                          <a:gs pos="50000">
                            <a:srgbClr val="008000"/>
                          </a:gs>
                          <a:gs pos="100000">
                            <a:srgbClr val="008000">
                              <a:gamma/>
                              <a:shade val="0"/>
                              <a:invGamma/>
                            </a:srgbClr>
                          </a:gs>
                        </a:gsLst>
                        <a:lin ang="5400000" scaled="1"/>
                      </a:gradFill>
                      <a:ln w="9525" cap="rnd">
                        <a:noFill/>
                        <a:round/>
                        <a:headEnd type="none" w="sm" len="sm"/>
                        <a:tailEnd type="none" w="sm" len="sm"/>
                      </a:ln>
                      <a:effectLst>
                        <a:outerShdw dist="53882" dir="2700000" algn="ctr" rotWithShape="0">
                          <a:sysClr val="windowText" lastClr="000000"/>
                        </a:outerShdw>
                      </a:effectLst>
                    </p:spPr>
                    <p:txBody>
                      <a:bodyPr/>
                      <a:lstStyle/>
                      <a:p>
                        <a:pPr fontAlgn="auto">
                          <a:spcBef>
                            <a:spcPts val="0"/>
                          </a:spcBef>
                          <a:spcAft>
                            <a:spcPts val="0"/>
                          </a:spcAft>
                          <a:defRPr/>
                        </a:pPr>
                        <a:endParaRPr lang="es-ES" kern="0">
                          <a:solidFill>
                            <a:prstClr val="black"/>
                          </a:solidFill>
                          <a:latin typeface="Arial" charset="0"/>
                        </a:endParaRPr>
                      </a:p>
                    </p:txBody>
                  </p:sp>
                  <p:sp>
                    <p:nvSpPr>
                      <p:cNvPr id="83" name="Freeform 7"/>
                      <p:cNvSpPr>
                        <a:spLocks/>
                      </p:cNvSpPr>
                      <p:nvPr/>
                    </p:nvSpPr>
                    <p:spPr bwMode="auto">
                      <a:xfrm>
                        <a:off x="5748" y="3645"/>
                        <a:ext cx="149" cy="148"/>
                      </a:xfrm>
                      <a:custGeom>
                        <a:avLst/>
                        <a:gdLst/>
                        <a:ahLst/>
                        <a:cxnLst>
                          <a:cxn ang="0">
                            <a:pos x="103" y="0"/>
                          </a:cxn>
                          <a:cxn ang="0">
                            <a:pos x="120" y="0"/>
                          </a:cxn>
                          <a:cxn ang="0">
                            <a:pos x="146" y="38"/>
                          </a:cxn>
                          <a:cxn ang="0">
                            <a:pos x="118" y="72"/>
                          </a:cxn>
                          <a:cxn ang="0">
                            <a:pos x="118" y="87"/>
                          </a:cxn>
                          <a:cxn ang="0">
                            <a:pos x="112" y="91"/>
                          </a:cxn>
                          <a:cxn ang="0">
                            <a:pos x="96" y="91"/>
                          </a:cxn>
                          <a:cxn ang="0">
                            <a:pos x="77" y="111"/>
                          </a:cxn>
                          <a:cxn ang="0">
                            <a:pos x="59" y="131"/>
                          </a:cxn>
                          <a:cxn ang="0">
                            <a:pos x="47" y="148"/>
                          </a:cxn>
                          <a:cxn ang="0">
                            <a:pos x="47" y="133"/>
                          </a:cxn>
                          <a:cxn ang="0">
                            <a:pos x="25" y="135"/>
                          </a:cxn>
                          <a:cxn ang="0">
                            <a:pos x="16" y="135"/>
                          </a:cxn>
                          <a:cxn ang="0">
                            <a:pos x="0" y="135"/>
                          </a:cxn>
                          <a:cxn ang="0">
                            <a:pos x="21" y="111"/>
                          </a:cxn>
                          <a:cxn ang="0">
                            <a:pos x="29" y="99"/>
                          </a:cxn>
                          <a:cxn ang="0">
                            <a:pos x="37" y="99"/>
                          </a:cxn>
                          <a:cxn ang="0">
                            <a:pos x="52" y="79"/>
                          </a:cxn>
                          <a:cxn ang="0">
                            <a:pos x="59" y="79"/>
                          </a:cxn>
                          <a:cxn ang="0">
                            <a:pos x="59" y="77"/>
                          </a:cxn>
                          <a:cxn ang="0">
                            <a:pos x="67" y="70"/>
                          </a:cxn>
                          <a:cxn ang="0">
                            <a:pos x="77" y="70"/>
                          </a:cxn>
                          <a:cxn ang="0">
                            <a:pos x="73" y="48"/>
                          </a:cxn>
                          <a:cxn ang="0">
                            <a:pos x="75" y="48"/>
                          </a:cxn>
                          <a:cxn ang="0">
                            <a:pos x="85" y="36"/>
                          </a:cxn>
                          <a:cxn ang="0">
                            <a:pos x="88" y="46"/>
                          </a:cxn>
                          <a:cxn ang="0">
                            <a:pos x="104" y="28"/>
                          </a:cxn>
                          <a:cxn ang="0">
                            <a:pos x="103" y="0"/>
                          </a:cxn>
                        </a:cxnLst>
                        <a:rect l="0" t="0" r="r" b="b"/>
                        <a:pathLst>
                          <a:path w="147" h="149">
                            <a:moveTo>
                              <a:pt x="103" y="0"/>
                            </a:moveTo>
                            <a:lnTo>
                              <a:pt x="120" y="0"/>
                            </a:lnTo>
                            <a:lnTo>
                              <a:pt x="146" y="38"/>
                            </a:lnTo>
                            <a:lnTo>
                              <a:pt x="118" y="72"/>
                            </a:lnTo>
                            <a:lnTo>
                              <a:pt x="118" y="87"/>
                            </a:lnTo>
                            <a:lnTo>
                              <a:pt x="112" y="91"/>
                            </a:lnTo>
                            <a:lnTo>
                              <a:pt x="96" y="91"/>
                            </a:lnTo>
                            <a:lnTo>
                              <a:pt x="77" y="111"/>
                            </a:lnTo>
                            <a:lnTo>
                              <a:pt x="59" y="131"/>
                            </a:lnTo>
                            <a:lnTo>
                              <a:pt x="47" y="148"/>
                            </a:lnTo>
                            <a:lnTo>
                              <a:pt x="47" y="133"/>
                            </a:lnTo>
                            <a:lnTo>
                              <a:pt x="25" y="135"/>
                            </a:lnTo>
                            <a:lnTo>
                              <a:pt x="16" y="135"/>
                            </a:lnTo>
                            <a:lnTo>
                              <a:pt x="0" y="135"/>
                            </a:lnTo>
                            <a:lnTo>
                              <a:pt x="21" y="111"/>
                            </a:lnTo>
                            <a:lnTo>
                              <a:pt x="29" y="99"/>
                            </a:lnTo>
                            <a:lnTo>
                              <a:pt x="37" y="99"/>
                            </a:lnTo>
                            <a:lnTo>
                              <a:pt x="52" y="79"/>
                            </a:lnTo>
                            <a:lnTo>
                              <a:pt x="59" y="79"/>
                            </a:lnTo>
                            <a:lnTo>
                              <a:pt x="59" y="77"/>
                            </a:lnTo>
                            <a:lnTo>
                              <a:pt x="67" y="70"/>
                            </a:lnTo>
                            <a:lnTo>
                              <a:pt x="77" y="70"/>
                            </a:lnTo>
                            <a:lnTo>
                              <a:pt x="73" y="48"/>
                            </a:lnTo>
                            <a:lnTo>
                              <a:pt x="75" y="48"/>
                            </a:lnTo>
                            <a:lnTo>
                              <a:pt x="85" y="36"/>
                            </a:lnTo>
                            <a:lnTo>
                              <a:pt x="88" y="46"/>
                            </a:lnTo>
                            <a:lnTo>
                              <a:pt x="104" y="28"/>
                            </a:lnTo>
                            <a:lnTo>
                              <a:pt x="103" y="0"/>
                            </a:lnTo>
                          </a:path>
                        </a:pathLst>
                      </a:custGeom>
                      <a:gradFill rotWithShape="0">
                        <a:gsLst>
                          <a:gs pos="0">
                            <a:srgbClr val="008000">
                              <a:gamma/>
                              <a:shade val="0"/>
                              <a:invGamma/>
                            </a:srgbClr>
                          </a:gs>
                          <a:gs pos="50000">
                            <a:srgbClr val="008000"/>
                          </a:gs>
                          <a:gs pos="100000">
                            <a:srgbClr val="008000">
                              <a:gamma/>
                              <a:shade val="0"/>
                              <a:invGamma/>
                            </a:srgbClr>
                          </a:gs>
                        </a:gsLst>
                        <a:lin ang="5400000" scaled="1"/>
                      </a:gradFill>
                      <a:ln w="9525" cap="rnd">
                        <a:noFill/>
                        <a:round/>
                        <a:headEnd type="none" w="sm" len="sm"/>
                        <a:tailEnd type="none" w="sm" len="sm"/>
                      </a:ln>
                      <a:effectLst>
                        <a:outerShdw dist="53882" dir="2700000" algn="ctr" rotWithShape="0">
                          <a:sysClr val="windowText" lastClr="000000"/>
                        </a:outerShdw>
                      </a:effectLst>
                    </p:spPr>
                    <p:txBody>
                      <a:bodyPr/>
                      <a:lstStyle/>
                      <a:p>
                        <a:pPr fontAlgn="auto">
                          <a:spcBef>
                            <a:spcPts val="0"/>
                          </a:spcBef>
                          <a:spcAft>
                            <a:spcPts val="0"/>
                          </a:spcAft>
                          <a:defRPr/>
                        </a:pPr>
                        <a:endParaRPr lang="es-ES" kern="0">
                          <a:solidFill>
                            <a:prstClr val="black"/>
                          </a:solidFill>
                          <a:latin typeface="Arial" charset="0"/>
                        </a:endParaRPr>
                      </a:p>
                    </p:txBody>
                  </p:sp>
                  <p:sp>
                    <p:nvSpPr>
                      <p:cNvPr id="84" name="Freeform 8"/>
                      <p:cNvSpPr>
                        <a:spLocks/>
                      </p:cNvSpPr>
                      <p:nvPr/>
                    </p:nvSpPr>
                    <p:spPr bwMode="auto">
                      <a:xfrm>
                        <a:off x="5484" y="3658"/>
                        <a:ext cx="58" cy="76"/>
                      </a:xfrm>
                      <a:custGeom>
                        <a:avLst/>
                        <a:gdLst/>
                        <a:ahLst/>
                        <a:cxnLst>
                          <a:cxn ang="0">
                            <a:pos x="0" y="0"/>
                          </a:cxn>
                          <a:cxn ang="0">
                            <a:pos x="11" y="0"/>
                          </a:cxn>
                          <a:cxn ang="0">
                            <a:pos x="25" y="9"/>
                          </a:cxn>
                          <a:cxn ang="0">
                            <a:pos x="55" y="9"/>
                          </a:cxn>
                          <a:cxn ang="0">
                            <a:pos x="51" y="21"/>
                          </a:cxn>
                          <a:cxn ang="0">
                            <a:pos x="55" y="36"/>
                          </a:cxn>
                          <a:cxn ang="0">
                            <a:pos x="45" y="36"/>
                          </a:cxn>
                          <a:cxn ang="0">
                            <a:pos x="43" y="38"/>
                          </a:cxn>
                          <a:cxn ang="0">
                            <a:pos x="37" y="40"/>
                          </a:cxn>
                          <a:cxn ang="0">
                            <a:pos x="43" y="77"/>
                          </a:cxn>
                          <a:cxn ang="0">
                            <a:pos x="25" y="74"/>
                          </a:cxn>
                          <a:cxn ang="0">
                            <a:pos x="9" y="62"/>
                          </a:cxn>
                          <a:cxn ang="0">
                            <a:pos x="9" y="38"/>
                          </a:cxn>
                          <a:cxn ang="0">
                            <a:pos x="9" y="28"/>
                          </a:cxn>
                          <a:cxn ang="0">
                            <a:pos x="0" y="21"/>
                          </a:cxn>
                          <a:cxn ang="0">
                            <a:pos x="0" y="0"/>
                          </a:cxn>
                        </a:cxnLst>
                        <a:rect l="0" t="0" r="r" b="b"/>
                        <a:pathLst>
                          <a:path w="56" h="78">
                            <a:moveTo>
                              <a:pt x="0" y="0"/>
                            </a:moveTo>
                            <a:lnTo>
                              <a:pt x="11" y="0"/>
                            </a:lnTo>
                            <a:lnTo>
                              <a:pt x="25" y="9"/>
                            </a:lnTo>
                            <a:lnTo>
                              <a:pt x="55" y="9"/>
                            </a:lnTo>
                            <a:lnTo>
                              <a:pt x="51" y="21"/>
                            </a:lnTo>
                            <a:lnTo>
                              <a:pt x="55" y="36"/>
                            </a:lnTo>
                            <a:lnTo>
                              <a:pt x="45" y="36"/>
                            </a:lnTo>
                            <a:lnTo>
                              <a:pt x="43" y="38"/>
                            </a:lnTo>
                            <a:lnTo>
                              <a:pt x="37" y="40"/>
                            </a:lnTo>
                            <a:lnTo>
                              <a:pt x="43" y="77"/>
                            </a:lnTo>
                            <a:lnTo>
                              <a:pt x="25" y="74"/>
                            </a:lnTo>
                            <a:lnTo>
                              <a:pt x="9" y="62"/>
                            </a:lnTo>
                            <a:lnTo>
                              <a:pt x="9" y="38"/>
                            </a:lnTo>
                            <a:lnTo>
                              <a:pt x="9" y="28"/>
                            </a:lnTo>
                            <a:lnTo>
                              <a:pt x="0" y="21"/>
                            </a:lnTo>
                            <a:lnTo>
                              <a:pt x="0" y="0"/>
                            </a:lnTo>
                          </a:path>
                        </a:pathLst>
                      </a:custGeom>
                      <a:gradFill rotWithShape="0">
                        <a:gsLst>
                          <a:gs pos="0">
                            <a:srgbClr val="008000">
                              <a:gamma/>
                              <a:shade val="0"/>
                              <a:invGamma/>
                            </a:srgbClr>
                          </a:gs>
                          <a:gs pos="50000">
                            <a:srgbClr val="008000"/>
                          </a:gs>
                          <a:gs pos="100000">
                            <a:srgbClr val="008000">
                              <a:gamma/>
                              <a:shade val="0"/>
                              <a:invGamma/>
                            </a:srgbClr>
                          </a:gs>
                        </a:gsLst>
                        <a:lin ang="5400000" scaled="1"/>
                      </a:gradFill>
                      <a:ln w="9525" cap="rnd">
                        <a:noFill/>
                        <a:round/>
                        <a:headEnd type="none" w="sm" len="sm"/>
                        <a:tailEnd type="none" w="sm" len="sm"/>
                      </a:ln>
                      <a:effectLst>
                        <a:outerShdw dist="53882" dir="2700000" algn="ctr" rotWithShape="0">
                          <a:sysClr val="windowText" lastClr="000000"/>
                        </a:outerShdw>
                      </a:effectLst>
                    </p:spPr>
                    <p:txBody>
                      <a:bodyPr/>
                      <a:lstStyle/>
                      <a:p>
                        <a:pPr fontAlgn="auto">
                          <a:spcBef>
                            <a:spcPts val="0"/>
                          </a:spcBef>
                          <a:spcAft>
                            <a:spcPts val="0"/>
                          </a:spcAft>
                          <a:defRPr/>
                        </a:pPr>
                        <a:endParaRPr lang="es-ES" kern="0">
                          <a:solidFill>
                            <a:prstClr val="black"/>
                          </a:solidFill>
                          <a:latin typeface="Arial" charset="0"/>
                        </a:endParaRPr>
                      </a:p>
                    </p:txBody>
                  </p:sp>
                </p:grpSp>
                <p:sp>
                  <p:nvSpPr>
                    <p:cNvPr id="81" name="Freeform 9"/>
                    <p:cNvSpPr>
                      <a:spLocks/>
                    </p:cNvSpPr>
                    <p:nvPr/>
                  </p:nvSpPr>
                  <p:spPr bwMode="auto">
                    <a:xfrm>
                      <a:off x="5584" y="2813"/>
                      <a:ext cx="90" cy="89"/>
                    </a:xfrm>
                    <a:custGeom>
                      <a:avLst/>
                      <a:gdLst/>
                      <a:ahLst/>
                      <a:cxnLst>
                        <a:cxn ang="0">
                          <a:pos x="16" y="32"/>
                        </a:cxn>
                        <a:cxn ang="0">
                          <a:pos x="0" y="70"/>
                        </a:cxn>
                        <a:cxn ang="0">
                          <a:pos x="6" y="85"/>
                        </a:cxn>
                        <a:cxn ang="0">
                          <a:pos x="31" y="88"/>
                        </a:cxn>
                        <a:cxn ang="0">
                          <a:pos x="53" y="88"/>
                        </a:cxn>
                        <a:cxn ang="0">
                          <a:pos x="61" y="73"/>
                        </a:cxn>
                        <a:cxn ang="0">
                          <a:pos x="65" y="58"/>
                        </a:cxn>
                        <a:cxn ang="0">
                          <a:pos x="89" y="58"/>
                        </a:cxn>
                        <a:cxn ang="0">
                          <a:pos x="85" y="35"/>
                        </a:cxn>
                        <a:cxn ang="0">
                          <a:pos x="85" y="12"/>
                        </a:cxn>
                        <a:cxn ang="0">
                          <a:pos x="61" y="0"/>
                        </a:cxn>
                        <a:cxn ang="0">
                          <a:pos x="59" y="25"/>
                        </a:cxn>
                        <a:cxn ang="0">
                          <a:pos x="72" y="40"/>
                        </a:cxn>
                        <a:cxn ang="0">
                          <a:pos x="51" y="40"/>
                        </a:cxn>
                        <a:cxn ang="0">
                          <a:pos x="43" y="50"/>
                        </a:cxn>
                        <a:cxn ang="0">
                          <a:pos x="16" y="32"/>
                        </a:cxn>
                      </a:cxnLst>
                      <a:rect l="0" t="0" r="r" b="b"/>
                      <a:pathLst>
                        <a:path w="90" h="89">
                          <a:moveTo>
                            <a:pt x="16" y="32"/>
                          </a:moveTo>
                          <a:lnTo>
                            <a:pt x="0" y="70"/>
                          </a:lnTo>
                          <a:lnTo>
                            <a:pt x="6" y="85"/>
                          </a:lnTo>
                          <a:lnTo>
                            <a:pt x="31" y="88"/>
                          </a:lnTo>
                          <a:lnTo>
                            <a:pt x="53" y="88"/>
                          </a:lnTo>
                          <a:lnTo>
                            <a:pt x="61" y="73"/>
                          </a:lnTo>
                          <a:lnTo>
                            <a:pt x="65" y="58"/>
                          </a:lnTo>
                          <a:lnTo>
                            <a:pt x="89" y="58"/>
                          </a:lnTo>
                          <a:lnTo>
                            <a:pt x="85" y="35"/>
                          </a:lnTo>
                          <a:lnTo>
                            <a:pt x="85" y="12"/>
                          </a:lnTo>
                          <a:lnTo>
                            <a:pt x="61" y="0"/>
                          </a:lnTo>
                          <a:lnTo>
                            <a:pt x="59" y="25"/>
                          </a:lnTo>
                          <a:lnTo>
                            <a:pt x="72" y="40"/>
                          </a:lnTo>
                          <a:lnTo>
                            <a:pt x="51" y="40"/>
                          </a:lnTo>
                          <a:lnTo>
                            <a:pt x="43" y="50"/>
                          </a:lnTo>
                          <a:lnTo>
                            <a:pt x="16" y="32"/>
                          </a:lnTo>
                        </a:path>
                      </a:pathLst>
                    </a:custGeom>
                    <a:gradFill rotWithShape="0">
                      <a:gsLst>
                        <a:gs pos="0">
                          <a:srgbClr val="008000">
                            <a:gamma/>
                            <a:shade val="0"/>
                            <a:invGamma/>
                          </a:srgbClr>
                        </a:gs>
                        <a:gs pos="50000">
                          <a:srgbClr val="008000"/>
                        </a:gs>
                        <a:gs pos="100000">
                          <a:srgbClr val="008000">
                            <a:gamma/>
                            <a:shade val="0"/>
                            <a:invGamma/>
                          </a:srgbClr>
                        </a:gs>
                      </a:gsLst>
                      <a:lin ang="5400000" scaled="1"/>
                    </a:gradFill>
                    <a:ln w="9525" cap="rnd">
                      <a:noFill/>
                      <a:round/>
                      <a:headEnd type="none" w="sm" len="sm"/>
                      <a:tailEnd type="none" w="sm" len="sm"/>
                    </a:ln>
                    <a:effectLst>
                      <a:outerShdw dist="53882" dir="2700000" algn="ctr" rotWithShape="0">
                        <a:sysClr val="windowText" lastClr="000000"/>
                      </a:outerShdw>
                    </a:effectLst>
                  </p:spPr>
                  <p:txBody>
                    <a:bodyPr/>
                    <a:lstStyle/>
                    <a:p>
                      <a:pPr fontAlgn="auto">
                        <a:spcBef>
                          <a:spcPts val="0"/>
                        </a:spcBef>
                        <a:spcAft>
                          <a:spcPts val="0"/>
                        </a:spcAft>
                        <a:defRPr/>
                      </a:pPr>
                      <a:endParaRPr lang="es-ES" kern="0">
                        <a:solidFill>
                          <a:prstClr val="black"/>
                        </a:solidFill>
                        <a:latin typeface="Arial" charset="0"/>
                      </a:endParaRPr>
                    </a:p>
                  </p:txBody>
                </p:sp>
              </p:grpSp>
              <p:grpSp>
                <p:nvGrpSpPr>
                  <p:cNvPr id="18" name="Group 10"/>
                  <p:cNvGrpSpPr>
                    <a:grpSpLocks/>
                  </p:cNvGrpSpPr>
                  <p:nvPr/>
                </p:nvGrpSpPr>
                <p:grpSpPr bwMode="auto">
                  <a:xfrm>
                    <a:off x="4602" y="1529"/>
                    <a:ext cx="1038" cy="2084"/>
                    <a:chOff x="4602" y="1529"/>
                    <a:chExt cx="1038" cy="2084"/>
                  </a:xfrm>
                </p:grpSpPr>
                <p:grpSp>
                  <p:nvGrpSpPr>
                    <p:cNvPr id="19" name="Group 11"/>
                    <p:cNvGrpSpPr>
                      <a:grpSpLocks/>
                    </p:cNvGrpSpPr>
                    <p:nvPr/>
                  </p:nvGrpSpPr>
                  <p:grpSpPr bwMode="auto">
                    <a:xfrm>
                      <a:off x="4772" y="1740"/>
                      <a:ext cx="236" cy="622"/>
                      <a:chOff x="4772" y="1740"/>
                      <a:chExt cx="236" cy="622"/>
                    </a:xfrm>
                  </p:grpSpPr>
                  <p:sp>
                    <p:nvSpPr>
                      <p:cNvPr id="77" name="Freeform 12"/>
                      <p:cNvSpPr>
                        <a:spLocks/>
                      </p:cNvSpPr>
                      <p:nvPr/>
                    </p:nvSpPr>
                    <p:spPr bwMode="auto">
                      <a:xfrm>
                        <a:off x="4772" y="2295"/>
                        <a:ext cx="54" cy="67"/>
                      </a:xfrm>
                      <a:custGeom>
                        <a:avLst/>
                        <a:gdLst/>
                        <a:ahLst/>
                        <a:cxnLst>
                          <a:cxn ang="0">
                            <a:pos x="0" y="49"/>
                          </a:cxn>
                          <a:cxn ang="0">
                            <a:pos x="9" y="61"/>
                          </a:cxn>
                          <a:cxn ang="0">
                            <a:pos x="21" y="58"/>
                          </a:cxn>
                          <a:cxn ang="0">
                            <a:pos x="39" y="64"/>
                          </a:cxn>
                          <a:cxn ang="0">
                            <a:pos x="53" y="64"/>
                          </a:cxn>
                          <a:cxn ang="0">
                            <a:pos x="55" y="42"/>
                          </a:cxn>
                          <a:cxn ang="0">
                            <a:pos x="51" y="27"/>
                          </a:cxn>
                          <a:cxn ang="0">
                            <a:pos x="41" y="9"/>
                          </a:cxn>
                          <a:cxn ang="0">
                            <a:pos x="31" y="9"/>
                          </a:cxn>
                          <a:cxn ang="0">
                            <a:pos x="27" y="0"/>
                          </a:cxn>
                          <a:cxn ang="0">
                            <a:pos x="13" y="0"/>
                          </a:cxn>
                          <a:cxn ang="0">
                            <a:pos x="13" y="19"/>
                          </a:cxn>
                          <a:cxn ang="0">
                            <a:pos x="0" y="49"/>
                          </a:cxn>
                        </a:cxnLst>
                        <a:rect l="0" t="0" r="r" b="b"/>
                        <a:pathLst>
                          <a:path w="56" h="65">
                            <a:moveTo>
                              <a:pt x="0" y="49"/>
                            </a:moveTo>
                            <a:lnTo>
                              <a:pt x="9" y="61"/>
                            </a:lnTo>
                            <a:lnTo>
                              <a:pt x="21" y="58"/>
                            </a:lnTo>
                            <a:lnTo>
                              <a:pt x="39" y="64"/>
                            </a:lnTo>
                            <a:lnTo>
                              <a:pt x="53" y="64"/>
                            </a:lnTo>
                            <a:lnTo>
                              <a:pt x="55" y="42"/>
                            </a:lnTo>
                            <a:lnTo>
                              <a:pt x="51" y="27"/>
                            </a:lnTo>
                            <a:lnTo>
                              <a:pt x="41" y="9"/>
                            </a:lnTo>
                            <a:lnTo>
                              <a:pt x="31" y="9"/>
                            </a:lnTo>
                            <a:lnTo>
                              <a:pt x="27" y="0"/>
                            </a:lnTo>
                            <a:lnTo>
                              <a:pt x="13" y="0"/>
                            </a:lnTo>
                            <a:lnTo>
                              <a:pt x="13" y="19"/>
                            </a:lnTo>
                            <a:lnTo>
                              <a:pt x="0" y="49"/>
                            </a:lnTo>
                          </a:path>
                        </a:pathLst>
                      </a:custGeom>
                      <a:gradFill rotWithShape="0">
                        <a:gsLst>
                          <a:gs pos="0">
                            <a:srgbClr val="008000">
                              <a:gamma/>
                              <a:shade val="0"/>
                              <a:invGamma/>
                            </a:srgbClr>
                          </a:gs>
                          <a:gs pos="50000">
                            <a:srgbClr val="008000"/>
                          </a:gs>
                          <a:gs pos="100000">
                            <a:srgbClr val="008000">
                              <a:gamma/>
                              <a:shade val="0"/>
                              <a:invGamma/>
                            </a:srgbClr>
                          </a:gs>
                        </a:gsLst>
                        <a:lin ang="5400000" scaled="1"/>
                      </a:gradFill>
                      <a:ln w="9525" cap="rnd">
                        <a:noFill/>
                        <a:round/>
                        <a:headEnd type="none" w="sm" len="sm"/>
                        <a:tailEnd type="none" w="sm" len="sm"/>
                      </a:ln>
                      <a:effectLst>
                        <a:outerShdw dist="53882" dir="2700000" algn="ctr" rotWithShape="0">
                          <a:sysClr val="windowText" lastClr="000000"/>
                        </a:outerShdw>
                      </a:effectLst>
                    </p:spPr>
                    <p:txBody>
                      <a:bodyPr/>
                      <a:lstStyle/>
                      <a:p>
                        <a:pPr fontAlgn="auto">
                          <a:spcBef>
                            <a:spcPts val="0"/>
                          </a:spcBef>
                          <a:spcAft>
                            <a:spcPts val="0"/>
                          </a:spcAft>
                          <a:defRPr/>
                        </a:pPr>
                        <a:endParaRPr lang="es-ES" kern="0">
                          <a:solidFill>
                            <a:prstClr val="black"/>
                          </a:solidFill>
                          <a:latin typeface="Arial" charset="0"/>
                        </a:endParaRPr>
                      </a:p>
                    </p:txBody>
                  </p:sp>
                  <p:sp>
                    <p:nvSpPr>
                      <p:cNvPr id="78" name="Freeform 13"/>
                      <p:cNvSpPr>
                        <a:spLocks/>
                      </p:cNvSpPr>
                      <p:nvPr/>
                    </p:nvSpPr>
                    <p:spPr bwMode="auto">
                      <a:xfrm>
                        <a:off x="4923" y="2192"/>
                        <a:ext cx="52" cy="85"/>
                      </a:xfrm>
                      <a:custGeom>
                        <a:avLst/>
                        <a:gdLst/>
                        <a:ahLst/>
                        <a:cxnLst>
                          <a:cxn ang="0">
                            <a:pos x="11" y="0"/>
                          </a:cxn>
                          <a:cxn ang="0">
                            <a:pos x="35" y="2"/>
                          </a:cxn>
                          <a:cxn ang="0">
                            <a:pos x="43" y="24"/>
                          </a:cxn>
                          <a:cxn ang="0">
                            <a:pos x="53" y="37"/>
                          </a:cxn>
                          <a:cxn ang="0">
                            <a:pos x="45" y="47"/>
                          </a:cxn>
                          <a:cxn ang="0">
                            <a:pos x="53" y="59"/>
                          </a:cxn>
                          <a:cxn ang="0">
                            <a:pos x="49" y="74"/>
                          </a:cxn>
                          <a:cxn ang="0">
                            <a:pos x="41" y="82"/>
                          </a:cxn>
                          <a:cxn ang="0">
                            <a:pos x="25" y="79"/>
                          </a:cxn>
                          <a:cxn ang="0">
                            <a:pos x="15" y="79"/>
                          </a:cxn>
                          <a:cxn ang="0">
                            <a:pos x="9" y="69"/>
                          </a:cxn>
                          <a:cxn ang="0">
                            <a:pos x="3" y="57"/>
                          </a:cxn>
                          <a:cxn ang="0">
                            <a:pos x="3" y="44"/>
                          </a:cxn>
                          <a:cxn ang="0">
                            <a:pos x="0" y="27"/>
                          </a:cxn>
                          <a:cxn ang="0">
                            <a:pos x="11" y="0"/>
                          </a:cxn>
                        </a:cxnLst>
                        <a:rect l="0" t="0" r="r" b="b"/>
                        <a:pathLst>
                          <a:path w="54" h="83">
                            <a:moveTo>
                              <a:pt x="11" y="0"/>
                            </a:moveTo>
                            <a:lnTo>
                              <a:pt x="35" y="2"/>
                            </a:lnTo>
                            <a:lnTo>
                              <a:pt x="43" y="24"/>
                            </a:lnTo>
                            <a:lnTo>
                              <a:pt x="53" y="37"/>
                            </a:lnTo>
                            <a:lnTo>
                              <a:pt x="45" y="47"/>
                            </a:lnTo>
                            <a:lnTo>
                              <a:pt x="53" y="59"/>
                            </a:lnTo>
                            <a:lnTo>
                              <a:pt x="49" y="74"/>
                            </a:lnTo>
                            <a:lnTo>
                              <a:pt x="41" y="82"/>
                            </a:lnTo>
                            <a:lnTo>
                              <a:pt x="25" y="79"/>
                            </a:lnTo>
                            <a:lnTo>
                              <a:pt x="15" y="79"/>
                            </a:lnTo>
                            <a:lnTo>
                              <a:pt x="9" y="69"/>
                            </a:lnTo>
                            <a:lnTo>
                              <a:pt x="3" y="57"/>
                            </a:lnTo>
                            <a:lnTo>
                              <a:pt x="3" y="44"/>
                            </a:lnTo>
                            <a:lnTo>
                              <a:pt x="0" y="27"/>
                            </a:lnTo>
                            <a:lnTo>
                              <a:pt x="11" y="0"/>
                            </a:lnTo>
                          </a:path>
                        </a:pathLst>
                      </a:custGeom>
                      <a:gradFill rotWithShape="0">
                        <a:gsLst>
                          <a:gs pos="0">
                            <a:srgbClr val="008000">
                              <a:gamma/>
                              <a:shade val="0"/>
                              <a:invGamma/>
                            </a:srgbClr>
                          </a:gs>
                          <a:gs pos="50000">
                            <a:srgbClr val="008000"/>
                          </a:gs>
                          <a:gs pos="100000">
                            <a:srgbClr val="008000">
                              <a:gamma/>
                              <a:shade val="0"/>
                              <a:invGamma/>
                            </a:srgbClr>
                          </a:gs>
                        </a:gsLst>
                        <a:lin ang="5400000" scaled="1"/>
                      </a:gradFill>
                      <a:ln w="9525" cap="rnd">
                        <a:noFill/>
                        <a:round/>
                        <a:headEnd type="none" w="sm" len="sm"/>
                        <a:tailEnd type="none" w="sm" len="sm"/>
                      </a:ln>
                      <a:effectLst>
                        <a:outerShdw dist="53882" dir="2700000" algn="ctr" rotWithShape="0">
                          <a:sysClr val="windowText" lastClr="000000"/>
                        </a:outerShdw>
                      </a:effectLst>
                    </p:spPr>
                    <p:txBody>
                      <a:bodyPr/>
                      <a:lstStyle/>
                      <a:p>
                        <a:pPr fontAlgn="auto">
                          <a:spcBef>
                            <a:spcPts val="0"/>
                          </a:spcBef>
                          <a:spcAft>
                            <a:spcPts val="0"/>
                          </a:spcAft>
                          <a:defRPr/>
                        </a:pPr>
                        <a:endParaRPr lang="es-ES" kern="0">
                          <a:solidFill>
                            <a:prstClr val="black"/>
                          </a:solidFill>
                          <a:latin typeface="Arial" charset="0"/>
                        </a:endParaRPr>
                      </a:p>
                    </p:txBody>
                  </p:sp>
                  <p:sp>
                    <p:nvSpPr>
                      <p:cNvPr id="79" name="Freeform 14"/>
                      <p:cNvSpPr>
                        <a:spLocks/>
                      </p:cNvSpPr>
                      <p:nvPr/>
                    </p:nvSpPr>
                    <p:spPr bwMode="auto">
                      <a:xfrm>
                        <a:off x="4913" y="1740"/>
                        <a:ext cx="95" cy="76"/>
                      </a:xfrm>
                      <a:custGeom>
                        <a:avLst/>
                        <a:gdLst/>
                        <a:ahLst/>
                        <a:cxnLst>
                          <a:cxn ang="0">
                            <a:pos x="13" y="0"/>
                          </a:cxn>
                          <a:cxn ang="0">
                            <a:pos x="25" y="12"/>
                          </a:cxn>
                          <a:cxn ang="0">
                            <a:pos x="37" y="9"/>
                          </a:cxn>
                          <a:cxn ang="0">
                            <a:pos x="54" y="12"/>
                          </a:cxn>
                          <a:cxn ang="0">
                            <a:pos x="70" y="12"/>
                          </a:cxn>
                          <a:cxn ang="0">
                            <a:pos x="78" y="19"/>
                          </a:cxn>
                          <a:cxn ang="0">
                            <a:pos x="87" y="36"/>
                          </a:cxn>
                          <a:cxn ang="0">
                            <a:pos x="94" y="43"/>
                          </a:cxn>
                          <a:cxn ang="0">
                            <a:pos x="72" y="47"/>
                          </a:cxn>
                          <a:cxn ang="0">
                            <a:pos x="66" y="53"/>
                          </a:cxn>
                          <a:cxn ang="0">
                            <a:pos x="72" y="62"/>
                          </a:cxn>
                          <a:cxn ang="0">
                            <a:pos x="72" y="72"/>
                          </a:cxn>
                          <a:cxn ang="0">
                            <a:pos x="51" y="62"/>
                          </a:cxn>
                          <a:cxn ang="0">
                            <a:pos x="33" y="55"/>
                          </a:cxn>
                          <a:cxn ang="0">
                            <a:pos x="25" y="58"/>
                          </a:cxn>
                          <a:cxn ang="0">
                            <a:pos x="25" y="72"/>
                          </a:cxn>
                          <a:cxn ang="0">
                            <a:pos x="13" y="75"/>
                          </a:cxn>
                          <a:cxn ang="0">
                            <a:pos x="8" y="62"/>
                          </a:cxn>
                          <a:cxn ang="0">
                            <a:pos x="6" y="47"/>
                          </a:cxn>
                          <a:cxn ang="0">
                            <a:pos x="0" y="46"/>
                          </a:cxn>
                          <a:cxn ang="0">
                            <a:pos x="6" y="31"/>
                          </a:cxn>
                          <a:cxn ang="0">
                            <a:pos x="16" y="27"/>
                          </a:cxn>
                          <a:cxn ang="0">
                            <a:pos x="13" y="0"/>
                          </a:cxn>
                        </a:cxnLst>
                        <a:rect l="0" t="0" r="r" b="b"/>
                        <a:pathLst>
                          <a:path w="95" h="76">
                            <a:moveTo>
                              <a:pt x="13" y="0"/>
                            </a:moveTo>
                            <a:lnTo>
                              <a:pt x="25" y="12"/>
                            </a:lnTo>
                            <a:lnTo>
                              <a:pt x="37" y="9"/>
                            </a:lnTo>
                            <a:lnTo>
                              <a:pt x="54" y="12"/>
                            </a:lnTo>
                            <a:lnTo>
                              <a:pt x="70" y="12"/>
                            </a:lnTo>
                            <a:lnTo>
                              <a:pt x="78" y="19"/>
                            </a:lnTo>
                            <a:lnTo>
                              <a:pt x="87" y="36"/>
                            </a:lnTo>
                            <a:lnTo>
                              <a:pt x="94" y="43"/>
                            </a:lnTo>
                            <a:lnTo>
                              <a:pt x="72" y="47"/>
                            </a:lnTo>
                            <a:lnTo>
                              <a:pt x="66" y="53"/>
                            </a:lnTo>
                            <a:lnTo>
                              <a:pt x="72" y="62"/>
                            </a:lnTo>
                            <a:lnTo>
                              <a:pt x="72" y="72"/>
                            </a:lnTo>
                            <a:lnTo>
                              <a:pt x="51" y="62"/>
                            </a:lnTo>
                            <a:lnTo>
                              <a:pt x="33" y="55"/>
                            </a:lnTo>
                            <a:lnTo>
                              <a:pt x="25" y="58"/>
                            </a:lnTo>
                            <a:lnTo>
                              <a:pt x="25" y="72"/>
                            </a:lnTo>
                            <a:lnTo>
                              <a:pt x="13" y="75"/>
                            </a:lnTo>
                            <a:lnTo>
                              <a:pt x="8" y="62"/>
                            </a:lnTo>
                            <a:lnTo>
                              <a:pt x="6" y="47"/>
                            </a:lnTo>
                            <a:lnTo>
                              <a:pt x="0" y="46"/>
                            </a:lnTo>
                            <a:lnTo>
                              <a:pt x="6" y="31"/>
                            </a:lnTo>
                            <a:lnTo>
                              <a:pt x="16" y="27"/>
                            </a:lnTo>
                            <a:lnTo>
                              <a:pt x="13" y="0"/>
                            </a:lnTo>
                          </a:path>
                        </a:pathLst>
                      </a:custGeom>
                      <a:gradFill rotWithShape="0">
                        <a:gsLst>
                          <a:gs pos="0">
                            <a:srgbClr val="008000">
                              <a:gamma/>
                              <a:shade val="0"/>
                              <a:invGamma/>
                            </a:srgbClr>
                          </a:gs>
                          <a:gs pos="50000">
                            <a:srgbClr val="008000"/>
                          </a:gs>
                          <a:gs pos="100000">
                            <a:srgbClr val="008000">
                              <a:gamma/>
                              <a:shade val="0"/>
                              <a:invGamma/>
                            </a:srgbClr>
                          </a:gs>
                        </a:gsLst>
                        <a:lin ang="5400000" scaled="1"/>
                      </a:gradFill>
                      <a:ln w="9525" cap="rnd">
                        <a:noFill/>
                        <a:round/>
                        <a:headEnd type="none" w="sm" len="sm"/>
                        <a:tailEnd type="none" w="sm" len="sm"/>
                      </a:ln>
                      <a:effectLst>
                        <a:outerShdw dist="53882" dir="2700000" algn="ctr" rotWithShape="0">
                          <a:sysClr val="windowText" lastClr="000000"/>
                        </a:outerShdw>
                      </a:effectLst>
                    </p:spPr>
                    <p:txBody>
                      <a:bodyPr/>
                      <a:lstStyle/>
                      <a:p>
                        <a:pPr fontAlgn="auto">
                          <a:spcBef>
                            <a:spcPts val="0"/>
                          </a:spcBef>
                          <a:spcAft>
                            <a:spcPts val="0"/>
                          </a:spcAft>
                          <a:defRPr/>
                        </a:pPr>
                        <a:endParaRPr lang="es-ES" kern="0">
                          <a:solidFill>
                            <a:prstClr val="black"/>
                          </a:solidFill>
                          <a:latin typeface="Arial" charset="0"/>
                        </a:endParaRPr>
                      </a:p>
                    </p:txBody>
                  </p:sp>
                </p:grpSp>
                <p:sp>
                  <p:nvSpPr>
                    <p:cNvPr id="68" name="Freeform 15"/>
                    <p:cNvSpPr>
                      <a:spLocks/>
                    </p:cNvSpPr>
                    <p:nvPr/>
                  </p:nvSpPr>
                  <p:spPr bwMode="auto">
                    <a:xfrm>
                      <a:off x="4991" y="3009"/>
                      <a:ext cx="649" cy="604"/>
                    </a:xfrm>
                    <a:custGeom>
                      <a:avLst/>
                      <a:gdLst/>
                      <a:ahLst/>
                      <a:cxnLst>
                        <a:cxn ang="0">
                          <a:pos x="508" y="48"/>
                        </a:cxn>
                        <a:cxn ang="0">
                          <a:pos x="533" y="68"/>
                        </a:cxn>
                        <a:cxn ang="0">
                          <a:pos x="561" y="158"/>
                        </a:cxn>
                        <a:cxn ang="0">
                          <a:pos x="622" y="250"/>
                        </a:cxn>
                        <a:cxn ang="0">
                          <a:pos x="657" y="345"/>
                        </a:cxn>
                        <a:cxn ang="0">
                          <a:pos x="631" y="432"/>
                        </a:cxn>
                        <a:cxn ang="0">
                          <a:pos x="605" y="488"/>
                        </a:cxn>
                        <a:cxn ang="0">
                          <a:pos x="590" y="543"/>
                        </a:cxn>
                        <a:cxn ang="0">
                          <a:pos x="574" y="574"/>
                        </a:cxn>
                        <a:cxn ang="0">
                          <a:pos x="543" y="596"/>
                        </a:cxn>
                        <a:cxn ang="0">
                          <a:pos x="493" y="589"/>
                        </a:cxn>
                        <a:cxn ang="0">
                          <a:pos x="442" y="574"/>
                        </a:cxn>
                        <a:cxn ang="0">
                          <a:pos x="414" y="540"/>
                        </a:cxn>
                        <a:cxn ang="0">
                          <a:pos x="406" y="496"/>
                        </a:cxn>
                        <a:cxn ang="0">
                          <a:pos x="389" y="476"/>
                        </a:cxn>
                        <a:cxn ang="0">
                          <a:pos x="361" y="479"/>
                        </a:cxn>
                        <a:cxn ang="0">
                          <a:pos x="336" y="445"/>
                        </a:cxn>
                        <a:cxn ang="0">
                          <a:pos x="315" y="440"/>
                        </a:cxn>
                        <a:cxn ang="0">
                          <a:pos x="279" y="445"/>
                        </a:cxn>
                        <a:cxn ang="0">
                          <a:pos x="250" y="450"/>
                        </a:cxn>
                        <a:cxn ang="0">
                          <a:pos x="224" y="469"/>
                        </a:cxn>
                        <a:cxn ang="0">
                          <a:pos x="187" y="484"/>
                        </a:cxn>
                        <a:cxn ang="0">
                          <a:pos x="150" y="506"/>
                        </a:cxn>
                        <a:cxn ang="0">
                          <a:pos x="130" y="515"/>
                        </a:cxn>
                        <a:cxn ang="0">
                          <a:pos x="76" y="510"/>
                        </a:cxn>
                        <a:cxn ang="0">
                          <a:pos x="64" y="499"/>
                        </a:cxn>
                        <a:cxn ang="0">
                          <a:pos x="64" y="432"/>
                        </a:cxn>
                        <a:cxn ang="0">
                          <a:pos x="46" y="394"/>
                        </a:cxn>
                        <a:cxn ang="0">
                          <a:pos x="29" y="362"/>
                        </a:cxn>
                        <a:cxn ang="0">
                          <a:pos x="6" y="250"/>
                        </a:cxn>
                        <a:cxn ang="0">
                          <a:pos x="8" y="214"/>
                        </a:cxn>
                        <a:cxn ang="0">
                          <a:pos x="54" y="195"/>
                        </a:cxn>
                        <a:cxn ang="0">
                          <a:pos x="89" y="189"/>
                        </a:cxn>
                        <a:cxn ang="0">
                          <a:pos x="109" y="180"/>
                        </a:cxn>
                        <a:cxn ang="0">
                          <a:pos x="120" y="148"/>
                        </a:cxn>
                        <a:cxn ang="0">
                          <a:pos x="117" y="131"/>
                        </a:cxn>
                        <a:cxn ang="0">
                          <a:pos x="164" y="87"/>
                        </a:cxn>
                        <a:cxn ang="0">
                          <a:pos x="201" y="55"/>
                        </a:cxn>
                        <a:cxn ang="0">
                          <a:pos x="234" y="77"/>
                        </a:cxn>
                        <a:cxn ang="0">
                          <a:pos x="260" y="53"/>
                        </a:cxn>
                        <a:cxn ang="0">
                          <a:pos x="285" y="24"/>
                        </a:cxn>
                        <a:cxn ang="0">
                          <a:pos x="313" y="6"/>
                        </a:cxn>
                        <a:cxn ang="0">
                          <a:pos x="356" y="12"/>
                        </a:cxn>
                        <a:cxn ang="0">
                          <a:pos x="371" y="34"/>
                        </a:cxn>
                        <a:cxn ang="0">
                          <a:pos x="371" y="61"/>
                        </a:cxn>
                        <a:cxn ang="0">
                          <a:pos x="409" y="109"/>
                        </a:cxn>
                        <a:cxn ang="0">
                          <a:pos x="440" y="124"/>
                        </a:cxn>
                        <a:cxn ang="0">
                          <a:pos x="465" y="77"/>
                        </a:cxn>
                        <a:cxn ang="0">
                          <a:pos x="473" y="0"/>
                        </a:cxn>
                      </a:cxnLst>
                      <a:rect l="0" t="0" r="r" b="b"/>
                      <a:pathLst>
                        <a:path w="658" h="607">
                          <a:moveTo>
                            <a:pt x="473" y="0"/>
                          </a:moveTo>
                          <a:lnTo>
                            <a:pt x="508" y="0"/>
                          </a:lnTo>
                          <a:lnTo>
                            <a:pt x="508" y="48"/>
                          </a:lnTo>
                          <a:lnTo>
                            <a:pt x="521" y="61"/>
                          </a:lnTo>
                          <a:lnTo>
                            <a:pt x="526" y="68"/>
                          </a:lnTo>
                          <a:lnTo>
                            <a:pt x="533" y="68"/>
                          </a:lnTo>
                          <a:lnTo>
                            <a:pt x="537" y="77"/>
                          </a:lnTo>
                          <a:lnTo>
                            <a:pt x="541" y="126"/>
                          </a:lnTo>
                          <a:lnTo>
                            <a:pt x="561" y="158"/>
                          </a:lnTo>
                          <a:lnTo>
                            <a:pt x="590" y="204"/>
                          </a:lnTo>
                          <a:lnTo>
                            <a:pt x="590" y="211"/>
                          </a:lnTo>
                          <a:lnTo>
                            <a:pt x="622" y="250"/>
                          </a:lnTo>
                          <a:lnTo>
                            <a:pt x="622" y="257"/>
                          </a:lnTo>
                          <a:lnTo>
                            <a:pt x="653" y="289"/>
                          </a:lnTo>
                          <a:lnTo>
                            <a:pt x="657" y="345"/>
                          </a:lnTo>
                          <a:lnTo>
                            <a:pt x="653" y="397"/>
                          </a:lnTo>
                          <a:lnTo>
                            <a:pt x="643" y="420"/>
                          </a:lnTo>
                          <a:lnTo>
                            <a:pt x="631" y="432"/>
                          </a:lnTo>
                          <a:lnTo>
                            <a:pt x="627" y="457"/>
                          </a:lnTo>
                          <a:lnTo>
                            <a:pt x="615" y="479"/>
                          </a:lnTo>
                          <a:lnTo>
                            <a:pt x="605" y="488"/>
                          </a:lnTo>
                          <a:lnTo>
                            <a:pt x="607" y="496"/>
                          </a:lnTo>
                          <a:lnTo>
                            <a:pt x="596" y="510"/>
                          </a:lnTo>
                          <a:lnTo>
                            <a:pt x="590" y="543"/>
                          </a:lnTo>
                          <a:lnTo>
                            <a:pt x="588" y="559"/>
                          </a:lnTo>
                          <a:lnTo>
                            <a:pt x="576" y="566"/>
                          </a:lnTo>
                          <a:lnTo>
                            <a:pt x="574" y="574"/>
                          </a:lnTo>
                          <a:lnTo>
                            <a:pt x="567" y="589"/>
                          </a:lnTo>
                          <a:lnTo>
                            <a:pt x="553" y="591"/>
                          </a:lnTo>
                          <a:lnTo>
                            <a:pt x="543" y="596"/>
                          </a:lnTo>
                          <a:lnTo>
                            <a:pt x="529" y="606"/>
                          </a:lnTo>
                          <a:lnTo>
                            <a:pt x="511" y="586"/>
                          </a:lnTo>
                          <a:lnTo>
                            <a:pt x="493" y="589"/>
                          </a:lnTo>
                          <a:lnTo>
                            <a:pt x="486" y="589"/>
                          </a:lnTo>
                          <a:lnTo>
                            <a:pt x="459" y="593"/>
                          </a:lnTo>
                          <a:lnTo>
                            <a:pt x="442" y="574"/>
                          </a:lnTo>
                          <a:lnTo>
                            <a:pt x="430" y="555"/>
                          </a:lnTo>
                          <a:lnTo>
                            <a:pt x="422" y="557"/>
                          </a:lnTo>
                          <a:lnTo>
                            <a:pt x="414" y="540"/>
                          </a:lnTo>
                          <a:lnTo>
                            <a:pt x="410" y="525"/>
                          </a:lnTo>
                          <a:lnTo>
                            <a:pt x="406" y="521"/>
                          </a:lnTo>
                          <a:lnTo>
                            <a:pt x="406" y="496"/>
                          </a:lnTo>
                          <a:lnTo>
                            <a:pt x="409" y="481"/>
                          </a:lnTo>
                          <a:lnTo>
                            <a:pt x="404" y="472"/>
                          </a:lnTo>
                          <a:lnTo>
                            <a:pt x="389" y="476"/>
                          </a:lnTo>
                          <a:lnTo>
                            <a:pt x="381" y="479"/>
                          </a:lnTo>
                          <a:lnTo>
                            <a:pt x="367" y="479"/>
                          </a:lnTo>
                          <a:lnTo>
                            <a:pt x="361" y="479"/>
                          </a:lnTo>
                          <a:lnTo>
                            <a:pt x="356" y="479"/>
                          </a:lnTo>
                          <a:lnTo>
                            <a:pt x="346" y="465"/>
                          </a:lnTo>
                          <a:lnTo>
                            <a:pt x="336" y="445"/>
                          </a:lnTo>
                          <a:lnTo>
                            <a:pt x="334" y="447"/>
                          </a:lnTo>
                          <a:lnTo>
                            <a:pt x="316" y="447"/>
                          </a:lnTo>
                          <a:lnTo>
                            <a:pt x="315" y="440"/>
                          </a:lnTo>
                          <a:lnTo>
                            <a:pt x="305" y="447"/>
                          </a:lnTo>
                          <a:lnTo>
                            <a:pt x="295" y="445"/>
                          </a:lnTo>
                          <a:lnTo>
                            <a:pt x="279" y="445"/>
                          </a:lnTo>
                          <a:lnTo>
                            <a:pt x="269" y="440"/>
                          </a:lnTo>
                          <a:lnTo>
                            <a:pt x="265" y="447"/>
                          </a:lnTo>
                          <a:lnTo>
                            <a:pt x="250" y="450"/>
                          </a:lnTo>
                          <a:lnTo>
                            <a:pt x="246" y="445"/>
                          </a:lnTo>
                          <a:lnTo>
                            <a:pt x="236" y="457"/>
                          </a:lnTo>
                          <a:lnTo>
                            <a:pt x="224" y="469"/>
                          </a:lnTo>
                          <a:lnTo>
                            <a:pt x="216" y="469"/>
                          </a:lnTo>
                          <a:lnTo>
                            <a:pt x="204" y="484"/>
                          </a:lnTo>
                          <a:lnTo>
                            <a:pt x="187" y="484"/>
                          </a:lnTo>
                          <a:lnTo>
                            <a:pt x="173" y="488"/>
                          </a:lnTo>
                          <a:lnTo>
                            <a:pt x="158" y="496"/>
                          </a:lnTo>
                          <a:lnTo>
                            <a:pt x="150" y="506"/>
                          </a:lnTo>
                          <a:lnTo>
                            <a:pt x="145" y="503"/>
                          </a:lnTo>
                          <a:lnTo>
                            <a:pt x="138" y="513"/>
                          </a:lnTo>
                          <a:lnTo>
                            <a:pt x="130" y="515"/>
                          </a:lnTo>
                          <a:lnTo>
                            <a:pt x="120" y="528"/>
                          </a:lnTo>
                          <a:lnTo>
                            <a:pt x="89" y="528"/>
                          </a:lnTo>
                          <a:lnTo>
                            <a:pt x="76" y="510"/>
                          </a:lnTo>
                          <a:lnTo>
                            <a:pt x="74" y="503"/>
                          </a:lnTo>
                          <a:lnTo>
                            <a:pt x="70" y="510"/>
                          </a:lnTo>
                          <a:lnTo>
                            <a:pt x="64" y="499"/>
                          </a:lnTo>
                          <a:lnTo>
                            <a:pt x="66" y="466"/>
                          </a:lnTo>
                          <a:lnTo>
                            <a:pt x="70" y="447"/>
                          </a:lnTo>
                          <a:lnTo>
                            <a:pt x="64" y="432"/>
                          </a:lnTo>
                          <a:lnTo>
                            <a:pt x="59" y="418"/>
                          </a:lnTo>
                          <a:lnTo>
                            <a:pt x="56" y="401"/>
                          </a:lnTo>
                          <a:lnTo>
                            <a:pt x="46" y="394"/>
                          </a:lnTo>
                          <a:lnTo>
                            <a:pt x="44" y="391"/>
                          </a:lnTo>
                          <a:lnTo>
                            <a:pt x="42" y="384"/>
                          </a:lnTo>
                          <a:lnTo>
                            <a:pt x="29" y="362"/>
                          </a:lnTo>
                          <a:lnTo>
                            <a:pt x="11" y="308"/>
                          </a:lnTo>
                          <a:lnTo>
                            <a:pt x="6" y="272"/>
                          </a:lnTo>
                          <a:lnTo>
                            <a:pt x="6" y="250"/>
                          </a:lnTo>
                          <a:lnTo>
                            <a:pt x="0" y="243"/>
                          </a:lnTo>
                          <a:lnTo>
                            <a:pt x="1" y="223"/>
                          </a:lnTo>
                          <a:lnTo>
                            <a:pt x="8" y="214"/>
                          </a:lnTo>
                          <a:lnTo>
                            <a:pt x="29" y="187"/>
                          </a:lnTo>
                          <a:lnTo>
                            <a:pt x="51" y="189"/>
                          </a:lnTo>
                          <a:lnTo>
                            <a:pt x="54" y="195"/>
                          </a:lnTo>
                          <a:lnTo>
                            <a:pt x="82" y="195"/>
                          </a:lnTo>
                          <a:lnTo>
                            <a:pt x="84" y="187"/>
                          </a:lnTo>
                          <a:lnTo>
                            <a:pt x="89" y="189"/>
                          </a:lnTo>
                          <a:lnTo>
                            <a:pt x="97" y="182"/>
                          </a:lnTo>
                          <a:lnTo>
                            <a:pt x="103" y="185"/>
                          </a:lnTo>
                          <a:lnTo>
                            <a:pt x="109" y="180"/>
                          </a:lnTo>
                          <a:lnTo>
                            <a:pt x="107" y="173"/>
                          </a:lnTo>
                          <a:lnTo>
                            <a:pt x="113" y="155"/>
                          </a:lnTo>
                          <a:lnTo>
                            <a:pt x="120" y="148"/>
                          </a:lnTo>
                          <a:lnTo>
                            <a:pt x="117" y="143"/>
                          </a:lnTo>
                          <a:lnTo>
                            <a:pt x="120" y="139"/>
                          </a:lnTo>
                          <a:lnTo>
                            <a:pt x="117" y="131"/>
                          </a:lnTo>
                          <a:lnTo>
                            <a:pt x="128" y="118"/>
                          </a:lnTo>
                          <a:lnTo>
                            <a:pt x="146" y="117"/>
                          </a:lnTo>
                          <a:lnTo>
                            <a:pt x="164" y="87"/>
                          </a:lnTo>
                          <a:lnTo>
                            <a:pt x="186" y="62"/>
                          </a:lnTo>
                          <a:lnTo>
                            <a:pt x="195" y="61"/>
                          </a:lnTo>
                          <a:lnTo>
                            <a:pt x="201" y="55"/>
                          </a:lnTo>
                          <a:lnTo>
                            <a:pt x="211" y="55"/>
                          </a:lnTo>
                          <a:lnTo>
                            <a:pt x="229" y="75"/>
                          </a:lnTo>
                          <a:lnTo>
                            <a:pt x="234" y="77"/>
                          </a:lnTo>
                          <a:lnTo>
                            <a:pt x="240" y="68"/>
                          </a:lnTo>
                          <a:lnTo>
                            <a:pt x="252" y="55"/>
                          </a:lnTo>
                          <a:lnTo>
                            <a:pt x="260" y="53"/>
                          </a:lnTo>
                          <a:lnTo>
                            <a:pt x="267" y="34"/>
                          </a:lnTo>
                          <a:lnTo>
                            <a:pt x="275" y="31"/>
                          </a:lnTo>
                          <a:lnTo>
                            <a:pt x="285" y="24"/>
                          </a:lnTo>
                          <a:lnTo>
                            <a:pt x="295" y="16"/>
                          </a:lnTo>
                          <a:lnTo>
                            <a:pt x="305" y="16"/>
                          </a:lnTo>
                          <a:lnTo>
                            <a:pt x="313" y="6"/>
                          </a:lnTo>
                          <a:lnTo>
                            <a:pt x="324" y="6"/>
                          </a:lnTo>
                          <a:lnTo>
                            <a:pt x="338" y="6"/>
                          </a:lnTo>
                          <a:lnTo>
                            <a:pt x="356" y="12"/>
                          </a:lnTo>
                          <a:lnTo>
                            <a:pt x="367" y="21"/>
                          </a:lnTo>
                          <a:lnTo>
                            <a:pt x="369" y="28"/>
                          </a:lnTo>
                          <a:lnTo>
                            <a:pt x="371" y="34"/>
                          </a:lnTo>
                          <a:lnTo>
                            <a:pt x="373" y="46"/>
                          </a:lnTo>
                          <a:lnTo>
                            <a:pt x="371" y="50"/>
                          </a:lnTo>
                          <a:lnTo>
                            <a:pt x="371" y="61"/>
                          </a:lnTo>
                          <a:lnTo>
                            <a:pt x="369" y="68"/>
                          </a:lnTo>
                          <a:lnTo>
                            <a:pt x="399" y="95"/>
                          </a:lnTo>
                          <a:lnTo>
                            <a:pt x="409" y="109"/>
                          </a:lnTo>
                          <a:lnTo>
                            <a:pt x="420" y="114"/>
                          </a:lnTo>
                          <a:lnTo>
                            <a:pt x="432" y="121"/>
                          </a:lnTo>
                          <a:lnTo>
                            <a:pt x="440" y="124"/>
                          </a:lnTo>
                          <a:lnTo>
                            <a:pt x="452" y="117"/>
                          </a:lnTo>
                          <a:lnTo>
                            <a:pt x="461" y="95"/>
                          </a:lnTo>
                          <a:lnTo>
                            <a:pt x="465" y="77"/>
                          </a:lnTo>
                          <a:lnTo>
                            <a:pt x="469" y="46"/>
                          </a:lnTo>
                          <a:lnTo>
                            <a:pt x="473" y="31"/>
                          </a:lnTo>
                          <a:lnTo>
                            <a:pt x="473" y="0"/>
                          </a:lnTo>
                        </a:path>
                      </a:pathLst>
                    </a:custGeom>
                    <a:gradFill rotWithShape="0">
                      <a:gsLst>
                        <a:gs pos="0">
                          <a:srgbClr val="008000">
                            <a:gamma/>
                            <a:shade val="0"/>
                            <a:invGamma/>
                          </a:srgbClr>
                        </a:gs>
                        <a:gs pos="50000">
                          <a:srgbClr val="008000"/>
                        </a:gs>
                        <a:gs pos="100000">
                          <a:srgbClr val="008000">
                            <a:gamma/>
                            <a:shade val="0"/>
                            <a:invGamma/>
                          </a:srgbClr>
                        </a:gs>
                      </a:gsLst>
                      <a:lin ang="5400000" scaled="1"/>
                    </a:gradFill>
                    <a:ln w="9525" cap="rnd">
                      <a:noFill/>
                      <a:round/>
                      <a:headEnd type="none" w="sm" len="sm"/>
                      <a:tailEnd type="none" w="sm" len="sm"/>
                    </a:ln>
                    <a:effectLst>
                      <a:outerShdw dist="53882" dir="2700000" algn="ctr" rotWithShape="0">
                        <a:sysClr val="windowText" lastClr="000000"/>
                      </a:outerShdw>
                    </a:effectLst>
                  </p:spPr>
                  <p:txBody>
                    <a:bodyPr/>
                    <a:lstStyle/>
                    <a:p>
                      <a:pPr fontAlgn="auto">
                        <a:spcBef>
                          <a:spcPts val="0"/>
                        </a:spcBef>
                        <a:spcAft>
                          <a:spcPts val="0"/>
                        </a:spcAft>
                        <a:defRPr/>
                      </a:pPr>
                      <a:endParaRPr lang="es-ES" kern="0">
                        <a:solidFill>
                          <a:prstClr val="black"/>
                        </a:solidFill>
                        <a:latin typeface="Arial" charset="0"/>
                      </a:endParaRPr>
                    </a:p>
                  </p:txBody>
                </p:sp>
                <p:sp>
                  <p:nvSpPr>
                    <p:cNvPr id="69" name="Freeform 16"/>
                    <p:cNvSpPr>
                      <a:spLocks/>
                    </p:cNvSpPr>
                    <p:nvPr/>
                  </p:nvSpPr>
                  <p:spPr bwMode="auto">
                    <a:xfrm>
                      <a:off x="4684" y="2879"/>
                      <a:ext cx="366" cy="85"/>
                    </a:xfrm>
                    <a:custGeom>
                      <a:avLst/>
                      <a:gdLst/>
                      <a:ahLst/>
                      <a:cxnLst>
                        <a:cxn ang="0">
                          <a:pos x="27" y="12"/>
                        </a:cxn>
                        <a:cxn ang="0">
                          <a:pos x="72" y="12"/>
                        </a:cxn>
                        <a:cxn ang="0">
                          <a:pos x="100" y="15"/>
                        </a:cxn>
                        <a:cxn ang="0">
                          <a:pos x="123" y="38"/>
                        </a:cxn>
                        <a:cxn ang="0">
                          <a:pos x="144" y="44"/>
                        </a:cxn>
                        <a:cxn ang="0">
                          <a:pos x="178" y="53"/>
                        </a:cxn>
                        <a:cxn ang="0">
                          <a:pos x="198" y="58"/>
                        </a:cxn>
                        <a:cxn ang="0">
                          <a:pos x="205" y="38"/>
                        </a:cxn>
                        <a:cxn ang="0">
                          <a:pos x="249" y="44"/>
                        </a:cxn>
                        <a:cxn ang="0">
                          <a:pos x="280" y="51"/>
                        </a:cxn>
                        <a:cxn ang="0">
                          <a:pos x="302" y="53"/>
                        </a:cxn>
                        <a:cxn ang="0">
                          <a:pos x="317" y="44"/>
                        </a:cxn>
                        <a:cxn ang="0">
                          <a:pos x="343" y="38"/>
                        </a:cxn>
                        <a:cxn ang="0">
                          <a:pos x="365" y="34"/>
                        </a:cxn>
                        <a:cxn ang="0">
                          <a:pos x="358" y="58"/>
                        </a:cxn>
                        <a:cxn ang="0">
                          <a:pos x="343" y="66"/>
                        </a:cxn>
                        <a:cxn ang="0">
                          <a:pos x="331" y="67"/>
                        </a:cxn>
                        <a:cxn ang="0">
                          <a:pos x="315" y="75"/>
                        </a:cxn>
                        <a:cxn ang="0">
                          <a:pos x="300" y="75"/>
                        </a:cxn>
                        <a:cxn ang="0">
                          <a:pos x="286" y="77"/>
                        </a:cxn>
                        <a:cxn ang="0">
                          <a:pos x="264" y="83"/>
                        </a:cxn>
                        <a:cxn ang="0">
                          <a:pos x="251" y="66"/>
                        </a:cxn>
                        <a:cxn ang="0">
                          <a:pos x="235" y="83"/>
                        </a:cxn>
                        <a:cxn ang="0">
                          <a:pos x="213" y="66"/>
                        </a:cxn>
                        <a:cxn ang="0">
                          <a:pos x="202" y="67"/>
                        </a:cxn>
                        <a:cxn ang="0">
                          <a:pos x="184" y="75"/>
                        </a:cxn>
                        <a:cxn ang="0">
                          <a:pos x="166" y="70"/>
                        </a:cxn>
                        <a:cxn ang="0">
                          <a:pos x="147" y="67"/>
                        </a:cxn>
                        <a:cxn ang="0">
                          <a:pos x="127" y="75"/>
                        </a:cxn>
                        <a:cxn ang="0">
                          <a:pos x="101" y="63"/>
                        </a:cxn>
                        <a:cxn ang="0">
                          <a:pos x="67" y="56"/>
                        </a:cxn>
                        <a:cxn ang="0">
                          <a:pos x="41" y="48"/>
                        </a:cxn>
                        <a:cxn ang="0">
                          <a:pos x="16" y="36"/>
                        </a:cxn>
                        <a:cxn ang="0">
                          <a:pos x="1" y="31"/>
                        </a:cxn>
                        <a:cxn ang="0">
                          <a:pos x="0" y="0"/>
                        </a:cxn>
                      </a:cxnLst>
                      <a:rect l="0" t="0" r="r" b="b"/>
                      <a:pathLst>
                        <a:path w="366" h="84">
                          <a:moveTo>
                            <a:pt x="0" y="0"/>
                          </a:moveTo>
                          <a:lnTo>
                            <a:pt x="27" y="12"/>
                          </a:lnTo>
                          <a:lnTo>
                            <a:pt x="50" y="12"/>
                          </a:lnTo>
                          <a:lnTo>
                            <a:pt x="72" y="12"/>
                          </a:lnTo>
                          <a:lnTo>
                            <a:pt x="88" y="12"/>
                          </a:lnTo>
                          <a:lnTo>
                            <a:pt x="100" y="15"/>
                          </a:lnTo>
                          <a:lnTo>
                            <a:pt x="115" y="22"/>
                          </a:lnTo>
                          <a:lnTo>
                            <a:pt x="123" y="38"/>
                          </a:lnTo>
                          <a:lnTo>
                            <a:pt x="131" y="46"/>
                          </a:lnTo>
                          <a:lnTo>
                            <a:pt x="144" y="44"/>
                          </a:lnTo>
                          <a:lnTo>
                            <a:pt x="161" y="44"/>
                          </a:lnTo>
                          <a:lnTo>
                            <a:pt x="178" y="53"/>
                          </a:lnTo>
                          <a:lnTo>
                            <a:pt x="190" y="58"/>
                          </a:lnTo>
                          <a:lnTo>
                            <a:pt x="198" y="58"/>
                          </a:lnTo>
                          <a:lnTo>
                            <a:pt x="200" y="46"/>
                          </a:lnTo>
                          <a:lnTo>
                            <a:pt x="205" y="38"/>
                          </a:lnTo>
                          <a:lnTo>
                            <a:pt x="229" y="44"/>
                          </a:lnTo>
                          <a:lnTo>
                            <a:pt x="249" y="44"/>
                          </a:lnTo>
                          <a:lnTo>
                            <a:pt x="266" y="44"/>
                          </a:lnTo>
                          <a:lnTo>
                            <a:pt x="280" y="51"/>
                          </a:lnTo>
                          <a:lnTo>
                            <a:pt x="288" y="56"/>
                          </a:lnTo>
                          <a:lnTo>
                            <a:pt x="302" y="53"/>
                          </a:lnTo>
                          <a:lnTo>
                            <a:pt x="312" y="48"/>
                          </a:lnTo>
                          <a:lnTo>
                            <a:pt x="317" y="44"/>
                          </a:lnTo>
                          <a:lnTo>
                            <a:pt x="333" y="44"/>
                          </a:lnTo>
                          <a:lnTo>
                            <a:pt x="343" y="38"/>
                          </a:lnTo>
                          <a:lnTo>
                            <a:pt x="356" y="34"/>
                          </a:lnTo>
                          <a:lnTo>
                            <a:pt x="365" y="34"/>
                          </a:lnTo>
                          <a:lnTo>
                            <a:pt x="363" y="51"/>
                          </a:lnTo>
                          <a:lnTo>
                            <a:pt x="358" y="58"/>
                          </a:lnTo>
                          <a:lnTo>
                            <a:pt x="351" y="66"/>
                          </a:lnTo>
                          <a:lnTo>
                            <a:pt x="343" y="66"/>
                          </a:lnTo>
                          <a:lnTo>
                            <a:pt x="341" y="66"/>
                          </a:lnTo>
                          <a:lnTo>
                            <a:pt x="331" y="67"/>
                          </a:lnTo>
                          <a:lnTo>
                            <a:pt x="323" y="77"/>
                          </a:lnTo>
                          <a:lnTo>
                            <a:pt x="315" y="75"/>
                          </a:lnTo>
                          <a:lnTo>
                            <a:pt x="307" y="70"/>
                          </a:lnTo>
                          <a:lnTo>
                            <a:pt x="300" y="75"/>
                          </a:lnTo>
                          <a:lnTo>
                            <a:pt x="292" y="77"/>
                          </a:lnTo>
                          <a:lnTo>
                            <a:pt x="286" y="77"/>
                          </a:lnTo>
                          <a:lnTo>
                            <a:pt x="280" y="83"/>
                          </a:lnTo>
                          <a:lnTo>
                            <a:pt x="264" y="83"/>
                          </a:lnTo>
                          <a:lnTo>
                            <a:pt x="259" y="75"/>
                          </a:lnTo>
                          <a:lnTo>
                            <a:pt x="251" y="66"/>
                          </a:lnTo>
                          <a:lnTo>
                            <a:pt x="241" y="75"/>
                          </a:lnTo>
                          <a:lnTo>
                            <a:pt x="235" y="83"/>
                          </a:lnTo>
                          <a:lnTo>
                            <a:pt x="227" y="83"/>
                          </a:lnTo>
                          <a:lnTo>
                            <a:pt x="213" y="66"/>
                          </a:lnTo>
                          <a:lnTo>
                            <a:pt x="210" y="67"/>
                          </a:lnTo>
                          <a:lnTo>
                            <a:pt x="202" y="67"/>
                          </a:lnTo>
                          <a:lnTo>
                            <a:pt x="195" y="77"/>
                          </a:lnTo>
                          <a:lnTo>
                            <a:pt x="184" y="75"/>
                          </a:lnTo>
                          <a:lnTo>
                            <a:pt x="172" y="75"/>
                          </a:lnTo>
                          <a:lnTo>
                            <a:pt x="166" y="70"/>
                          </a:lnTo>
                          <a:lnTo>
                            <a:pt x="159" y="66"/>
                          </a:lnTo>
                          <a:lnTo>
                            <a:pt x="147" y="67"/>
                          </a:lnTo>
                          <a:lnTo>
                            <a:pt x="135" y="77"/>
                          </a:lnTo>
                          <a:lnTo>
                            <a:pt x="127" y="75"/>
                          </a:lnTo>
                          <a:lnTo>
                            <a:pt x="115" y="70"/>
                          </a:lnTo>
                          <a:lnTo>
                            <a:pt x="101" y="63"/>
                          </a:lnTo>
                          <a:lnTo>
                            <a:pt x="90" y="63"/>
                          </a:lnTo>
                          <a:lnTo>
                            <a:pt x="67" y="56"/>
                          </a:lnTo>
                          <a:lnTo>
                            <a:pt x="50" y="51"/>
                          </a:lnTo>
                          <a:lnTo>
                            <a:pt x="41" y="48"/>
                          </a:lnTo>
                          <a:lnTo>
                            <a:pt x="25" y="46"/>
                          </a:lnTo>
                          <a:lnTo>
                            <a:pt x="16" y="36"/>
                          </a:lnTo>
                          <a:lnTo>
                            <a:pt x="6" y="34"/>
                          </a:lnTo>
                          <a:lnTo>
                            <a:pt x="1" y="31"/>
                          </a:lnTo>
                          <a:lnTo>
                            <a:pt x="0" y="26"/>
                          </a:lnTo>
                          <a:lnTo>
                            <a:pt x="0" y="0"/>
                          </a:lnTo>
                        </a:path>
                      </a:pathLst>
                    </a:custGeom>
                    <a:gradFill rotWithShape="0">
                      <a:gsLst>
                        <a:gs pos="0">
                          <a:srgbClr val="008000">
                            <a:gamma/>
                            <a:shade val="0"/>
                            <a:invGamma/>
                          </a:srgbClr>
                        </a:gs>
                        <a:gs pos="50000">
                          <a:srgbClr val="008000"/>
                        </a:gs>
                        <a:gs pos="100000">
                          <a:srgbClr val="008000">
                            <a:gamma/>
                            <a:shade val="0"/>
                            <a:invGamma/>
                          </a:srgbClr>
                        </a:gs>
                      </a:gsLst>
                      <a:lin ang="5400000" scaled="1"/>
                    </a:gradFill>
                    <a:ln w="9525" cap="rnd">
                      <a:noFill/>
                      <a:round/>
                      <a:headEnd type="none" w="sm" len="sm"/>
                      <a:tailEnd type="none" w="sm" len="sm"/>
                    </a:ln>
                    <a:effectLst>
                      <a:outerShdw dist="53882" dir="2700000" algn="ctr" rotWithShape="0">
                        <a:sysClr val="windowText" lastClr="000000"/>
                      </a:outerShdw>
                    </a:effectLst>
                  </p:spPr>
                  <p:txBody>
                    <a:bodyPr/>
                    <a:lstStyle/>
                    <a:p>
                      <a:pPr fontAlgn="auto">
                        <a:spcBef>
                          <a:spcPts val="0"/>
                        </a:spcBef>
                        <a:spcAft>
                          <a:spcPts val="0"/>
                        </a:spcAft>
                        <a:defRPr/>
                      </a:pPr>
                      <a:endParaRPr lang="es-ES" kern="0">
                        <a:solidFill>
                          <a:prstClr val="black"/>
                        </a:solidFill>
                        <a:latin typeface="Arial" charset="0"/>
                      </a:endParaRPr>
                    </a:p>
                  </p:txBody>
                </p:sp>
                <p:sp>
                  <p:nvSpPr>
                    <p:cNvPr id="70" name="Freeform 17"/>
                    <p:cNvSpPr>
                      <a:spLocks/>
                    </p:cNvSpPr>
                    <p:nvPr/>
                  </p:nvSpPr>
                  <p:spPr bwMode="auto">
                    <a:xfrm>
                      <a:off x="5035" y="2718"/>
                      <a:ext cx="167" cy="156"/>
                    </a:xfrm>
                    <a:custGeom>
                      <a:avLst/>
                      <a:gdLst/>
                      <a:ahLst/>
                      <a:cxnLst>
                        <a:cxn ang="0">
                          <a:pos x="80" y="2"/>
                        </a:cxn>
                        <a:cxn ang="0">
                          <a:pos x="138" y="0"/>
                        </a:cxn>
                        <a:cxn ang="0">
                          <a:pos x="148" y="19"/>
                        </a:cxn>
                        <a:cxn ang="0">
                          <a:pos x="132" y="31"/>
                        </a:cxn>
                        <a:cxn ang="0">
                          <a:pos x="128" y="41"/>
                        </a:cxn>
                        <a:cxn ang="0">
                          <a:pos x="116" y="53"/>
                        </a:cxn>
                        <a:cxn ang="0">
                          <a:pos x="103" y="55"/>
                        </a:cxn>
                        <a:cxn ang="0">
                          <a:pos x="88" y="48"/>
                        </a:cxn>
                        <a:cxn ang="0">
                          <a:pos x="72" y="31"/>
                        </a:cxn>
                        <a:cxn ang="0">
                          <a:pos x="52" y="31"/>
                        </a:cxn>
                        <a:cxn ang="0">
                          <a:pos x="51" y="55"/>
                        </a:cxn>
                        <a:cxn ang="0">
                          <a:pos x="52" y="70"/>
                        </a:cxn>
                        <a:cxn ang="0">
                          <a:pos x="72" y="61"/>
                        </a:cxn>
                        <a:cxn ang="0">
                          <a:pos x="87" y="65"/>
                        </a:cxn>
                        <a:cxn ang="0">
                          <a:pos x="83" y="80"/>
                        </a:cxn>
                        <a:cxn ang="0">
                          <a:pos x="80" y="89"/>
                        </a:cxn>
                        <a:cxn ang="0">
                          <a:pos x="83" y="104"/>
                        </a:cxn>
                        <a:cxn ang="0">
                          <a:pos x="93" y="111"/>
                        </a:cxn>
                        <a:cxn ang="0">
                          <a:pos x="88" y="129"/>
                        </a:cxn>
                        <a:cxn ang="0">
                          <a:pos x="83" y="148"/>
                        </a:cxn>
                        <a:cxn ang="0">
                          <a:pos x="69" y="152"/>
                        </a:cxn>
                        <a:cxn ang="0">
                          <a:pos x="62" y="143"/>
                        </a:cxn>
                        <a:cxn ang="0">
                          <a:pos x="55" y="121"/>
                        </a:cxn>
                        <a:cxn ang="0">
                          <a:pos x="55" y="99"/>
                        </a:cxn>
                        <a:cxn ang="0">
                          <a:pos x="35" y="99"/>
                        </a:cxn>
                        <a:cxn ang="0">
                          <a:pos x="23" y="102"/>
                        </a:cxn>
                        <a:cxn ang="0">
                          <a:pos x="39" y="111"/>
                        </a:cxn>
                        <a:cxn ang="0">
                          <a:pos x="47" y="126"/>
                        </a:cxn>
                        <a:cxn ang="0">
                          <a:pos x="41" y="145"/>
                        </a:cxn>
                        <a:cxn ang="0">
                          <a:pos x="29" y="158"/>
                        </a:cxn>
                        <a:cxn ang="0">
                          <a:pos x="29" y="143"/>
                        </a:cxn>
                        <a:cxn ang="0">
                          <a:pos x="21" y="126"/>
                        </a:cxn>
                        <a:cxn ang="0">
                          <a:pos x="9" y="111"/>
                        </a:cxn>
                        <a:cxn ang="0">
                          <a:pos x="1" y="95"/>
                        </a:cxn>
                        <a:cxn ang="0">
                          <a:pos x="16" y="75"/>
                        </a:cxn>
                        <a:cxn ang="0">
                          <a:pos x="23" y="50"/>
                        </a:cxn>
                        <a:cxn ang="0">
                          <a:pos x="26" y="34"/>
                        </a:cxn>
                        <a:cxn ang="0">
                          <a:pos x="23" y="19"/>
                        </a:cxn>
                      </a:cxnLst>
                      <a:rect l="0" t="0" r="r" b="b"/>
                      <a:pathLst>
                        <a:path w="167" h="159">
                          <a:moveTo>
                            <a:pt x="41" y="0"/>
                          </a:moveTo>
                          <a:lnTo>
                            <a:pt x="80" y="2"/>
                          </a:lnTo>
                          <a:lnTo>
                            <a:pt x="118" y="2"/>
                          </a:lnTo>
                          <a:lnTo>
                            <a:pt x="138" y="0"/>
                          </a:lnTo>
                          <a:lnTo>
                            <a:pt x="166" y="14"/>
                          </a:lnTo>
                          <a:lnTo>
                            <a:pt x="148" y="19"/>
                          </a:lnTo>
                          <a:lnTo>
                            <a:pt x="138" y="27"/>
                          </a:lnTo>
                          <a:lnTo>
                            <a:pt x="132" y="31"/>
                          </a:lnTo>
                          <a:lnTo>
                            <a:pt x="128" y="36"/>
                          </a:lnTo>
                          <a:lnTo>
                            <a:pt x="128" y="41"/>
                          </a:lnTo>
                          <a:lnTo>
                            <a:pt x="128" y="48"/>
                          </a:lnTo>
                          <a:lnTo>
                            <a:pt x="116" y="53"/>
                          </a:lnTo>
                          <a:lnTo>
                            <a:pt x="106" y="53"/>
                          </a:lnTo>
                          <a:lnTo>
                            <a:pt x="103" y="55"/>
                          </a:lnTo>
                          <a:lnTo>
                            <a:pt x="93" y="55"/>
                          </a:lnTo>
                          <a:lnTo>
                            <a:pt x="88" y="48"/>
                          </a:lnTo>
                          <a:lnTo>
                            <a:pt x="80" y="39"/>
                          </a:lnTo>
                          <a:lnTo>
                            <a:pt x="72" y="31"/>
                          </a:lnTo>
                          <a:lnTo>
                            <a:pt x="57" y="31"/>
                          </a:lnTo>
                          <a:lnTo>
                            <a:pt x="52" y="31"/>
                          </a:lnTo>
                          <a:lnTo>
                            <a:pt x="49" y="43"/>
                          </a:lnTo>
                          <a:lnTo>
                            <a:pt x="51" y="55"/>
                          </a:lnTo>
                          <a:lnTo>
                            <a:pt x="51" y="62"/>
                          </a:lnTo>
                          <a:lnTo>
                            <a:pt x="52" y="70"/>
                          </a:lnTo>
                          <a:lnTo>
                            <a:pt x="61" y="68"/>
                          </a:lnTo>
                          <a:lnTo>
                            <a:pt x="72" y="61"/>
                          </a:lnTo>
                          <a:lnTo>
                            <a:pt x="80" y="61"/>
                          </a:lnTo>
                          <a:lnTo>
                            <a:pt x="87" y="65"/>
                          </a:lnTo>
                          <a:lnTo>
                            <a:pt x="87" y="70"/>
                          </a:lnTo>
                          <a:lnTo>
                            <a:pt x="83" y="80"/>
                          </a:lnTo>
                          <a:lnTo>
                            <a:pt x="80" y="84"/>
                          </a:lnTo>
                          <a:lnTo>
                            <a:pt x="80" y="89"/>
                          </a:lnTo>
                          <a:lnTo>
                            <a:pt x="78" y="96"/>
                          </a:lnTo>
                          <a:lnTo>
                            <a:pt x="83" y="104"/>
                          </a:lnTo>
                          <a:lnTo>
                            <a:pt x="90" y="114"/>
                          </a:lnTo>
                          <a:lnTo>
                            <a:pt x="93" y="111"/>
                          </a:lnTo>
                          <a:lnTo>
                            <a:pt x="93" y="121"/>
                          </a:lnTo>
                          <a:lnTo>
                            <a:pt x="88" y="129"/>
                          </a:lnTo>
                          <a:lnTo>
                            <a:pt x="85" y="136"/>
                          </a:lnTo>
                          <a:lnTo>
                            <a:pt x="83" y="148"/>
                          </a:lnTo>
                          <a:lnTo>
                            <a:pt x="75" y="152"/>
                          </a:lnTo>
                          <a:lnTo>
                            <a:pt x="69" y="152"/>
                          </a:lnTo>
                          <a:lnTo>
                            <a:pt x="62" y="152"/>
                          </a:lnTo>
                          <a:lnTo>
                            <a:pt x="62" y="143"/>
                          </a:lnTo>
                          <a:lnTo>
                            <a:pt x="61" y="126"/>
                          </a:lnTo>
                          <a:lnTo>
                            <a:pt x="55" y="121"/>
                          </a:lnTo>
                          <a:lnTo>
                            <a:pt x="52" y="114"/>
                          </a:lnTo>
                          <a:lnTo>
                            <a:pt x="55" y="99"/>
                          </a:lnTo>
                          <a:lnTo>
                            <a:pt x="49" y="95"/>
                          </a:lnTo>
                          <a:lnTo>
                            <a:pt x="35" y="99"/>
                          </a:lnTo>
                          <a:lnTo>
                            <a:pt x="29" y="95"/>
                          </a:lnTo>
                          <a:lnTo>
                            <a:pt x="23" y="102"/>
                          </a:lnTo>
                          <a:lnTo>
                            <a:pt x="29" y="107"/>
                          </a:lnTo>
                          <a:lnTo>
                            <a:pt x="39" y="111"/>
                          </a:lnTo>
                          <a:lnTo>
                            <a:pt x="41" y="116"/>
                          </a:lnTo>
                          <a:lnTo>
                            <a:pt x="47" y="126"/>
                          </a:lnTo>
                          <a:lnTo>
                            <a:pt x="47" y="133"/>
                          </a:lnTo>
                          <a:lnTo>
                            <a:pt x="41" y="145"/>
                          </a:lnTo>
                          <a:lnTo>
                            <a:pt x="33" y="155"/>
                          </a:lnTo>
                          <a:lnTo>
                            <a:pt x="29" y="158"/>
                          </a:lnTo>
                          <a:lnTo>
                            <a:pt x="29" y="151"/>
                          </a:lnTo>
                          <a:lnTo>
                            <a:pt x="29" y="143"/>
                          </a:lnTo>
                          <a:lnTo>
                            <a:pt x="31" y="133"/>
                          </a:lnTo>
                          <a:lnTo>
                            <a:pt x="21" y="126"/>
                          </a:lnTo>
                          <a:lnTo>
                            <a:pt x="11" y="118"/>
                          </a:lnTo>
                          <a:lnTo>
                            <a:pt x="9" y="111"/>
                          </a:lnTo>
                          <a:lnTo>
                            <a:pt x="0" y="107"/>
                          </a:lnTo>
                          <a:lnTo>
                            <a:pt x="1" y="95"/>
                          </a:lnTo>
                          <a:lnTo>
                            <a:pt x="9" y="87"/>
                          </a:lnTo>
                          <a:lnTo>
                            <a:pt x="16" y="75"/>
                          </a:lnTo>
                          <a:lnTo>
                            <a:pt x="21" y="62"/>
                          </a:lnTo>
                          <a:lnTo>
                            <a:pt x="23" y="50"/>
                          </a:lnTo>
                          <a:lnTo>
                            <a:pt x="21" y="39"/>
                          </a:lnTo>
                          <a:lnTo>
                            <a:pt x="26" y="34"/>
                          </a:lnTo>
                          <a:lnTo>
                            <a:pt x="29" y="28"/>
                          </a:lnTo>
                          <a:lnTo>
                            <a:pt x="23" y="19"/>
                          </a:lnTo>
                          <a:lnTo>
                            <a:pt x="41" y="0"/>
                          </a:lnTo>
                        </a:path>
                      </a:pathLst>
                    </a:custGeom>
                    <a:gradFill rotWithShape="0">
                      <a:gsLst>
                        <a:gs pos="0">
                          <a:srgbClr val="008000">
                            <a:gamma/>
                            <a:shade val="0"/>
                            <a:invGamma/>
                          </a:srgbClr>
                        </a:gs>
                        <a:gs pos="50000">
                          <a:srgbClr val="008000"/>
                        </a:gs>
                        <a:gs pos="100000">
                          <a:srgbClr val="008000">
                            <a:gamma/>
                            <a:shade val="0"/>
                            <a:invGamma/>
                          </a:srgbClr>
                        </a:gs>
                      </a:gsLst>
                      <a:lin ang="5400000" scaled="1"/>
                    </a:gradFill>
                    <a:ln w="9525" cap="rnd">
                      <a:noFill/>
                      <a:round/>
                      <a:headEnd type="none" w="sm" len="sm"/>
                      <a:tailEnd type="none" w="sm" len="sm"/>
                    </a:ln>
                    <a:effectLst>
                      <a:outerShdw dist="53882" dir="2700000" algn="ctr" rotWithShape="0">
                        <a:sysClr val="windowText" lastClr="000000"/>
                      </a:outerShdw>
                    </a:effectLst>
                  </p:spPr>
                  <p:txBody>
                    <a:bodyPr/>
                    <a:lstStyle/>
                    <a:p>
                      <a:pPr fontAlgn="auto">
                        <a:spcBef>
                          <a:spcPts val="0"/>
                        </a:spcBef>
                        <a:spcAft>
                          <a:spcPts val="0"/>
                        </a:spcAft>
                        <a:defRPr/>
                      </a:pPr>
                      <a:endParaRPr lang="es-ES" kern="0">
                        <a:solidFill>
                          <a:prstClr val="black"/>
                        </a:solidFill>
                        <a:latin typeface="Arial" charset="0"/>
                      </a:endParaRPr>
                    </a:p>
                  </p:txBody>
                </p:sp>
                <p:sp>
                  <p:nvSpPr>
                    <p:cNvPr id="71" name="Freeform 18"/>
                    <p:cNvSpPr>
                      <a:spLocks/>
                    </p:cNvSpPr>
                    <p:nvPr/>
                  </p:nvSpPr>
                  <p:spPr bwMode="auto">
                    <a:xfrm>
                      <a:off x="4861" y="2646"/>
                      <a:ext cx="181" cy="219"/>
                    </a:xfrm>
                    <a:custGeom>
                      <a:avLst/>
                      <a:gdLst/>
                      <a:ahLst/>
                      <a:cxnLst>
                        <a:cxn ang="0">
                          <a:pos x="0" y="72"/>
                        </a:cxn>
                        <a:cxn ang="0">
                          <a:pos x="36" y="38"/>
                        </a:cxn>
                        <a:cxn ang="0">
                          <a:pos x="56" y="24"/>
                        </a:cxn>
                        <a:cxn ang="0">
                          <a:pos x="65" y="12"/>
                        </a:cxn>
                        <a:cxn ang="0">
                          <a:pos x="95" y="0"/>
                        </a:cxn>
                        <a:cxn ang="0">
                          <a:pos x="110" y="26"/>
                        </a:cxn>
                        <a:cxn ang="0">
                          <a:pos x="126" y="14"/>
                        </a:cxn>
                        <a:cxn ang="0">
                          <a:pos x="131" y="7"/>
                        </a:cxn>
                        <a:cxn ang="0">
                          <a:pos x="146" y="0"/>
                        </a:cxn>
                        <a:cxn ang="0">
                          <a:pos x="153" y="0"/>
                        </a:cxn>
                        <a:cxn ang="0">
                          <a:pos x="156" y="9"/>
                        </a:cxn>
                        <a:cxn ang="0">
                          <a:pos x="156" y="16"/>
                        </a:cxn>
                        <a:cxn ang="0">
                          <a:pos x="148" y="28"/>
                        </a:cxn>
                        <a:cxn ang="0">
                          <a:pos x="148" y="35"/>
                        </a:cxn>
                        <a:cxn ang="0">
                          <a:pos x="169" y="67"/>
                        </a:cxn>
                        <a:cxn ang="0">
                          <a:pos x="172" y="86"/>
                        </a:cxn>
                        <a:cxn ang="0">
                          <a:pos x="179" y="86"/>
                        </a:cxn>
                        <a:cxn ang="0">
                          <a:pos x="181" y="96"/>
                        </a:cxn>
                        <a:cxn ang="0">
                          <a:pos x="172" y="105"/>
                        </a:cxn>
                        <a:cxn ang="0">
                          <a:pos x="167" y="101"/>
                        </a:cxn>
                        <a:cxn ang="0">
                          <a:pos x="153" y="108"/>
                        </a:cxn>
                        <a:cxn ang="0">
                          <a:pos x="156" y="127"/>
                        </a:cxn>
                        <a:cxn ang="0">
                          <a:pos x="139" y="140"/>
                        </a:cxn>
                        <a:cxn ang="0">
                          <a:pos x="139" y="171"/>
                        </a:cxn>
                        <a:cxn ang="0">
                          <a:pos x="139" y="192"/>
                        </a:cxn>
                        <a:cxn ang="0">
                          <a:pos x="131" y="202"/>
                        </a:cxn>
                        <a:cxn ang="0">
                          <a:pos x="126" y="217"/>
                        </a:cxn>
                        <a:cxn ang="0">
                          <a:pos x="118" y="214"/>
                        </a:cxn>
                        <a:cxn ang="0">
                          <a:pos x="106" y="207"/>
                        </a:cxn>
                        <a:cxn ang="0">
                          <a:pos x="97" y="200"/>
                        </a:cxn>
                        <a:cxn ang="0">
                          <a:pos x="89" y="188"/>
                        </a:cxn>
                        <a:cxn ang="0">
                          <a:pos x="62" y="190"/>
                        </a:cxn>
                        <a:cxn ang="0">
                          <a:pos x="39" y="182"/>
                        </a:cxn>
                        <a:cxn ang="0">
                          <a:pos x="23" y="163"/>
                        </a:cxn>
                        <a:cxn ang="0">
                          <a:pos x="13" y="149"/>
                        </a:cxn>
                        <a:cxn ang="0">
                          <a:pos x="6" y="137"/>
                        </a:cxn>
                        <a:cxn ang="0">
                          <a:pos x="6" y="113"/>
                        </a:cxn>
                        <a:cxn ang="0">
                          <a:pos x="0" y="72"/>
                        </a:cxn>
                      </a:cxnLst>
                      <a:rect l="0" t="0" r="r" b="b"/>
                      <a:pathLst>
                        <a:path w="182" h="218">
                          <a:moveTo>
                            <a:pt x="0" y="72"/>
                          </a:moveTo>
                          <a:lnTo>
                            <a:pt x="36" y="38"/>
                          </a:lnTo>
                          <a:lnTo>
                            <a:pt x="56" y="24"/>
                          </a:lnTo>
                          <a:lnTo>
                            <a:pt x="65" y="12"/>
                          </a:lnTo>
                          <a:lnTo>
                            <a:pt x="95" y="0"/>
                          </a:lnTo>
                          <a:lnTo>
                            <a:pt x="110" y="26"/>
                          </a:lnTo>
                          <a:lnTo>
                            <a:pt x="126" y="14"/>
                          </a:lnTo>
                          <a:lnTo>
                            <a:pt x="131" y="7"/>
                          </a:lnTo>
                          <a:lnTo>
                            <a:pt x="146" y="0"/>
                          </a:lnTo>
                          <a:lnTo>
                            <a:pt x="153" y="0"/>
                          </a:lnTo>
                          <a:lnTo>
                            <a:pt x="156" y="9"/>
                          </a:lnTo>
                          <a:lnTo>
                            <a:pt x="156" y="16"/>
                          </a:lnTo>
                          <a:lnTo>
                            <a:pt x="148" y="28"/>
                          </a:lnTo>
                          <a:lnTo>
                            <a:pt x="148" y="35"/>
                          </a:lnTo>
                          <a:lnTo>
                            <a:pt x="169" y="67"/>
                          </a:lnTo>
                          <a:lnTo>
                            <a:pt x="172" y="86"/>
                          </a:lnTo>
                          <a:lnTo>
                            <a:pt x="179" y="86"/>
                          </a:lnTo>
                          <a:lnTo>
                            <a:pt x="181" y="96"/>
                          </a:lnTo>
                          <a:lnTo>
                            <a:pt x="172" y="105"/>
                          </a:lnTo>
                          <a:lnTo>
                            <a:pt x="167" y="101"/>
                          </a:lnTo>
                          <a:lnTo>
                            <a:pt x="153" y="108"/>
                          </a:lnTo>
                          <a:lnTo>
                            <a:pt x="156" y="127"/>
                          </a:lnTo>
                          <a:lnTo>
                            <a:pt x="139" y="140"/>
                          </a:lnTo>
                          <a:lnTo>
                            <a:pt x="139" y="171"/>
                          </a:lnTo>
                          <a:lnTo>
                            <a:pt x="139" y="192"/>
                          </a:lnTo>
                          <a:lnTo>
                            <a:pt x="131" y="202"/>
                          </a:lnTo>
                          <a:lnTo>
                            <a:pt x="126" y="217"/>
                          </a:lnTo>
                          <a:lnTo>
                            <a:pt x="118" y="214"/>
                          </a:lnTo>
                          <a:lnTo>
                            <a:pt x="106" y="207"/>
                          </a:lnTo>
                          <a:lnTo>
                            <a:pt x="97" y="200"/>
                          </a:lnTo>
                          <a:lnTo>
                            <a:pt x="89" y="188"/>
                          </a:lnTo>
                          <a:lnTo>
                            <a:pt x="62" y="190"/>
                          </a:lnTo>
                          <a:lnTo>
                            <a:pt x="39" y="182"/>
                          </a:lnTo>
                          <a:lnTo>
                            <a:pt x="23" y="163"/>
                          </a:lnTo>
                          <a:lnTo>
                            <a:pt x="13" y="149"/>
                          </a:lnTo>
                          <a:lnTo>
                            <a:pt x="6" y="137"/>
                          </a:lnTo>
                          <a:lnTo>
                            <a:pt x="6" y="113"/>
                          </a:lnTo>
                          <a:lnTo>
                            <a:pt x="0" y="72"/>
                          </a:lnTo>
                        </a:path>
                      </a:pathLst>
                    </a:custGeom>
                    <a:gradFill rotWithShape="0">
                      <a:gsLst>
                        <a:gs pos="0">
                          <a:srgbClr val="008000">
                            <a:gamma/>
                            <a:shade val="0"/>
                            <a:invGamma/>
                          </a:srgbClr>
                        </a:gs>
                        <a:gs pos="50000">
                          <a:srgbClr val="008000"/>
                        </a:gs>
                        <a:gs pos="100000">
                          <a:srgbClr val="008000">
                            <a:gamma/>
                            <a:shade val="0"/>
                            <a:invGamma/>
                          </a:srgbClr>
                        </a:gs>
                      </a:gsLst>
                      <a:lin ang="5400000" scaled="1"/>
                    </a:gradFill>
                    <a:ln w="9525" cap="rnd">
                      <a:noFill/>
                      <a:round/>
                      <a:headEnd type="none" w="sm" len="sm"/>
                      <a:tailEnd type="none" w="sm" len="sm"/>
                    </a:ln>
                    <a:effectLst>
                      <a:outerShdw dist="53882" dir="2700000" algn="ctr" rotWithShape="0">
                        <a:sysClr val="windowText" lastClr="000000"/>
                      </a:outerShdw>
                    </a:effectLst>
                  </p:spPr>
                  <p:txBody>
                    <a:bodyPr/>
                    <a:lstStyle/>
                    <a:p>
                      <a:pPr fontAlgn="auto">
                        <a:spcBef>
                          <a:spcPts val="0"/>
                        </a:spcBef>
                        <a:spcAft>
                          <a:spcPts val="0"/>
                        </a:spcAft>
                        <a:defRPr/>
                      </a:pPr>
                      <a:endParaRPr lang="es-ES" kern="0">
                        <a:solidFill>
                          <a:prstClr val="black"/>
                        </a:solidFill>
                        <a:latin typeface="Arial" charset="0"/>
                      </a:endParaRPr>
                    </a:p>
                  </p:txBody>
                </p:sp>
                <p:sp>
                  <p:nvSpPr>
                    <p:cNvPr id="72" name="Freeform 19"/>
                    <p:cNvSpPr>
                      <a:spLocks/>
                    </p:cNvSpPr>
                    <p:nvPr/>
                  </p:nvSpPr>
                  <p:spPr bwMode="auto">
                    <a:xfrm>
                      <a:off x="5250" y="2771"/>
                      <a:ext cx="350" cy="206"/>
                    </a:xfrm>
                    <a:custGeom>
                      <a:avLst/>
                      <a:gdLst/>
                      <a:ahLst/>
                      <a:cxnLst>
                        <a:cxn ang="0">
                          <a:pos x="31" y="2"/>
                        </a:cxn>
                        <a:cxn ang="0">
                          <a:pos x="68" y="34"/>
                        </a:cxn>
                        <a:cxn ang="0">
                          <a:pos x="74" y="49"/>
                        </a:cxn>
                        <a:cxn ang="0">
                          <a:pos x="95" y="41"/>
                        </a:cxn>
                        <a:cxn ang="0">
                          <a:pos x="108" y="46"/>
                        </a:cxn>
                        <a:cxn ang="0">
                          <a:pos x="121" y="34"/>
                        </a:cxn>
                        <a:cxn ang="0">
                          <a:pos x="141" y="27"/>
                        </a:cxn>
                        <a:cxn ang="0">
                          <a:pos x="186" y="41"/>
                        </a:cxn>
                        <a:cxn ang="0">
                          <a:pos x="213" y="58"/>
                        </a:cxn>
                        <a:cxn ang="0">
                          <a:pos x="235" y="70"/>
                        </a:cxn>
                        <a:cxn ang="0">
                          <a:pos x="272" y="97"/>
                        </a:cxn>
                        <a:cxn ang="0">
                          <a:pos x="276" y="112"/>
                        </a:cxn>
                        <a:cxn ang="0">
                          <a:pos x="294" y="124"/>
                        </a:cxn>
                        <a:cxn ang="0">
                          <a:pos x="307" y="129"/>
                        </a:cxn>
                        <a:cxn ang="0">
                          <a:pos x="323" y="154"/>
                        </a:cxn>
                        <a:cxn ang="0">
                          <a:pos x="335" y="168"/>
                        </a:cxn>
                        <a:cxn ang="0">
                          <a:pos x="337" y="205"/>
                        </a:cxn>
                        <a:cxn ang="0">
                          <a:pos x="321" y="205"/>
                        </a:cxn>
                        <a:cxn ang="0">
                          <a:pos x="311" y="197"/>
                        </a:cxn>
                        <a:cxn ang="0">
                          <a:pos x="276" y="161"/>
                        </a:cxn>
                        <a:cxn ang="0">
                          <a:pos x="240" y="161"/>
                        </a:cxn>
                        <a:cxn ang="0">
                          <a:pos x="229" y="173"/>
                        </a:cxn>
                        <a:cxn ang="0">
                          <a:pos x="219" y="180"/>
                        </a:cxn>
                        <a:cxn ang="0">
                          <a:pos x="197" y="190"/>
                        </a:cxn>
                        <a:cxn ang="0">
                          <a:pos x="178" y="185"/>
                        </a:cxn>
                        <a:cxn ang="0">
                          <a:pos x="161" y="185"/>
                        </a:cxn>
                        <a:cxn ang="0">
                          <a:pos x="139" y="139"/>
                        </a:cxn>
                        <a:cxn ang="0">
                          <a:pos x="113" y="97"/>
                        </a:cxn>
                        <a:cxn ang="0">
                          <a:pos x="82" y="83"/>
                        </a:cxn>
                        <a:cxn ang="0">
                          <a:pos x="52" y="80"/>
                        </a:cxn>
                        <a:cxn ang="0">
                          <a:pos x="23" y="65"/>
                        </a:cxn>
                        <a:cxn ang="0">
                          <a:pos x="25" y="21"/>
                        </a:cxn>
                      </a:cxnLst>
                      <a:rect l="0" t="0" r="r" b="b"/>
                      <a:pathLst>
                        <a:path w="350" h="206">
                          <a:moveTo>
                            <a:pt x="0" y="0"/>
                          </a:moveTo>
                          <a:lnTo>
                            <a:pt x="31" y="2"/>
                          </a:lnTo>
                          <a:lnTo>
                            <a:pt x="57" y="5"/>
                          </a:lnTo>
                          <a:lnTo>
                            <a:pt x="68" y="34"/>
                          </a:lnTo>
                          <a:lnTo>
                            <a:pt x="70" y="43"/>
                          </a:lnTo>
                          <a:lnTo>
                            <a:pt x="74" y="49"/>
                          </a:lnTo>
                          <a:lnTo>
                            <a:pt x="82" y="41"/>
                          </a:lnTo>
                          <a:lnTo>
                            <a:pt x="95" y="41"/>
                          </a:lnTo>
                          <a:lnTo>
                            <a:pt x="103" y="49"/>
                          </a:lnTo>
                          <a:lnTo>
                            <a:pt x="108" y="46"/>
                          </a:lnTo>
                          <a:lnTo>
                            <a:pt x="119" y="34"/>
                          </a:lnTo>
                          <a:lnTo>
                            <a:pt x="121" y="34"/>
                          </a:lnTo>
                          <a:lnTo>
                            <a:pt x="131" y="27"/>
                          </a:lnTo>
                          <a:lnTo>
                            <a:pt x="141" y="27"/>
                          </a:lnTo>
                          <a:lnTo>
                            <a:pt x="172" y="41"/>
                          </a:lnTo>
                          <a:lnTo>
                            <a:pt x="186" y="41"/>
                          </a:lnTo>
                          <a:lnTo>
                            <a:pt x="199" y="53"/>
                          </a:lnTo>
                          <a:lnTo>
                            <a:pt x="213" y="58"/>
                          </a:lnTo>
                          <a:lnTo>
                            <a:pt x="225" y="68"/>
                          </a:lnTo>
                          <a:lnTo>
                            <a:pt x="235" y="70"/>
                          </a:lnTo>
                          <a:lnTo>
                            <a:pt x="260" y="80"/>
                          </a:lnTo>
                          <a:lnTo>
                            <a:pt x="272" y="97"/>
                          </a:lnTo>
                          <a:lnTo>
                            <a:pt x="278" y="107"/>
                          </a:lnTo>
                          <a:lnTo>
                            <a:pt x="276" y="112"/>
                          </a:lnTo>
                          <a:lnTo>
                            <a:pt x="286" y="121"/>
                          </a:lnTo>
                          <a:lnTo>
                            <a:pt x="294" y="124"/>
                          </a:lnTo>
                          <a:lnTo>
                            <a:pt x="297" y="127"/>
                          </a:lnTo>
                          <a:lnTo>
                            <a:pt x="307" y="129"/>
                          </a:lnTo>
                          <a:lnTo>
                            <a:pt x="323" y="143"/>
                          </a:lnTo>
                          <a:lnTo>
                            <a:pt x="323" y="154"/>
                          </a:lnTo>
                          <a:lnTo>
                            <a:pt x="332" y="163"/>
                          </a:lnTo>
                          <a:lnTo>
                            <a:pt x="335" y="168"/>
                          </a:lnTo>
                          <a:lnTo>
                            <a:pt x="349" y="188"/>
                          </a:lnTo>
                          <a:lnTo>
                            <a:pt x="337" y="205"/>
                          </a:lnTo>
                          <a:lnTo>
                            <a:pt x="332" y="205"/>
                          </a:lnTo>
                          <a:lnTo>
                            <a:pt x="321" y="205"/>
                          </a:lnTo>
                          <a:lnTo>
                            <a:pt x="317" y="197"/>
                          </a:lnTo>
                          <a:lnTo>
                            <a:pt x="311" y="197"/>
                          </a:lnTo>
                          <a:lnTo>
                            <a:pt x="306" y="199"/>
                          </a:lnTo>
                          <a:lnTo>
                            <a:pt x="276" y="161"/>
                          </a:lnTo>
                          <a:lnTo>
                            <a:pt x="258" y="163"/>
                          </a:lnTo>
                          <a:lnTo>
                            <a:pt x="240" y="161"/>
                          </a:lnTo>
                          <a:lnTo>
                            <a:pt x="235" y="165"/>
                          </a:lnTo>
                          <a:lnTo>
                            <a:pt x="229" y="173"/>
                          </a:lnTo>
                          <a:lnTo>
                            <a:pt x="227" y="168"/>
                          </a:lnTo>
                          <a:lnTo>
                            <a:pt x="219" y="180"/>
                          </a:lnTo>
                          <a:lnTo>
                            <a:pt x="207" y="197"/>
                          </a:lnTo>
                          <a:lnTo>
                            <a:pt x="197" y="190"/>
                          </a:lnTo>
                          <a:lnTo>
                            <a:pt x="186" y="185"/>
                          </a:lnTo>
                          <a:lnTo>
                            <a:pt x="178" y="185"/>
                          </a:lnTo>
                          <a:lnTo>
                            <a:pt x="166" y="180"/>
                          </a:lnTo>
                          <a:lnTo>
                            <a:pt x="161" y="185"/>
                          </a:lnTo>
                          <a:lnTo>
                            <a:pt x="153" y="161"/>
                          </a:lnTo>
                          <a:lnTo>
                            <a:pt x="139" y="139"/>
                          </a:lnTo>
                          <a:lnTo>
                            <a:pt x="125" y="112"/>
                          </a:lnTo>
                          <a:lnTo>
                            <a:pt x="113" y="97"/>
                          </a:lnTo>
                          <a:lnTo>
                            <a:pt x="103" y="83"/>
                          </a:lnTo>
                          <a:lnTo>
                            <a:pt x="82" y="83"/>
                          </a:lnTo>
                          <a:lnTo>
                            <a:pt x="62" y="90"/>
                          </a:lnTo>
                          <a:lnTo>
                            <a:pt x="52" y="80"/>
                          </a:lnTo>
                          <a:lnTo>
                            <a:pt x="33" y="73"/>
                          </a:lnTo>
                          <a:lnTo>
                            <a:pt x="23" y="65"/>
                          </a:lnTo>
                          <a:lnTo>
                            <a:pt x="23" y="36"/>
                          </a:lnTo>
                          <a:lnTo>
                            <a:pt x="25" y="21"/>
                          </a:lnTo>
                          <a:lnTo>
                            <a:pt x="0" y="0"/>
                          </a:lnTo>
                        </a:path>
                      </a:pathLst>
                    </a:custGeom>
                    <a:gradFill rotWithShape="0">
                      <a:gsLst>
                        <a:gs pos="0">
                          <a:srgbClr val="008000">
                            <a:gamma/>
                            <a:shade val="0"/>
                            <a:invGamma/>
                          </a:srgbClr>
                        </a:gs>
                        <a:gs pos="50000">
                          <a:srgbClr val="008000"/>
                        </a:gs>
                        <a:gs pos="100000">
                          <a:srgbClr val="008000">
                            <a:gamma/>
                            <a:shade val="0"/>
                            <a:invGamma/>
                          </a:srgbClr>
                        </a:gs>
                      </a:gsLst>
                      <a:lin ang="5400000" scaled="1"/>
                    </a:gradFill>
                    <a:ln w="9525" cap="rnd">
                      <a:noFill/>
                      <a:round/>
                      <a:headEnd type="none" w="sm" len="sm"/>
                      <a:tailEnd type="none" w="sm" len="sm"/>
                    </a:ln>
                    <a:effectLst>
                      <a:outerShdw dist="53882" dir="2700000" algn="ctr" rotWithShape="0">
                        <a:sysClr val="windowText" lastClr="000000"/>
                      </a:outerShdw>
                    </a:effectLst>
                  </p:spPr>
                  <p:txBody>
                    <a:bodyPr/>
                    <a:lstStyle/>
                    <a:p>
                      <a:pPr fontAlgn="auto">
                        <a:spcBef>
                          <a:spcPts val="0"/>
                        </a:spcBef>
                        <a:spcAft>
                          <a:spcPts val="0"/>
                        </a:spcAft>
                        <a:defRPr/>
                      </a:pPr>
                      <a:endParaRPr lang="es-ES" kern="0">
                        <a:solidFill>
                          <a:prstClr val="black"/>
                        </a:solidFill>
                        <a:latin typeface="Arial" charset="0"/>
                      </a:endParaRPr>
                    </a:p>
                  </p:txBody>
                </p:sp>
                <p:sp>
                  <p:nvSpPr>
                    <p:cNvPr id="73" name="Freeform 20"/>
                    <p:cNvSpPr>
                      <a:spLocks/>
                    </p:cNvSpPr>
                    <p:nvPr/>
                  </p:nvSpPr>
                  <p:spPr bwMode="auto">
                    <a:xfrm>
                      <a:off x="4602" y="2628"/>
                      <a:ext cx="208" cy="269"/>
                    </a:xfrm>
                    <a:custGeom>
                      <a:avLst/>
                      <a:gdLst/>
                      <a:ahLst/>
                      <a:cxnLst>
                        <a:cxn ang="0">
                          <a:pos x="0" y="6"/>
                        </a:cxn>
                        <a:cxn ang="0">
                          <a:pos x="21" y="0"/>
                        </a:cxn>
                        <a:cxn ang="0">
                          <a:pos x="46" y="12"/>
                        </a:cxn>
                        <a:cxn ang="0">
                          <a:pos x="50" y="24"/>
                        </a:cxn>
                        <a:cxn ang="0">
                          <a:pos x="50" y="28"/>
                        </a:cxn>
                        <a:cxn ang="0">
                          <a:pos x="56" y="31"/>
                        </a:cxn>
                        <a:cxn ang="0">
                          <a:pos x="56" y="36"/>
                        </a:cxn>
                        <a:cxn ang="0">
                          <a:pos x="64" y="39"/>
                        </a:cxn>
                        <a:cxn ang="0">
                          <a:pos x="64" y="48"/>
                        </a:cxn>
                        <a:cxn ang="0">
                          <a:pos x="89" y="77"/>
                        </a:cxn>
                        <a:cxn ang="0">
                          <a:pos x="92" y="77"/>
                        </a:cxn>
                        <a:cxn ang="0">
                          <a:pos x="96" y="84"/>
                        </a:cxn>
                        <a:cxn ang="0">
                          <a:pos x="100" y="92"/>
                        </a:cxn>
                        <a:cxn ang="0">
                          <a:pos x="104" y="92"/>
                        </a:cxn>
                        <a:cxn ang="0">
                          <a:pos x="122" y="102"/>
                        </a:cxn>
                        <a:cxn ang="0">
                          <a:pos x="154" y="106"/>
                        </a:cxn>
                        <a:cxn ang="0">
                          <a:pos x="157" y="140"/>
                        </a:cxn>
                        <a:cxn ang="0">
                          <a:pos x="164" y="145"/>
                        </a:cxn>
                        <a:cxn ang="0">
                          <a:pos x="162" y="158"/>
                        </a:cxn>
                        <a:cxn ang="0">
                          <a:pos x="182" y="174"/>
                        </a:cxn>
                        <a:cxn ang="0">
                          <a:pos x="199" y="182"/>
                        </a:cxn>
                        <a:cxn ang="0">
                          <a:pos x="199" y="238"/>
                        </a:cxn>
                        <a:cxn ang="0">
                          <a:pos x="209" y="260"/>
                        </a:cxn>
                        <a:cxn ang="0">
                          <a:pos x="203" y="267"/>
                        </a:cxn>
                        <a:cxn ang="0">
                          <a:pos x="192" y="270"/>
                        </a:cxn>
                        <a:cxn ang="0">
                          <a:pos x="189" y="250"/>
                        </a:cxn>
                        <a:cxn ang="0">
                          <a:pos x="170" y="270"/>
                        </a:cxn>
                        <a:cxn ang="0">
                          <a:pos x="157" y="241"/>
                        </a:cxn>
                        <a:cxn ang="0">
                          <a:pos x="149" y="221"/>
                        </a:cxn>
                        <a:cxn ang="0">
                          <a:pos x="125" y="194"/>
                        </a:cxn>
                        <a:cxn ang="0">
                          <a:pos x="119" y="194"/>
                        </a:cxn>
                        <a:cxn ang="0">
                          <a:pos x="99" y="180"/>
                        </a:cxn>
                        <a:cxn ang="0">
                          <a:pos x="94" y="165"/>
                        </a:cxn>
                        <a:cxn ang="0">
                          <a:pos x="94" y="155"/>
                        </a:cxn>
                        <a:cxn ang="0">
                          <a:pos x="77" y="117"/>
                        </a:cxn>
                        <a:cxn ang="0">
                          <a:pos x="69" y="92"/>
                        </a:cxn>
                        <a:cxn ang="0">
                          <a:pos x="48" y="70"/>
                        </a:cxn>
                        <a:cxn ang="0">
                          <a:pos x="19" y="36"/>
                        </a:cxn>
                        <a:cxn ang="0">
                          <a:pos x="0" y="6"/>
                        </a:cxn>
                      </a:cxnLst>
                      <a:rect l="0" t="0" r="r" b="b"/>
                      <a:pathLst>
                        <a:path w="210" h="271">
                          <a:moveTo>
                            <a:pt x="0" y="6"/>
                          </a:moveTo>
                          <a:lnTo>
                            <a:pt x="21" y="0"/>
                          </a:lnTo>
                          <a:lnTo>
                            <a:pt x="46" y="12"/>
                          </a:lnTo>
                          <a:lnTo>
                            <a:pt x="50" y="24"/>
                          </a:lnTo>
                          <a:lnTo>
                            <a:pt x="50" y="28"/>
                          </a:lnTo>
                          <a:lnTo>
                            <a:pt x="56" y="31"/>
                          </a:lnTo>
                          <a:lnTo>
                            <a:pt x="56" y="36"/>
                          </a:lnTo>
                          <a:lnTo>
                            <a:pt x="64" y="39"/>
                          </a:lnTo>
                          <a:lnTo>
                            <a:pt x="64" y="48"/>
                          </a:lnTo>
                          <a:lnTo>
                            <a:pt x="89" y="77"/>
                          </a:lnTo>
                          <a:lnTo>
                            <a:pt x="92" y="77"/>
                          </a:lnTo>
                          <a:lnTo>
                            <a:pt x="96" y="84"/>
                          </a:lnTo>
                          <a:lnTo>
                            <a:pt x="100" y="92"/>
                          </a:lnTo>
                          <a:lnTo>
                            <a:pt x="104" y="92"/>
                          </a:lnTo>
                          <a:lnTo>
                            <a:pt x="122" y="102"/>
                          </a:lnTo>
                          <a:lnTo>
                            <a:pt x="154" y="106"/>
                          </a:lnTo>
                          <a:lnTo>
                            <a:pt x="157" y="140"/>
                          </a:lnTo>
                          <a:lnTo>
                            <a:pt x="164" y="145"/>
                          </a:lnTo>
                          <a:lnTo>
                            <a:pt x="162" y="158"/>
                          </a:lnTo>
                          <a:lnTo>
                            <a:pt x="182" y="174"/>
                          </a:lnTo>
                          <a:lnTo>
                            <a:pt x="199" y="182"/>
                          </a:lnTo>
                          <a:lnTo>
                            <a:pt x="199" y="238"/>
                          </a:lnTo>
                          <a:lnTo>
                            <a:pt x="209" y="260"/>
                          </a:lnTo>
                          <a:lnTo>
                            <a:pt x="203" y="267"/>
                          </a:lnTo>
                          <a:lnTo>
                            <a:pt x="192" y="270"/>
                          </a:lnTo>
                          <a:lnTo>
                            <a:pt x="189" y="250"/>
                          </a:lnTo>
                          <a:lnTo>
                            <a:pt x="170" y="270"/>
                          </a:lnTo>
                          <a:lnTo>
                            <a:pt x="157" y="241"/>
                          </a:lnTo>
                          <a:lnTo>
                            <a:pt x="149" y="221"/>
                          </a:lnTo>
                          <a:lnTo>
                            <a:pt x="125" y="194"/>
                          </a:lnTo>
                          <a:lnTo>
                            <a:pt x="119" y="194"/>
                          </a:lnTo>
                          <a:lnTo>
                            <a:pt x="99" y="180"/>
                          </a:lnTo>
                          <a:lnTo>
                            <a:pt x="94" y="165"/>
                          </a:lnTo>
                          <a:lnTo>
                            <a:pt x="94" y="155"/>
                          </a:lnTo>
                          <a:lnTo>
                            <a:pt x="77" y="117"/>
                          </a:lnTo>
                          <a:lnTo>
                            <a:pt x="69" y="92"/>
                          </a:lnTo>
                          <a:lnTo>
                            <a:pt x="48" y="70"/>
                          </a:lnTo>
                          <a:lnTo>
                            <a:pt x="19" y="36"/>
                          </a:lnTo>
                          <a:lnTo>
                            <a:pt x="0" y="6"/>
                          </a:lnTo>
                        </a:path>
                      </a:pathLst>
                    </a:custGeom>
                    <a:gradFill rotWithShape="0">
                      <a:gsLst>
                        <a:gs pos="0">
                          <a:srgbClr val="008000">
                            <a:gamma/>
                            <a:shade val="0"/>
                            <a:invGamma/>
                          </a:srgbClr>
                        </a:gs>
                        <a:gs pos="50000">
                          <a:srgbClr val="008000"/>
                        </a:gs>
                        <a:gs pos="100000">
                          <a:srgbClr val="008000">
                            <a:gamma/>
                            <a:shade val="0"/>
                            <a:invGamma/>
                          </a:srgbClr>
                        </a:gs>
                      </a:gsLst>
                      <a:lin ang="5400000" scaled="1"/>
                    </a:gradFill>
                    <a:ln w="9525" cap="rnd">
                      <a:noFill/>
                      <a:round/>
                      <a:headEnd type="none" w="sm" len="sm"/>
                      <a:tailEnd type="none" w="sm" len="sm"/>
                    </a:ln>
                    <a:effectLst>
                      <a:outerShdw dist="53882" dir="2700000" algn="ctr" rotWithShape="0">
                        <a:sysClr val="windowText" lastClr="000000"/>
                      </a:outerShdw>
                    </a:effectLst>
                  </p:spPr>
                  <p:txBody>
                    <a:bodyPr/>
                    <a:lstStyle/>
                    <a:p>
                      <a:pPr fontAlgn="auto">
                        <a:spcBef>
                          <a:spcPts val="0"/>
                        </a:spcBef>
                        <a:spcAft>
                          <a:spcPts val="0"/>
                        </a:spcAft>
                        <a:defRPr/>
                      </a:pPr>
                      <a:endParaRPr lang="es-ES" kern="0">
                        <a:solidFill>
                          <a:prstClr val="black"/>
                        </a:solidFill>
                        <a:latin typeface="Arial" charset="0"/>
                      </a:endParaRPr>
                    </a:p>
                  </p:txBody>
                </p:sp>
                <p:sp>
                  <p:nvSpPr>
                    <p:cNvPr id="74" name="Freeform 21"/>
                    <p:cNvSpPr>
                      <a:spLocks/>
                    </p:cNvSpPr>
                    <p:nvPr/>
                  </p:nvSpPr>
                  <p:spPr bwMode="auto">
                    <a:xfrm>
                      <a:off x="4978" y="2336"/>
                      <a:ext cx="202" cy="299"/>
                    </a:xfrm>
                    <a:custGeom>
                      <a:avLst/>
                      <a:gdLst/>
                      <a:ahLst/>
                      <a:cxnLst>
                        <a:cxn ang="0">
                          <a:pos x="13" y="0"/>
                        </a:cxn>
                        <a:cxn ang="0">
                          <a:pos x="31" y="0"/>
                        </a:cxn>
                        <a:cxn ang="0">
                          <a:pos x="51" y="31"/>
                        </a:cxn>
                        <a:cxn ang="0">
                          <a:pos x="47" y="61"/>
                        </a:cxn>
                        <a:cxn ang="0">
                          <a:pos x="59" y="70"/>
                        </a:cxn>
                        <a:cxn ang="0">
                          <a:pos x="65" y="89"/>
                        </a:cxn>
                        <a:cxn ang="0">
                          <a:pos x="78" y="99"/>
                        </a:cxn>
                        <a:cxn ang="0">
                          <a:pos x="94" y="102"/>
                        </a:cxn>
                        <a:cxn ang="0">
                          <a:pos x="119" y="117"/>
                        </a:cxn>
                        <a:cxn ang="0">
                          <a:pos x="134" y="133"/>
                        </a:cxn>
                        <a:cxn ang="0">
                          <a:pos x="138" y="133"/>
                        </a:cxn>
                        <a:cxn ang="0">
                          <a:pos x="158" y="148"/>
                        </a:cxn>
                        <a:cxn ang="0">
                          <a:pos x="158" y="185"/>
                        </a:cxn>
                        <a:cxn ang="0">
                          <a:pos x="164" y="201"/>
                        </a:cxn>
                        <a:cxn ang="0">
                          <a:pos x="170" y="211"/>
                        </a:cxn>
                        <a:cxn ang="0">
                          <a:pos x="178" y="221"/>
                        </a:cxn>
                        <a:cxn ang="0">
                          <a:pos x="186" y="234"/>
                        </a:cxn>
                        <a:cxn ang="0">
                          <a:pos x="189" y="248"/>
                        </a:cxn>
                        <a:cxn ang="0">
                          <a:pos x="206" y="260"/>
                        </a:cxn>
                        <a:cxn ang="0">
                          <a:pos x="204" y="275"/>
                        </a:cxn>
                        <a:cxn ang="0">
                          <a:pos x="188" y="277"/>
                        </a:cxn>
                        <a:cxn ang="0">
                          <a:pos x="181" y="265"/>
                        </a:cxn>
                        <a:cxn ang="0">
                          <a:pos x="170" y="265"/>
                        </a:cxn>
                        <a:cxn ang="0">
                          <a:pos x="170" y="297"/>
                        </a:cxn>
                        <a:cxn ang="0">
                          <a:pos x="160" y="297"/>
                        </a:cxn>
                        <a:cxn ang="0">
                          <a:pos x="148" y="282"/>
                        </a:cxn>
                        <a:cxn ang="0">
                          <a:pos x="140" y="275"/>
                        </a:cxn>
                        <a:cxn ang="0">
                          <a:pos x="140" y="257"/>
                        </a:cxn>
                        <a:cxn ang="0">
                          <a:pos x="122" y="257"/>
                        </a:cxn>
                        <a:cxn ang="0">
                          <a:pos x="116" y="275"/>
                        </a:cxn>
                        <a:cxn ang="0">
                          <a:pos x="111" y="257"/>
                        </a:cxn>
                        <a:cxn ang="0">
                          <a:pos x="109" y="241"/>
                        </a:cxn>
                        <a:cxn ang="0">
                          <a:pos x="130" y="234"/>
                        </a:cxn>
                        <a:cxn ang="0">
                          <a:pos x="142" y="238"/>
                        </a:cxn>
                        <a:cxn ang="0">
                          <a:pos x="144" y="209"/>
                        </a:cxn>
                        <a:cxn ang="0">
                          <a:pos x="132" y="200"/>
                        </a:cxn>
                        <a:cxn ang="0">
                          <a:pos x="124" y="175"/>
                        </a:cxn>
                        <a:cxn ang="0">
                          <a:pos x="119" y="145"/>
                        </a:cxn>
                        <a:cxn ang="0">
                          <a:pos x="96" y="136"/>
                        </a:cxn>
                        <a:cxn ang="0">
                          <a:pos x="86" y="124"/>
                        </a:cxn>
                        <a:cxn ang="0">
                          <a:pos x="68" y="117"/>
                        </a:cxn>
                        <a:cxn ang="0">
                          <a:pos x="78" y="143"/>
                        </a:cxn>
                        <a:cxn ang="0">
                          <a:pos x="59" y="155"/>
                        </a:cxn>
                        <a:cxn ang="0">
                          <a:pos x="47" y="126"/>
                        </a:cxn>
                        <a:cxn ang="0">
                          <a:pos x="37" y="119"/>
                        </a:cxn>
                        <a:cxn ang="0">
                          <a:pos x="37" y="102"/>
                        </a:cxn>
                        <a:cxn ang="0">
                          <a:pos x="24" y="82"/>
                        </a:cxn>
                        <a:cxn ang="0">
                          <a:pos x="8" y="70"/>
                        </a:cxn>
                        <a:cxn ang="0">
                          <a:pos x="0" y="58"/>
                        </a:cxn>
                        <a:cxn ang="0">
                          <a:pos x="3" y="48"/>
                        </a:cxn>
                        <a:cxn ang="0">
                          <a:pos x="16" y="53"/>
                        </a:cxn>
                        <a:cxn ang="0">
                          <a:pos x="19" y="41"/>
                        </a:cxn>
                        <a:cxn ang="0">
                          <a:pos x="16" y="24"/>
                        </a:cxn>
                        <a:cxn ang="0">
                          <a:pos x="13" y="0"/>
                        </a:cxn>
                      </a:cxnLst>
                      <a:rect l="0" t="0" r="r" b="b"/>
                      <a:pathLst>
                        <a:path w="207" h="298">
                          <a:moveTo>
                            <a:pt x="13" y="0"/>
                          </a:moveTo>
                          <a:lnTo>
                            <a:pt x="31" y="0"/>
                          </a:lnTo>
                          <a:lnTo>
                            <a:pt x="51" y="31"/>
                          </a:lnTo>
                          <a:lnTo>
                            <a:pt x="47" y="61"/>
                          </a:lnTo>
                          <a:lnTo>
                            <a:pt x="59" y="70"/>
                          </a:lnTo>
                          <a:lnTo>
                            <a:pt x="65" y="89"/>
                          </a:lnTo>
                          <a:lnTo>
                            <a:pt x="78" y="99"/>
                          </a:lnTo>
                          <a:lnTo>
                            <a:pt x="94" y="102"/>
                          </a:lnTo>
                          <a:lnTo>
                            <a:pt x="119" y="117"/>
                          </a:lnTo>
                          <a:lnTo>
                            <a:pt x="134" y="133"/>
                          </a:lnTo>
                          <a:lnTo>
                            <a:pt x="138" y="133"/>
                          </a:lnTo>
                          <a:lnTo>
                            <a:pt x="158" y="148"/>
                          </a:lnTo>
                          <a:lnTo>
                            <a:pt x="158" y="185"/>
                          </a:lnTo>
                          <a:lnTo>
                            <a:pt x="164" y="201"/>
                          </a:lnTo>
                          <a:lnTo>
                            <a:pt x="170" y="211"/>
                          </a:lnTo>
                          <a:lnTo>
                            <a:pt x="178" y="221"/>
                          </a:lnTo>
                          <a:lnTo>
                            <a:pt x="186" y="234"/>
                          </a:lnTo>
                          <a:lnTo>
                            <a:pt x="189" y="248"/>
                          </a:lnTo>
                          <a:lnTo>
                            <a:pt x="206" y="260"/>
                          </a:lnTo>
                          <a:lnTo>
                            <a:pt x="204" y="275"/>
                          </a:lnTo>
                          <a:lnTo>
                            <a:pt x="188" y="277"/>
                          </a:lnTo>
                          <a:lnTo>
                            <a:pt x="181" y="265"/>
                          </a:lnTo>
                          <a:lnTo>
                            <a:pt x="170" y="265"/>
                          </a:lnTo>
                          <a:lnTo>
                            <a:pt x="170" y="297"/>
                          </a:lnTo>
                          <a:lnTo>
                            <a:pt x="160" y="297"/>
                          </a:lnTo>
                          <a:lnTo>
                            <a:pt x="148" y="282"/>
                          </a:lnTo>
                          <a:lnTo>
                            <a:pt x="140" y="275"/>
                          </a:lnTo>
                          <a:lnTo>
                            <a:pt x="140" y="257"/>
                          </a:lnTo>
                          <a:lnTo>
                            <a:pt x="122" y="257"/>
                          </a:lnTo>
                          <a:lnTo>
                            <a:pt x="116" y="275"/>
                          </a:lnTo>
                          <a:lnTo>
                            <a:pt x="111" y="257"/>
                          </a:lnTo>
                          <a:lnTo>
                            <a:pt x="109" y="241"/>
                          </a:lnTo>
                          <a:lnTo>
                            <a:pt x="130" y="234"/>
                          </a:lnTo>
                          <a:lnTo>
                            <a:pt x="142" y="238"/>
                          </a:lnTo>
                          <a:lnTo>
                            <a:pt x="144" y="209"/>
                          </a:lnTo>
                          <a:lnTo>
                            <a:pt x="132" y="200"/>
                          </a:lnTo>
                          <a:lnTo>
                            <a:pt x="124" y="175"/>
                          </a:lnTo>
                          <a:lnTo>
                            <a:pt x="119" y="145"/>
                          </a:lnTo>
                          <a:lnTo>
                            <a:pt x="96" y="136"/>
                          </a:lnTo>
                          <a:lnTo>
                            <a:pt x="86" y="124"/>
                          </a:lnTo>
                          <a:lnTo>
                            <a:pt x="68" y="117"/>
                          </a:lnTo>
                          <a:lnTo>
                            <a:pt x="78" y="143"/>
                          </a:lnTo>
                          <a:lnTo>
                            <a:pt x="59" y="155"/>
                          </a:lnTo>
                          <a:lnTo>
                            <a:pt x="47" y="126"/>
                          </a:lnTo>
                          <a:lnTo>
                            <a:pt x="37" y="119"/>
                          </a:lnTo>
                          <a:lnTo>
                            <a:pt x="37" y="102"/>
                          </a:lnTo>
                          <a:lnTo>
                            <a:pt x="24" y="82"/>
                          </a:lnTo>
                          <a:lnTo>
                            <a:pt x="8" y="70"/>
                          </a:lnTo>
                          <a:lnTo>
                            <a:pt x="0" y="58"/>
                          </a:lnTo>
                          <a:lnTo>
                            <a:pt x="3" y="48"/>
                          </a:lnTo>
                          <a:lnTo>
                            <a:pt x="16" y="53"/>
                          </a:lnTo>
                          <a:lnTo>
                            <a:pt x="19" y="41"/>
                          </a:lnTo>
                          <a:lnTo>
                            <a:pt x="16" y="24"/>
                          </a:lnTo>
                          <a:lnTo>
                            <a:pt x="13" y="0"/>
                          </a:lnTo>
                        </a:path>
                      </a:pathLst>
                    </a:custGeom>
                    <a:gradFill rotWithShape="0">
                      <a:gsLst>
                        <a:gs pos="0">
                          <a:srgbClr val="008000">
                            <a:gamma/>
                            <a:shade val="0"/>
                            <a:invGamma/>
                          </a:srgbClr>
                        </a:gs>
                        <a:gs pos="50000">
                          <a:srgbClr val="008000"/>
                        </a:gs>
                        <a:gs pos="100000">
                          <a:srgbClr val="008000">
                            <a:gamma/>
                            <a:shade val="0"/>
                            <a:invGamma/>
                          </a:srgbClr>
                        </a:gs>
                      </a:gsLst>
                      <a:lin ang="5400000" scaled="1"/>
                    </a:gradFill>
                    <a:ln w="9525" cap="rnd">
                      <a:noFill/>
                      <a:round/>
                      <a:headEnd type="none" w="sm" len="sm"/>
                      <a:tailEnd type="none" w="sm" len="sm"/>
                    </a:ln>
                    <a:effectLst>
                      <a:outerShdw dist="53882" dir="2700000" algn="ctr" rotWithShape="0">
                        <a:sysClr val="windowText" lastClr="000000"/>
                      </a:outerShdw>
                    </a:effectLst>
                  </p:spPr>
                  <p:txBody>
                    <a:bodyPr/>
                    <a:lstStyle/>
                    <a:p>
                      <a:pPr fontAlgn="auto">
                        <a:spcBef>
                          <a:spcPts val="0"/>
                        </a:spcBef>
                        <a:spcAft>
                          <a:spcPts val="0"/>
                        </a:spcAft>
                        <a:defRPr/>
                      </a:pPr>
                      <a:endParaRPr lang="es-ES" kern="0">
                        <a:solidFill>
                          <a:prstClr val="black"/>
                        </a:solidFill>
                        <a:latin typeface="Arial" charset="0"/>
                      </a:endParaRPr>
                    </a:p>
                  </p:txBody>
                </p:sp>
                <p:sp>
                  <p:nvSpPr>
                    <p:cNvPr id="75" name="Freeform 22"/>
                    <p:cNvSpPr>
                      <a:spLocks/>
                    </p:cNvSpPr>
                    <p:nvPr/>
                  </p:nvSpPr>
                  <p:spPr bwMode="auto">
                    <a:xfrm>
                      <a:off x="4933" y="1831"/>
                      <a:ext cx="151" cy="251"/>
                    </a:xfrm>
                    <a:custGeom>
                      <a:avLst/>
                      <a:gdLst/>
                      <a:ahLst/>
                      <a:cxnLst>
                        <a:cxn ang="0">
                          <a:pos x="31" y="0"/>
                        </a:cxn>
                        <a:cxn ang="0">
                          <a:pos x="61" y="17"/>
                        </a:cxn>
                        <a:cxn ang="0">
                          <a:pos x="78" y="31"/>
                        </a:cxn>
                        <a:cxn ang="0">
                          <a:pos x="89" y="54"/>
                        </a:cxn>
                        <a:cxn ang="0">
                          <a:pos x="99" y="54"/>
                        </a:cxn>
                        <a:cxn ang="0">
                          <a:pos x="97" y="68"/>
                        </a:cxn>
                        <a:cxn ang="0">
                          <a:pos x="109" y="77"/>
                        </a:cxn>
                        <a:cxn ang="0">
                          <a:pos x="117" y="92"/>
                        </a:cxn>
                        <a:cxn ang="0">
                          <a:pos x="137" y="122"/>
                        </a:cxn>
                        <a:cxn ang="0">
                          <a:pos x="151" y="156"/>
                        </a:cxn>
                        <a:cxn ang="0">
                          <a:pos x="125" y="154"/>
                        </a:cxn>
                        <a:cxn ang="0">
                          <a:pos x="106" y="149"/>
                        </a:cxn>
                        <a:cxn ang="0">
                          <a:pos x="119" y="174"/>
                        </a:cxn>
                        <a:cxn ang="0">
                          <a:pos x="119" y="188"/>
                        </a:cxn>
                        <a:cxn ang="0">
                          <a:pos x="119" y="203"/>
                        </a:cxn>
                        <a:cxn ang="0">
                          <a:pos x="111" y="196"/>
                        </a:cxn>
                        <a:cxn ang="0">
                          <a:pos x="101" y="183"/>
                        </a:cxn>
                        <a:cxn ang="0">
                          <a:pos x="84" y="168"/>
                        </a:cxn>
                        <a:cxn ang="0">
                          <a:pos x="74" y="161"/>
                        </a:cxn>
                        <a:cxn ang="0">
                          <a:pos x="58" y="168"/>
                        </a:cxn>
                        <a:cxn ang="0">
                          <a:pos x="49" y="174"/>
                        </a:cxn>
                        <a:cxn ang="0">
                          <a:pos x="54" y="186"/>
                        </a:cxn>
                        <a:cxn ang="0">
                          <a:pos x="71" y="196"/>
                        </a:cxn>
                        <a:cxn ang="0">
                          <a:pos x="86" y="205"/>
                        </a:cxn>
                        <a:cxn ang="0">
                          <a:pos x="92" y="222"/>
                        </a:cxn>
                        <a:cxn ang="0">
                          <a:pos x="89" y="245"/>
                        </a:cxn>
                        <a:cxn ang="0">
                          <a:pos x="89" y="252"/>
                        </a:cxn>
                        <a:cxn ang="0">
                          <a:pos x="84" y="252"/>
                        </a:cxn>
                        <a:cxn ang="0">
                          <a:pos x="74" y="245"/>
                        </a:cxn>
                        <a:cxn ang="0">
                          <a:pos x="71" y="242"/>
                        </a:cxn>
                        <a:cxn ang="0">
                          <a:pos x="64" y="237"/>
                        </a:cxn>
                        <a:cxn ang="0">
                          <a:pos x="58" y="249"/>
                        </a:cxn>
                        <a:cxn ang="0">
                          <a:pos x="49" y="252"/>
                        </a:cxn>
                        <a:cxn ang="0">
                          <a:pos x="41" y="242"/>
                        </a:cxn>
                        <a:cxn ang="0">
                          <a:pos x="41" y="220"/>
                        </a:cxn>
                        <a:cxn ang="0">
                          <a:pos x="39" y="208"/>
                        </a:cxn>
                        <a:cxn ang="0">
                          <a:pos x="29" y="200"/>
                        </a:cxn>
                        <a:cxn ang="0">
                          <a:pos x="19" y="212"/>
                        </a:cxn>
                        <a:cxn ang="0">
                          <a:pos x="3" y="212"/>
                        </a:cxn>
                        <a:cxn ang="0">
                          <a:pos x="0" y="203"/>
                        </a:cxn>
                        <a:cxn ang="0">
                          <a:pos x="3" y="178"/>
                        </a:cxn>
                        <a:cxn ang="0">
                          <a:pos x="15" y="163"/>
                        </a:cxn>
                        <a:cxn ang="0">
                          <a:pos x="13" y="125"/>
                        </a:cxn>
                        <a:cxn ang="0">
                          <a:pos x="13" y="114"/>
                        </a:cxn>
                        <a:cxn ang="0">
                          <a:pos x="25" y="112"/>
                        </a:cxn>
                        <a:cxn ang="0">
                          <a:pos x="35" y="122"/>
                        </a:cxn>
                        <a:cxn ang="0">
                          <a:pos x="53" y="126"/>
                        </a:cxn>
                        <a:cxn ang="0">
                          <a:pos x="53" y="110"/>
                        </a:cxn>
                        <a:cxn ang="0">
                          <a:pos x="44" y="100"/>
                        </a:cxn>
                        <a:cxn ang="0">
                          <a:pos x="41" y="92"/>
                        </a:cxn>
                        <a:cxn ang="0">
                          <a:pos x="46" y="92"/>
                        </a:cxn>
                        <a:cxn ang="0">
                          <a:pos x="51" y="92"/>
                        </a:cxn>
                        <a:cxn ang="0">
                          <a:pos x="54" y="92"/>
                        </a:cxn>
                        <a:cxn ang="0">
                          <a:pos x="58" y="92"/>
                        </a:cxn>
                        <a:cxn ang="0">
                          <a:pos x="64" y="85"/>
                        </a:cxn>
                        <a:cxn ang="0">
                          <a:pos x="62" y="77"/>
                        </a:cxn>
                        <a:cxn ang="0">
                          <a:pos x="56" y="61"/>
                        </a:cxn>
                        <a:cxn ang="0">
                          <a:pos x="44" y="43"/>
                        </a:cxn>
                        <a:cxn ang="0">
                          <a:pos x="29" y="34"/>
                        </a:cxn>
                        <a:cxn ang="0">
                          <a:pos x="23" y="24"/>
                        </a:cxn>
                        <a:cxn ang="0">
                          <a:pos x="31" y="0"/>
                        </a:cxn>
                      </a:cxnLst>
                      <a:rect l="0" t="0" r="r" b="b"/>
                      <a:pathLst>
                        <a:path w="152" h="253">
                          <a:moveTo>
                            <a:pt x="31" y="0"/>
                          </a:moveTo>
                          <a:lnTo>
                            <a:pt x="61" y="17"/>
                          </a:lnTo>
                          <a:lnTo>
                            <a:pt x="78" y="31"/>
                          </a:lnTo>
                          <a:lnTo>
                            <a:pt x="89" y="54"/>
                          </a:lnTo>
                          <a:lnTo>
                            <a:pt x="99" y="54"/>
                          </a:lnTo>
                          <a:lnTo>
                            <a:pt x="97" y="68"/>
                          </a:lnTo>
                          <a:lnTo>
                            <a:pt x="109" y="77"/>
                          </a:lnTo>
                          <a:lnTo>
                            <a:pt x="117" y="92"/>
                          </a:lnTo>
                          <a:lnTo>
                            <a:pt x="137" y="122"/>
                          </a:lnTo>
                          <a:lnTo>
                            <a:pt x="151" y="156"/>
                          </a:lnTo>
                          <a:lnTo>
                            <a:pt x="125" y="154"/>
                          </a:lnTo>
                          <a:lnTo>
                            <a:pt x="106" y="149"/>
                          </a:lnTo>
                          <a:lnTo>
                            <a:pt x="119" y="174"/>
                          </a:lnTo>
                          <a:lnTo>
                            <a:pt x="119" y="188"/>
                          </a:lnTo>
                          <a:lnTo>
                            <a:pt x="119" y="203"/>
                          </a:lnTo>
                          <a:lnTo>
                            <a:pt x="111" y="196"/>
                          </a:lnTo>
                          <a:lnTo>
                            <a:pt x="101" y="183"/>
                          </a:lnTo>
                          <a:lnTo>
                            <a:pt x="84" y="168"/>
                          </a:lnTo>
                          <a:lnTo>
                            <a:pt x="74" y="161"/>
                          </a:lnTo>
                          <a:lnTo>
                            <a:pt x="58" y="168"/>
                          </a:lnTo>
                          <a:lnTo>
                            <a:pt x="49" y="174"/>
                          </a:lnTo>
                          <a:lnTo>
                            <a:pt x="54" y="186"/>
                          </a:lnTo>
                          <a:lnTo>
                            <a:pt x="71" y="196"/>
                          </a:lnTo>
                          <a:lnTo>
                            <a:pt x="86" y="205"/>
                          </a:lnTo>
                          <a:lnTo>
                            <a:pt x="92" y="222"/>
                          </a:lnTo>
                          <a:lnTo>
                            <a:pt x="89" y="245"/>
                          </a:lnTo>
                          <a:lnTo>
                            <a:pt x="89" y="252"/>
                          </a:lnTo>
                          <a:lnTo>
                            <a:pt x="84" y="252"/>
                          </a:lnTo>
                          <a:lnTo>
                            <a:pt x="74" y="245"/>
                          </a:lnTo>
                          <a:lnTo>
                            <a:pt x="71" y="242"/>
                          </a:lnTo>
                          <a:lnTo>
                            <a:pt x="64" y="237"/>
                          </a:lnTo>
                          <a:lnTo>
                            <a:pt x="58" y="249"/>
                          </a:lnTo>
                          <a:lnTo>
                            <a:pt x="49" y="252"/>
                          </a:lnTo>
                          <a:lnTo>
                            <a:pt x="41" y="242"/>
                          </a:lnTo>
                          <a:lnTo>
                            <a:pt x="41" y="220"/>
                          </a:lnTo>
                          <a:lnTo>
                            <a:pt x="39" y="208"/>
                          </a:lnTo>
                          <a:lnTo>
                            <a:pt x="29" y="200"/>
                          </a:lnTo>
                          <a:lnTo>
                            <a:pt x="19" y="212"/>
                          </a:lnTo>
                          <a:lnTo>
                            <a:pt x="3" y="212"/>
                          </a:lnTo>
                          <a:lnTo>
                            <a:pt x="0" y="203"/>
                          </a:lnTo>
                          <a:lnTo>
                            <a:pt x="3" y="178"/>
                          </a:lnTo>
                          <a:lnTo>
                            <a:pt x="15" y="163"/>
                          </a:lnTo>
                          <a:lnTo>
                            <a:pt x="13" y="125"/>
                          </a:lnTo>
                          <a:lnTo>
                            <a:pt x="13" y="114"/>
                          </a:lnTo>
                          <a:lnTo>
                            <a:pt x="25" y="112"/>
                          </a:lnTo>
                          <a:lnTo>
                            <a:pt x="35" y="122"/>
                          </a:lnTo>
                          <a:lnTo>
                            <a:pt x="53" y="126"/>
                          </a:lnTo>
                          <a:lnTo>
                            <a:pt x="53" y="110"/>
                          </a:lnTo>
                          <a:lnTo>
                            <a:pt x="44" y="100"/>
                          </a:lnTo>
                          <a:lnTo>
                            <a:pt x="41" y="92"/>
                          </a:lnTo>
                          <a:lnTo>
                            <a:pt x="46" y="92"/>
                          </a:lnTo>
                          <a:lnTo>
                            <a:pt x="51" y="92"/>
                          </a:lnTo>
                          <a:lnTo>
                            <a:pt x="54" y="92"/>
                          </a:lnTo>
                          <a:lnTo>
                            <a:pt x="58" y="92"/>
                          </a:lnTo>
                          <a:lnTo>
                            <a:pt x="64" y="85"/>
                          </a:lnTo>
                          <a:lnTo>
                            <a:pt x="62" y="77"/>
                          </a:lnTo>
                          <a:lnTo>
                            <a:pt x="56" y="61"/>
                          </a:lnTo>
                          <a:lnTo>
                            <a:pt x="44" y="43"/>
                          </a:lnTo>
                          <a:lnTo>
                            <a:pt x="29" y="34"/>
                          </a:lnTo>
                          <a:lnTo>
                            <a:pt x="23" y="24"/>
                          </a:lnTo>
                          <a:lnTo>
                            <a:pt x="31" y="0"/>
                          </a:lnTo>
                        </a:path>
                      </a:pathLst>
                    </a:custGeom>
                    <a:gradFill rotWithShape="0">
                      <a:gsLst>
                        <a:gs pos="0">
                          <a:srgbClr val="008000">
                            <a:gamma/>
                            <a:shade val="0"/>
                            <a:invGamma/>
                          </a:srgbClr>
                        </a:gs>
                        <a:gs pos="50000">
                          <a:srgbClr val="008000"/>
                        </a:gs>
                        <a:gs pos="100000">
                          <a:srgbClr val="008000">
                            <a:gamma/>
                            <a:shade val="0"/>
                            <a:invGamma/>
                          </a:srgbClr>
                        </a:gs>
                      </a:gsLst>
                      <a:lin ang="5400000" scaled="1"/>
                    </a:gradFill>
                    <a:ln w="9525" cap="rnd">
                      <a:noFill/>
                      <a:round/>
                      <a:headEnd type="none" w="sm" len="sm"/>
                      <a:tailEnd type="none" w="sm" len="sm"/>
                    </a:ln>
                    <a:effectLst>
                      <a:outerShdw dist="53882" dir="2700000" algn="ctr" rotWithShape="0">
                        <a:sysClr val="windowText" lastClr="000000"/>
                      </a:outerShdw>
                    </a:effectLst>
                  </p:spPr>
                  <p:txBody>
                    <a:bodyPr/>
                    <a:lstStyle/>
                    <a:p>
                      <a:pPr fontAlgn="auto">
                        <a:spcBef>
                          <a:spcPts val="0"/>
                        </a:spcBef>
                        <a:spcAft>
                          <a:spcPts val="0"/>
                        </a:spcAft>
                        <a:defRPr/>
                      </a:pPr>
                      <a:endParaRPr lang="es-ES" kern="0">
                        <a:solidFill>
                          <a:prstClr val="black"/>
                        </a:solidFill>
                        <a:latin typeface="Arial" charset="0"/>
                      </a:endParaRPr>
                    </a:p>
                  </p:txBody>
                </p:sp>
                <p:sp>
                  <p:nvSpPr>
                    <p:cNvPr id="76" name="Freeform 23"/>
                    <p:cNvSpPr>
                      <a:spLocks/>
                    </p:cNvSpPr>
                    <p:nvPr/>
                  </p:nvSpPr>
                  <p:spPr bwMode="auto">
                    <a:xfrm>
                      <a:off x="4760" y="1529"/>
                      <a:ext cx="167" cy="207"/>
                    </a:xfrm>
                    <a:custGeom>
                      <a:avLst/>
                      <a:gdLst/>
                      <a:ahLst/>
                      <a:cxnLst>
                        <a:cxn ang="0">
                          <a:pos x="0" y="0"/>
                        </a:cxn>
                        <a:cxn ang="0">
                          <a:pos x="16" y="0"/>
                        </a:cxn>
                        <a:cxn ang="0">
                          <a:pos x="21" y="14"/>
                        </a:cxn>
                        <a:cxn ang="0">
                          <a:pos x="42" y="36"/>
                        </a:cxn>
                        <a:cxn ang="0">
                          <a:pos x="52" y="60"/>
                        </a:cxn>
                        <a:cxn ang="0">
                          <a:pos x="68" y="62"/>
                        </a:cxn>
                        <a:cxn ang="0">
                          <a:pos x="80" y="68"/>
                        </a:cxn>
                        <a:cxn ang="0">
                          <a:pos x="90" y="77"/>
                        </a:cxn>
                        <a:cxn ang="0">
                          <a:pos x="102" y="77"/>
                        </a:cxn>
                        <a:cxn ang="0">
                          <a:pos x="115" y="92"/>
                        </a:cxn>
                        <a:cxn ang="0">
                          <a:pos x="127" y="103"/>
                        </a:cxn>
                        <a:cxn ang="0">
                          <a:pos x="141" y="111"/>
                        </a:cxn>
                        <a:cxn ang="0">
                          <a:pos x="139" y="118"/>
                        </a:cxn>
                        <a:cxn ang="0">
                          <a:pos x="132" y="123"/>
                        </a:cxn>
                        <a:cxn ang="0">
                          <a:pos x="123" y="123"/>
                        </a:cxn>
                        <a:cxn ang="0">
                          <a:pos x="119" y="130"/>
                        </a:cxn>
                        <a:cxn ang="0">
                          <a:pos x="135" y="145"/>
                        </a:cxn>
                        <a:cxn ang="0">
                          <a:pos x="147" y="159"/>
                        </a:cxn>
                        <a:cxn ang="0">
                          <a:pos x="165" y="174"/>
                        </a:cxn>
                        <a:cxn ang="0">
                          <a:pos x="153" y="191"/>
                        </a:cxn>
                        <a:cxn ang="0">
                          <a:pos x="143" y="196"/>
                        </a:cxn>
                        <a:cxn ang="0">
                          <a:pos x="145" y="206"/>
                        </a:cxn>
                        <a:cxn ang="0">
                          <a:pos x="127" y="206"/>
                        </a:cxn>
                        <a:cxn ang="0">
                          <a:pos x="122" y="199"/>
                        </a:cxn>
                        <a:cxn ang="0">
                          <a:pos x="107" y="178"/>
                        </a:cxn>
                        <a:cxn ang="0">
                          <a:pos x="98" y="162"/>
                        </a:cxn>
                        <a:cxn ang="0">
                          <a:pos x="82" y="133"/>
                        </a:cxn>
                        <a:cxn ang="0">
                          <a:pos x="65" y="111"/>
                        </a:cxn>
                        <a:cxn ang="0">
                          <a:pos x="45" y="80"/>
                        </a:cxn>
                        <a:cxn ang="0">
                          <a:pos x="33" y="70"/>
                        </a:cxn>
                        <a:cxn ang="0">
                          <a:pos x="23" y="62"/>
                        </a:cxn>
                        <a:cxn ang="0">
                          <a:pos x="19" y="46"/>
                        </a:cxn>
                        <a:cxn ang="0">
                          <a:pos x="1" y="31"/>
                        </a:cxn>
                        <a:cxn ang="0">
                          <a:pos x="1" y="21"/>
                        </a:cxn>
                        <a:cxn ang="0">
                          <a:pos x="0" y="0"/>
                        </a:cxn>
                      </a:cxnLst>
                      <a:rect l="0" t="0" r="r" b="b"/>
                      <a:pathLst>
                        <a:path w="166" h="207">
                          <a:moveTo>
                            <a:pt x="0" y="0"/>
                          </a:moveTo>
                          <a:lnTo>
                            <a:pt x="16" y="0"/>
                          </a:lnTo>
                          <a:lnTo>
                            <a:pt x="21" y="14"/>
                          </a:lnTo>
                          <a:lnTo>
                            <a:pt x="42" y="36"/>
                          </a:lnTo>
                          <a:lnTo>
                            <a:pt x="52" y="60"/>
                          </a:lnTo>
                          <a:lnTo>
                            <a:pt x="68" y="62"/>
                          </a:lnTo>
                          <a:lnTo>
                            <a:pt x="80" y="68"/>
                          </a:lnTo>
                          <a:lnTo>
                            <a:pt x="90" y="77"/>
                          </a:lnTo>
                          <a:lnTo>
                            <a:pt x="102" y="77"/>
                          </a:lnTo>
                          <a:lnTo>
                            <a:pt x="115" y="92"/>
                          </a:lnTo>
                          <a:lnTo>
                            <a:pt x="127" y="103"/>
                          </a:lnTo>
                          <a:lnTo>
                            <a:pt x="141" y="111"/>
                          </a:lnTo>
                          <a:lnTo>
                            <a:pt x="139" y="118"/>
                          </a:lnTo>
                          <a:lnTo>
                            <a:pt x="132" y="123"/>
                          </a:lnTo>
                          <a:lnTo>
                            <a:pt x="123" y="123"/>
                          </a:lnTo>
                          <a:lnTo>
                            <a:pt x="119" y="130"/>
                          </a:lnTo>
                          <a:lnTo>
                            <a:pt x="135" y="145"/>
                          </a:lnTo>
                          <a:lnTo>
                            <a:pt x="147" y="159"/>
                          </a:lnTo>
                          <a:lnTo>
                            <a:pt x="165" y="174"/>
                          </a:lnTo>
                          <a:lnTo>
                            <a:pt x="153" y="191"/>
                          </a:lnTo>
                          <a:lnTo>
                            <a:pt x="143" y="196"/>
                          </a:lnTo>
                          <a:lnTo>
                            <a:pt x="145" y="206"/>
                          </a:lnTo>
                          <a:lnTo>
                            <a:pt x="127" y="206"/>
                          </a:lnTo>
                          <a:lnTo>
                            <a:pt x="122" y="199"/>
                          </a:lnTo>
                          <a:lnTo>
                            <a:pt x="107" y="178"/>
                          </a:lnTo>
                          <a:lnTo>
                            <a:pt x="98" y="162"/>
                          </a:lnTo>
                          <a:lnTo>
                            <a:pt x="82" y="133"/>
                          </a:lnTo>
                          <a:lnTo>
                            <a:pt x="65" y="111"/>
                          </a:lnTo>
                          <a:lnTo>
                            <a:pt x="45" y="80"/>
                          </a:lnTo>
                          <a:lnTo>
                            <a:pt x="33" y="70"/>
                          </a:lnTo>
                          <a:lnTo>
                            <a:pt x="23" y="62"/>
                          </a:lnTo>
                          <a:lnTo>
                            <a:pt x="19" y="46"/>
                          </a:lnTo>
                          <a:lnTo>
                            <a:pt x="1" y="31"/>
                          </a:lnTo>
                          <a:lnTo>
                            <a:pt x="1" y="21"/>
                          </a:lnTo>
                          <a:lnTo>
                            <a:pt x="0" y="0"/>
                          </a:lnTo>
                        </a:path>
                      </a:pathLst>
                    </a:custGeom>
                    <a:gradFill rotWithShape="0">
                      <a:gsLst>
                        <a:gs pos="0">
                          <a:srgbClr val="008000">
                            <a:gamma/>
                            <a:shade val="0"/>
                            <a:invGamma/>
                          </a:srgbClr>
                        </a:gs>
                        <a:gs pos="50000">
                          <a:srgbClr val="008000"/>
                        </a:gs>
                        <a:gs pos="100000">
                          <a:srgbClr val="008000">
                            <a:gamma/>
                            <a:shade val="0"/>
                            <a:invGamma/>
                          </a:srgbClr>
                        </a:gs>
                      </a:gsLst>
                      <a:lin ang="5400000" scaled="1"/>
                    </a:gradFill>
                    <a:ln w="9525" cap="rnd">
                      <a:noFill/>
                      <a:round/>
                      <a:headEnd type="none" w="sm" len="sm"/>
                      <a:tailEnd type="none" w="sm" len="sm"/>
                    </a:ln>
                    <a:effectLst>
                      <a:outerShdw dist="53882" dir="2700000" algn="ctr" rotWithShape="0">
                        <a:sysClr val="windowText" lastClr="000000"/>
                      </a:outerShdw>
                    </a:effectLst>
                  </p:spPr>
                  <p:txBody>
                    <a:bodyPr/>
                    <a:lstStyle/>
                    <a:p>
                      <a:pPr fontAlgn="auto">
                        <a:spcBef>
                          <a:spcPts val="0"/>
                        </a:spcBef>
                        <a:spcAft>
                          <a:spcPts val="0"/>
                        </a:spcAft>
                        <a:defRPr/>
                      </a:pPr>
                      <a:endParaRPr lang="es-ES" kern="0">
                        <a:solidFill>
                          <a:prstClr val="black"/>
                        </a:solidFill>
                        <a:latin typeface="Arial" charset="0"/>
                      </a:endParaRPr>
                    </a:p>
                  </p:txBody>
                </p:sp>
              </p:grpSp>
              <p:grpSp>
                <p:nvGrpSpPr>
                  <p:cNvPr id="20" name="Group 24"/>
                  <p:cNvGrpSpPr>
                    <a:grpSpLocks/>
                  </p:cNvGrpSpPr>
                  <p:nvPr/>
                </p:nvGrpSpPr>
                <p:grpSpPr bwMode="auto">
                  <a:xfrm>
                    <a:off x="2611" y="1099"/>
                    <a:ext cx="2411" cy="2420"/>
                    <a:chOff x="2611" y="1099"/>
                    <a:chExt cx="2411" cy="2420"/>
                  </a:xfrm>
                </p:grpSpPr>
                <p:sp>
                  <p:nvSpPr>
                    <p:cNvPr id="59" name="Freeform 25"/>
                    <p:cNvSpPr>
                      <a:spLocks/>
                    </p:cNvSpPr>
                    <p:nvPr/>
                  </p:nvSpPr>
                  <p:spPr bwMode="auto">
                    <a:xfrm>
                      <a:off x="2611" y="1947"/>
                      <a:ext cx="1196" cy="1572"/>
                    </a:xfrm>
                    <a:custGeom>
                      <a:avLst/>
                      <a:gdLst/>
                      <a:ahLst/>
                      <a:cxnLst>
                        <a:cxn ang="0">
                          <a:pos x="913" y="253"/>
                        </a:cxn>
                        <a:cxn ang="0">
                          <a:pos x="1024" y="514"/>
                        </a:cxn>
                        <a:cxn ang="0">
                          <a:pos x="1069" y="580"/>
                        </a:cxn>
                        <a:cxn ang="0">
                          <a:pos x="1167" y="563"/>
                        </a:cxn>
                        <a:cxn ang="0">
                          <a:pos x="1193" y="627"/>
                        </a:cxn>
                        <a:cxn ang="0">
                          <a:pos x="1075" y="803"/>
                        </a:cxn>
                        <a:cxn ang="0">
                          <a:pos x="979" y="1005"/>
                        </a:cxn>
                        <a:cxn ang="0">
                          <a:pos x="993" y="1078"/>
                        </a:cxn>
                        <a:cxn ang="0">
                          <a:pos x="993" y="1152"/>
                        </a:cxn>
                        <a:cxn ang="0">
                          <a:pos x="949" y="1179"/>
                        </a:cxn>
                        <a:cxn ang="0">
                          <a:pos x="887" y="1279"/>
                        </a:cxn>
                        <a:cxn ang="0">
                          <a:pos x="863" y="1364"/>
                        </a:cxn>
                        <a:cxn ang="0">
                          <a:pos x="804" y="1481"/>
                        </a:cxn>
                        <a:cxn ang="0">
                          <a:pos x="771" y="1508"/>
                        </a:cxn>
                        <a:cxn ang="0">
                          <a:pos x="699" y="1566"/>
                        </a:cxn>
                        <a:cxn ang="0">
                          <a:pos x="611" y="1547"/>
                        </a:cxn>
                        <a:cxn ang="0">
                          <a:pos x="601" y="1491"/>
                        </a:cxn>
                        <a:cxn ang="0">
                          <a:pos x="562" y="1413"/>
                        </a:cxn>
                        <a:cxn ang="0">
                          <a:pos x="554" y="1347"/>
                        </a:cxn>
                        <a:cxn ang="0">
                          <a:pos x="542" y="1303"/>
                        </a:cxn>
                        <a:cxn ang="0">
                          <a:pos x="505" y="1254"/>
                        </a:cxn>
                        <a:cxn ang="0">
                          <a:pos x="481" y="1190"/>
                        </a:cxn>
                        <a:cxn ang="0">
                          <a:pos x="515" y="1084"/>
                        </a:cxn>
                        <a:cxn ang="0">
                          <a:pos x="499" y="932"/>
                        </a:cxn>
                        <a:cxn ang="0">
                          <a:pos x="446" y="856"/>
                        </a:cxn>
                        <a:cxn ang="0">
                          <a:pos x="438" y="737"/>
                        </a:cxn>
                        <a:cxn ang="0">
                          <a:pos x="362" y="693"/>
                        </a:cxn>
                        <a:cxn ang="0">
                          <a:pos x="262" y="705"/>
                        </a:cxn>
                        <a:cxn ang="0">
                          <a:pos x="56" y="610"/>
                        </a:cxn>
                        <a:cxn ang="0">
                          <a:pos x="9" y="456"/>
                        </a:cxn>
                        <a:cxn ang="0">
                          <a:pos x="47" y="346"/>
                        </a:cxn>
                        <a:cxn ang="0">
                          <a:pos x="115" y="227"/>
                        </a:cxn>
                        <a:cxn ang="0">
                          <a:pos x="217" y="136"/>
                        </a:cxn>
                        <a:cxn ang="0">
                          <a:pos x="293" y="41"/>
                        </a:cxn>
                        <a:cxn ang="0">
                          <a:pos x="364" y="65"/>
                        </a:cxn>
                        <a:cxn ang="0">
                          <a:pos x="440" y="24"/>
                        </a:cxn>
                        <a:cxn ang="0">
                          <a:pos x="494" y="5"/>
                        </a:cxn>
                        <a:cxn ang="0">
                          <a:pos x="534" y="53"/>
                        </a:cxn>
                        <a:cxn ang="0">
                          <a:pos x="616" y="132"/>
                        </a:cxn>
                        <a:cxn ang="0">
                          <a:pos x="674" y="95"/>
                        </a:cxn>
                        <a:cxn ang="0">
                          <a:pos x="759" y="122"/>
                        </a:cxn>
                        <a:cxn ang="0">
                          <a:pos x="853" y="119"/>
                        </a:cxn>
                      </a:cxnLst>
                      <a:rect l="0" t="0" r="r" b="b"/>
                      <a:pathLst>
                        <a:path w="1196" h="1573">
                          <a:moveTo>
                            <a:pt x="893" y="187"/>
                          </a:moveTo>
                          <a:lnTo>
                            <a:pt x="913" y="253"/>
                          </a:lnTo>
                          <a:lnTo>
                            <a:pt x="949" y="354"/>
                          </a:lnTo>
                          <a:lnTo>
                            <a:pt x="1024" y="514"/>
                          </a:lnTo>
                          <a:lnTo>
                            <a:pt x="1051" y="534"/>
                          </a:lnTo>
                          <a:lnTo>
                            <a:pt x="1069" y="580"/>
                          </a:lnTo>
                          <a:lnTo>
                            <a:pt x="1128" y="578"/>
                          </a:lnTo>
                          <a:lnTo>
                            <a:pt x="1167" y="563"/>
                          </a:lnTo>
                          <a:lnTo>
                            <a:pt x="1195" y="563"/>
                          </a:lnTo>
                          <a:lnTo>
                            <a:pt x="1193" y="627"/>
                          </a:lnTo>
                          <a:lnTo>
                            <a:pt x="1183" y="661"/>
                          </a:lnTo>
                          <a:lnTo>
                            <a:pt x="1075" y="803"/>
                          </a:lnTo>
                          <a:lnTo>
                            <a:pt x="977" y="949"/>
                          </a:lnTo>
                          <a:lnTo>
                            <a:pt x="979" y="1005"/>
                          </a:lnTo>
                          <a:lnTo>
                            <a:pt x="1007" y="1047"/>
                          </a:lnTo>
                          <a:lnTo>
                            <a:pt x="993" y="1078"/>
                          </a:lnTo>
                          <a:lnTo>
                            <a:pt x="1000" y="1119"/>
                          </a:lnTo>
                          <a:lnTo>
                            <a:pt x="993" y="1152"/>
                          </a:lnTo>
                          <a:lnTo>
                            <a:pt x="969" y="1179"/>
                          </a:lnTo>
                          <a:lnTo>
                            <a:pt x="949" y="1179"/>
                          </a:lnTo>
                          <a:lnTo>
                            <a:pt x="916" y="1225"/>
                          </a:lnTo>
                          <a:lnTo>
                            <a:pt x="887" y="1279"/>
                          </a:lnTo>
                          <a:lnTo>
                            <a:pt x="893" y="1337"/>
                          </a:lnTo>
                          <a:lnTo>
                            <a:pt x="863" y="1364"/>
                          </a:lnTo>
                          <a:lnTo>
                            <a:pt x="836" y="1425"/>
                          </a:lnTo>
                          <a:lnTo>
                            <a:pt x="804" y="1481"/>
                          </a:lnTo>
                          <a:lnTo>
                            <a:pt x="787" y="1503"/>
                          </a:lnTo>
                          <a:lnTo>
                            <a:pt x="771" y="1508"/>
                          </a:lnTo>
                          <a:lnTo>
                            <a:pt x="744" y="1544"/>
                          </a:lnTo>
                          <a:lnTo>
                            <a:pt x="699" y="1566"/>
                          </a:lnTo>
                          <a:lnTo>
                            <a:pt x="642" y="1572"/>
                          </a:lnTo>
                          <a:lnTo>
                            <a:pt x="611" y="1547"/>
                          </a:lnTo>
                          <a:lnTo>
                            <a:pt x="606" y="1523"/>
                          </a:lnTo>
                          <a:lnTo>
                            <a:pt x="601" y="1491"/>
                          </a:lnTo>
                          <a:lnTo>
                            <a:pt x="580" y="1474"/>
                          </a:lnTo>
                          <a:lnTo>
                            <a:pt x="562" y="1413"/>
                          </a:lnTo>
                          <a:lnTo>
                            <a:pt x="556" y="1384"/>
                          </a:lnTo>
                          <a:lnTo>
                            <a:pt x="554" y="1347"/>
                          </a:lnTo>
                          <a:lnTo>
                            <a:pt x="544" y="1320"/>
                          </a:lnTo>
                          <a:lnTo>
                            <a:pt x="542" y="1303"/>
                          </a:lnTo>
                          <a:lnTo>
                            <a:pt x="525" y="1276"/>
                          </a:lnTo>
                          <a:lnTo>
                            <a:pt x="505" y="1254"/>
                          </a:lnTo>
                          <a:lnTo>
                            <a:pt x="491" y="1217"/>
                          </a:lnTo>
                          <a:lnTo>
                            <a:pt x="481" y="1190"/>
                          </a:lnTo>
                          <a:lnTo>
                            <a:pt x="486" y="1147"/>
                          </a:lnTo>
                          <a:lnTo>
                            <a:pt x="515" y="1084"/>
                          </a:lnTo>
                          <a:lnTo>
                            <a:pt x="520" y="1013"/>
                          </a:lnTo>
                          <a:lnTo>
                            <a:pt x="499" y="932"/>
                          </a:lnTo>
                          <a:lnTo>
                            <a:pt x="468" y="900"/>
                          </a:lnTo>
                          <a:lnTo>
                            <a:pt x="446" y="856"/>
                          </a:lnTo>
                          <a:lnTo>
                            <a:pt x="454" y="788"/>
                          </a:lnTo>
                          <a:lnTo>
                            <a:pt x="438" y="737"/>
                          </a:lnTo>
                          <a:lnTo>
                            <a:pt x="401" y="732"/>
                          </a:lnTo>
                          <a:lnTo>
                            <a:pt x="362" y="693"/>
                          </a:lnTo>
                          <a:lnTo>
                            <a:pt x="313" y="671"/>
                          </a:lnTo>
                          <a:lnTo>
                            <a:pt x="262" y="705"/>
                          </a:lnTo>
                          <a:lnTo>
                            <a:pt x="128" y="695"/>
                          </a:lnTo>
                          <a:lnTo>
                            <a:pt x="56" y="610"/>
                          </a:lnTo>
                          <a:lnTo>
                            <a:pt x="0" y="495"/>
                          </a:lnTo>
                          <a:lnTo>
                            <a:pt x="9" y="456"/>
                          </a:lnTo>
                          <a:lnTo>
                            <a:pt x="34" y="427"/>
                          </a:lnTo>
                          <a:lnTo>
                            <a:pt x="47" y="346"/>
                          </a:lnTo>
                          <a:lnTo>
                            <a:pt x="64" y="287"/>
                          </a:lnTo>
                          <a:lnTo>
                            <a:pt x="115" y="227"/>
                          </a:lnTo>
                          <a:lnTo>
                            <a:pt x="168" y="200"/>
                          </a:lnTo>
                          <a:lnTo>
                            <a:pt x="217" y="136"/>
                          </a:lnTo>
                          <a:lnTo>
                            <a:pt x="229" y="110"/>
                          </a:lnTo>
                          <a:lnTo>
                            <a:pt x="293" y="41"/>
                          </a:lnTo>
                          <a:lnTo>
                            <a:pt x="334" y="68"/>
                          </a:lnTo>
                          <a:lnTo>
                            <a:pt x="364" y="65"/>
                          </a:lnTo>
                          <a:lnTo>
                            <a:pt x="399" y="29"/>
                          </a:lnTo>
                          <a:lnTo>
                            <a:pt x="440" y="24"/>
                          </a:lnTo>
                          <a:lnTo>
                            <a:pt x="468" y="34"/>
                          </a:lnTo>
                          <a:lnTo>
                            <a:pt x="494" y="5"/>
                          </a:lnTo>
                          <a:lnTo>
                            <a:pt x="527" y="0"/>
                          </a:lnTo>
                          <a:lnTo>
                            <a:pt x="534" y="53"/>
                          </a:lnTo>
                          <a:lnTo>
                            <a:pt x="556" y="92"/>
                          </a:lnTo>
                          <a:lnTo>
                            <a:pt x="616" y="132"/>
                          </a:lnTo>
                          <a:lnTo>
                            <a:pt x="667" y="139"/>
                          </a:lnTo>
                          <a:lnTo>
                            <a:pt x="674" y="95"/>
                          </a:lnTo>
                          <a:lnTo>
                            <a:pt x="713" y="95"/>
                          </a:lnTo>
                          <a:lnTo>
                            <a:pt x="759" y="122"/>
                          </a:lnTo>
                          <a:lnTo>
                            <a:pt x="810" y="136"/>
                          </a:lnTo>
                          <a:lnTo>
                            <a:pt x="853" y="119"/>
                          </a:lnTo>
                          <a:lnTo>
                            <a:pt x="893" y="187"/>
                          </a:lnTo>
                        </a:path>
                      </a:pathLst>
                    </a:custGeom>
                    <a:gradFill rotWithShape="0">
                      <a:gsLst>
                        <a:gs pos="0">
                          <a:srgbClr val="008000">
                            <a:gamma/>
                            <a:shade val="0"/>
                            <a:invGamma/>
                          </a:srgbClr>
                        </a:gs>
                        <a:gs pos="50000">
                          <a:srgbClr val="008000"/>
                        </a:gs>
                        <a:gs pos="100000">
                          <a:srgbClr val="008000">
                            <a:gamma/>
                            <a:shade val="0"/>
                            <a:invGamma/>
                          </a:srgbClr>
                        </a:gs>
                      </a:gsLst>
                      <a:lin ang="5400000" scaled="1"/>
                    </a:gradFill>
                    <a:ln w="9525" cap="rnd">
                      <a:noFill/>
                      <a:round/>
                      <a:headEnd type="none" w="sm" len="sm"/>
                      <a:tailEnd type="none" w="sm" len="sm"/>
                    </a:ln>
                    <a:effectLst>
                      <a:outerShdw dist="53882" dir="2700000" algn="ctr" rotWithShape="0">
                        <a:sysClr val="windowText" lastClr="000000"/>
                      </a:outerShdw>
                    </a:effectLst>
                  </p:spPr>
                  <p:txBody>
                    <a:bodyPr/>
                    <a:lstStyle/>
                    <a:p>
                      <a:pPr fontAlgn="auto">
                        <a:spcBef>
                          <a:spcPts val="0"/>
                        </a:spcBef>
                        <a:spcAft>
                          <a:spcPts val="0"/>
                        </a:spcAft>
                        <a:defRPr/>
                      </a:pPr>
                      <a:endParaRPr lang="es-ES" kern="0">
                        <a:solidFill>
                          <a:prstClr val="black"/>
                        </a:solidFill>
                        <a:latin typeface="Arial" charset="0"/>
                      </a:endParaRPr>
                    </a:p>
                  </p:txBody>
                </p:sp>
                <p:grpSp>
                  <p:nvGrpSpPr>
                    <p:cNvPr id="21" name="Group 26"/>
                    <p:cNvGrpSpPr>
                      <a:grpSpLocks/>
                    </p:cNvGrpSpPr>
                    <p:nvPr/>
                  </p:nvGrpSpPr>
                  <p:grpSpPr bwMode="auto">
                    <a:xfrm>
                      <a:off x="2690" y="1099"/>
                      <a:ext cx="530" cy="543"/>
                      <a:chOff x="2690" y="1099"/>
                      <a:chExt cx="530" cy="543"/>
                    </a:xfrm>
                  </p:grpSpPr>
                  <p:grpSp>
                    <p:nvGrpSpPr>
                      <p:cNvPr id="33" name="Group 27"/>
                      <p:cNvGrpSpPr>
                        <a:grpSpLocks/>
                      </p:cNvGrpSpPr>
                      <p:nvPr/>
                    </p:nvGrpSpPr>
                    <p:grpSpPr bwMode="auto">
                      <a:xfrm>
                        <a:off x="2899" y="1436"/>
                        <a:ext cx="167" cy="206"/>
                        <a:chOff x="2899" y="1436"/>
                        <a:chExt cx="167" cy="206"/>
                      </a:xfrm>
                    </p:grpSpPr>
                    <p:sp>
                      <p:nvSpPr>
                        <p:cNvPr id="65" name="Freeform 28"/>
                        <p:cNvSpPr>
                          <a:spLocks/>
                        </p:cNvSpPr>
                        <p:nvPr/>
                      </p:nvSpPr>
                      <p:spPr bwMode="auto">
                        <a:xfrm>
                          <a:off x="2899" y="1512"/>
                          <a:ext cx="78" cy="117"/>
                        </a:xfrm>
                        <a:custGeom>
                          <a:avLst/>
                          <a:gdLst/>
                          <a:ahLst/>
                          <a:cxnLst>
                            <a:cxn ang="0">
                              <a:pos x="17" y="34"/>
                            </a:cxn>
                            <a:cxn ang="0">
                              <a:pos x="24" y="22"/>
                            </a:cxn>
                            <a:cxn ang="0">
                              <a:pos x="37" y="22"/>
                            </a:cxn>
                            <a:cxn ang="0">
                              <a:pos x="58" y="0"/>
                            </a:cxn>
                            <a:cxn ang="0">
                              <a:pos x="63" y="14"/>
                            </a:cxn>
                            <a:cxn ang="0">
                              <a:pos x="74" y="14"/>
                            </a:cxn>
                            <a:cxn ang="0">
                              <a:pos x="78" y="22"/>
                            </a:cxn>
                            <a:cxn ang="0">
                              <a:pos x="71" y="34"/>
                            </a:cxn>
                            <a:cxn ang="0">
                              <a:pos x="63" y="40"/>
                            </a:cxn>
                            <a:cxn ang="0">
                              <a:pos x="63" y="49"/>
                            </a:cxn>
                            <a:cxn ang="0">
                              <a:pos x="61" y="54"/>
                            </a:cxn>
                            <a:cxn ang="0">
                              <a:pos x="60" y="61"/>
                            </a:cxn>
                            <a:cxn ang="0">
                              <a:pos x="63" y="72"/>
                            </a:cxn>
                            <a:cxn ang="0">
                              <a:pos x="58" y="81"/>
                            </a:cxn>
                            <a:cxn ang="0">
                              <a:pos x="52" y="87"/>
                            </a:cxn>
                            <a:cxn ang="0">
                              <a:pos x="45" y="87"/>
                            </a:cxn>
                            <a:cxn ang="0">
                              <a:pos x="43" y="89"/>
                            </a:cxn>
                            <a:cxn ang="0">
                              <a:pos x="42" y="96"/>
                            </a:cxn>
                            <a:cxn ang="0">
                              <a:pos x="32" y="99"/>
                            </a:cxn>
                            <a:cxn ang="0">
                              <a:pos x="29" y="96"/>
                            </a:cxn>
                            <a:cxn ang="0">
                              <a:pos x="22" y="104"/>
                            </a:cxn>
                            <a:cxn ang="0">
                              <a:pos x="19" y="106"/>
                            </a:cxn>
                            <a:cxn ang="0">
                              <a:pos x="9" y="114"/>
                            </a:cxn>
                            <a:cxn ang="0">
                              <a:pos x="6" y="114"/>
                            </a:cxn>
                            <a:cxn ang="0">
                              <a:pos x="3" y="108"/>
                            </a:cxn>
                            <a:cxn ang="0">
                              <a:pos x="1" y="96"/>
                            </a:cxn>
                            <a:cxn ang="0">
                              <a:pos x="0" y="93"/>
                            </a:cxn>
                            <a:cxn ang="0">
                              <a:pos x="0" y="84"/>
                            </a:cxn>
                            <a:cxn ang="0">
                              <a:pos x="6" y="79"/>
                            </a:cxn>
                            <a:cxn ang="0">
                              <a:pos x="11" y="73"/>
                            </a:cxn>
                            <a:cxn ang="0">
                              <a:pos x="16" y="64"/>
                            </a:cxn>
                            <a:cxn ang="0">
                              <a:pos x="22" y="64"/>
                            </a:cxn>
                            <a:cxn ang="0">
                              <a:pos x="26" y="67"/>
                            </a:cxn>
                            <a:cxn ang="0">
                              <a:pos x="32" y="64"/>
                            </a:cxn>
                            <a:cxn ang="0">
                              <a:pos x="26" y="61"/>
                            </a:cxn>
                            <a:cxn ang="0">
                              <a:pos x="17" y="34"/>
                            </a:cxn>
                          </a:cxnLst>
                          <a:rect l="0" t="0" r="r" b="b"/>
                          <a:pathLst>
                            <a:path w="79" h="115">
                              <a:moveTo>
                                <a:pt x="17" y="34"/>
                              </a:moveTo>
                              <a:lnTo>
                                <a:pt x="24" y="22"/>
                              </a:lnTo>
                              <a:lnTo>
                                <a:pt x="37" y="22"/>
                              </a:lnTo>
                              <a:lnTo>
                                <a:pt x="58" y="0"/>
                              </a:lnTo>
                              <a:lnTo>
                                <a:pt x="63" y="14"/>
                              </a:lnTo>
                              <a:lnTo>
                                <a:pt x="74" y="14"/>
                              </a:lnTo>
                              <a:lnTo>
                                <a:pt x="78" y="22"/>
                              </a:lnTo>
                              <a:lnTo>
                                <a:pt x="71" y="34"/>
                              </a:lnTo>
                              <a:lnTo>
                                <a:pt x="63" y="40"/>
                              </a:lnTo>
                              <a:lnTo>
                                <a:pt x="63" y="49"/>
                              </a:lnTo>
                              <a:lnTo>
                                <a:pt x="61" y="54"/>
                              </a:lnTo>
                              <a:lnTo>
                                <a:pt x="60" y="61"/>
                              </a:lnTo>
                              <a:lnTo>
                                <a:pt x="63" y="72"/>
                              </a:lnTo>
                              <a:lnTo>
                                <a:pt x="58" y="81"/>
                              </a:lnTo>
                              <a:lnTo>
                                <a:pt x="52" y="87"/>
                              </a:lnTo>
                              <a:lnTo>
                                <a:pt x="45" y="87"/>
                              </a:lnTo>
                              <a:lnTo>
                                <a:pt x="43" y="89"/>
                              </a:lnTo>
                              <a:lnTo>
                                <a:pt x="42" y="96"/>
                              </a:lnTo>
                              <a:lnTo>
                                <a:pt x="32" y="99"/>
                              </a:lnTo>
                              <a:lnTo>
                                <a:pt x="29" y="96"/>
                              </a:lnTo>
                              <a:lnTo>
                                <a:pt x="22" y="104"/>
                              </a:lnTo>
                              <a:lnTo>
                                <a:pt x="19" y="106"/>
                              </a:lnTo>
                              <a:lnTo>
                                <a:pt x="9" y="114"/>
                              </a:lnTo>
                              <a:lnTo>
                                <a:pt x="6" y="114"/>
                              </a:lnTo>
                              <a:lnTo>
                                <a:pt x="3" y="108"/>
                              </a:lnTo>
                              <a:lnTo>
                                <a:pt x="1" y="96"/>
                              </a:lnTo>
                              <a:lnTo>
                                <a:pt x="0" y="93"/>
                              </a:lnTo>
                              <a:lnTo>
                                <a:pt x="0" y="84"/>
                              </a:lnTo>
                              <a:lnTo>
                                <a:pt x="6" y="79"/>
                              </a:lnTo>
                              <a:lnTo>
                                <a:pt x="11" y="73"/>
                              </a:lnTo>
                              <a:lnTo>
                                <a:pt x="16" y="64"/>
                              </a:lnTo>
                              <a:lnTo>
                                <a:pt x="22" y="64"/>
                              </a:lnTo>
                              <a:lnTo>
                                <a:pt x="26" y="67"/>
                              </a:lnTo>
                              <a:lnTo>
                                <a:pt x="32" y="64"/>
                              </a:lnTo>
                              <a:lnTo>
                                <a:pt x="26" y="61"/>
                              </a:lnTo>
                              <a:lnTo>
                                <a:pt x="17" y="34"/>
                              </a:lnTo>
                            </a:path>
                          </a:pathLst>
                        </a:custGeom>
                        <a:gradFill rotWithShape="0">
                          <a:gsLst>
                            <a:gs pos="0">
                              <a:srgbClr val="008000">
                                <a:gamma/>
                                <a:shade val="0"/>
                                <a:invGamma/>
                              </a:srgbClr>
                            </a:gs>
                            <a:gs pos="50000">
                              <a:srgbClr val="008000"/>
                            </a:gs>
                            <a:gs pos="100000">
                              <a:srgbClr val="008000">
                                <a:gamma/>
                                <a:shade val="0"/>
                                <a:invGamma/>
                              </a:srgbClr>
                            </a:gs>
                          </a:gsLst>
                          <a:lin ang="5400000" scaled="1"/>
                        </a:gradFill>
                        <a:ln w="9525" cap="rnd">
                          <a:noFill/>
                          <a:round/>
                          <a:headEnd type="none" w="sm" len="sm"/>
                          <a:tailEnd type="none" w="sm" len="sm"/>
                        </a:ln>
                        <a:effectLst>
                          <a:outerShdw dist="53882" dir="2700000" algn="ctr" rotWithShape="0">
                            <a:sysClr val="windowText" lastClr="000000"/>
                          </a:outerShdw>
                        </a:effectLst>
                      </p:spPr>
                      <p:txBody>
                        <a:bodyPr/>
                        <a:lstStyle/>
                        <a:p>
                          <a:pPr fontAlgn="auto">
                            <a:spcBef>
                              <a:spcPts val="0"/>
                            </a:spcBef>
                            <a:spcAft>
                              <a:spcPts val="0"/>
                            </a:spcAft>
                            <a:defRPr/>
                          </a:pPr>
                          <a:endParaRPr lang="es-ES" kern="0">
                            <a:solidFill>
                              <a:prstClr val="black"/>
                            </a:solidFill>
                            <a:latin typeface="Arial" charset="0"/>
                          </a:endParaRPr>
                        </a:p>
                      </p:txBody>
                    </p:sp>
                    <p:sp>
                      <p:nvSpPr>
                        <p:cNvPr id="66" name="Freeform 29"/>
                        <p:cNvSpPr>
                          <a:spLocks/>
                        </p:cNvSpPr>
                        <p:nvPr/>
                      </p:nvSpPr>
                      <p:spPr bwMode="auto">
                        <a:xfrm>
                          <a:off x="2969" y="1436"/>
                          <a:ext cx="97" cy="206"/>
                        </a:xfrm>
                        <a:custGeom>
                          <a:avLst/>
                          <a:gdLst/>
                          <a:ahLst/>
                          <a:cxnLst>
                            <a:cxn ang="0">
                              <a:pos x="35" y="21"/>
                            </a:cxn>
                            <a:cxn ang="0">
                              <a:pos x="58" y="19"/>
                            </a:cxn>
                            <a:cxn ang="0">
                              <a:pos x="66" y="12"/>
                            </a:cxn>
                            <a:cxn ang="0">
                              <a:pos x="76" y="5"/>
                            </a:cxn>
                            <a:cxn ang="0">
                              <a:pos x="94" y="2"/>
                            </a:cxn>
                            <a:cxn ang="0">
                              <a:pos x="87" y="19"/>
                            </a:cxn>
                            <a:cxn ang="0">
                              <a:pos x="79" y="24"/>
                            </a:cxn>
                            <a:cxn ang="0">
                              <a:pos x="68" y="39"/>
                            </a:cxn>
                            <a:cxn ang="0">
                              <a:pos x="82" y="39"/>
                            </a:cxn>
                            <a:cxn ang="0">
                              <a:pos x="94" y="39"/>
                            </a:cxn>
                            <a:cxn ang="0">
                              <a:pos x="85" y="56"/>
                            </a:cxn>
                            <a:cxn ang="0">
                              <a:pos x="71" y="63"/>
                            </a:cxn>
                            <a:cxn ang="0">
                              <a:pos x="69" y="76"/>
                            </a:cxn>
                            <a:cxn ang="0">
                              <a:pos x="82" y="92"/>
                            </a:cxn>
                            <a:cxn ang="0">
                              <a:pos x="87" y="110"/>
                            </a:cxn>
                            <a:cxn ang="0">
                              <a:pos x="94" y="132"/>
                            </a:cxn>
                            <a:cxn ang="0">
                              <a:pos x="90" y="159"/>
                            </a:cxn>
                            <a:cxn ang="0">
                              <a:pos x="79" y="171"/>
                            </a:cxn>
                            <a:cxn ang="0">
                              <a:pos x="87" y="190"/>
                            </a:cxn>
                            <a:cxn ang="0">
                              <a:pos x="66" y="190"/>
                            </a:cxn>
                            <a:cxn ang="0">
                              <a:pos x="53" y="188"/>
                            </a:cxn>
                            <a:cxn ang="0">
                              <a:pos x="35" y="196"/>
                            </a:cxn>
                            <a:cxn ang="0">
                              <a:pos x="25" y="197"/>
                            </a:cxn>
                            <a:cxn ang="0">
                              <a:pos x="14" y="200"/>
                            </a:cxn>
                            <a:cxn ang="0">
                              <a:pos x="3" y="193"/>
                            </a:cxn>
                            <a:cxn ang="0">
                              <a:pos x="0" y="181"/>
                            </a:cxn>
                            <a:cxn ang="0">
                              <a:pos x="9" y="168"/>
                            </a:cxn>
                            <a:cxn ang="0">
                              <a:pos x="24" y="166"/>
                            </a:cxn>
                            <a:cxn ang="0">
                              <a:pos x="16" y="159"/>
                            </a:cxn>
                            <a:cxn ang="0">
                              <a:pos x="16" y="147"/>
                            </a:cxn>
                            <a:cxn ang="0">
                              <a:pos x="27" y="139"/>
                            </a:cxn>
                            <a:cxn ang="0">
                              <a:pos x="37" y="137"/>
                            </a:cxn>
                            <a:cxn ang="0">
                              <a:pos x="43" y="114"/>
                            </a:cxn>
                            <a:cxn ang="0">
                              <a:pos x="50" y="92"/>
                            </a:cxn>
                            <a:cxn ang="0">
                              <a:pos x="40" y="77"/>
                            </a:cxn>
                            <a:cxn ang="0">
                              <a:pos x="19" y="73"/>
                            </a:cxn>
                            <a:cxn ang="0">
                              <a:pos x="30" y="29"/>
                            </a:cxn>
                          </a:cxnLst>
                          <a:rect l="0" t="0" r="r" b="b"/>
                          <a:pathLst>
                            <a:path w="95" h="204">
                              <a:moveTo>
                                <a:pt x="30" y="29"/>
                              </a:moveTo>
                              <a:lnTo>
                                <a:pt x="35" y="21"/>
                              </a:lnTo>
                              <a:lnTo>
                                <a:pt x="53" y="24"/>
                              </a:lnTo>
                              <a:lnTo>
                                <a:pt x="58" y="19"/>
                              </a:lnTo>
                              <a:lnTo>
                                <a:pt x="61" y="12"/>
                              </a:lnTo>
                              <a:lnTo>
                                <a:pt x="66" y="12"/>
                              </a:lnTo>
                              <a:lnTo>
                                <a:pt x="69" y="9"/>
                              </a:lnTo>
                              <a:lnTo>
                                <a:pt x="76" y="5"/>
                              </a:lnTo>
                              <a:lnTo>
                                <a:pt x="84" y="0"/>
                              </a:lnTo>
                              <a:lnTo>
                                <a:pt x="94" y="2"/>
                              </a:lnTo>
                              <a:lnTo>
                                <a:pt x="92" y="12"/>
                              </a:lnTo>
                              <a:lnTo>
                                <a:pt x="87" y="19"/>
                              </a:lnTo>
                              <a:lnTo>
                                <a:pt x="84" y="21"/>
                              </a:lnTo>
                              <a:lnTo>
                                <a:pt x="79" y="24"/>
                              </a:lnTo>
                              <a:lnTo>
                                <a:pt x="68" y="29"/>
                              </a:lnTo>
                              <a:lnTo>
                                <a:pt x="68" y="39"/>
                              </a:lnTo>
                              <a:lnTo>
                                <a:pt x="69" y="43"/>
                              </a:lnTo>
                              <a:lnTo>
                                <a:pt x="82" y="39"/>
                              </a:lnTo>
                              <a:lnTo>
                                <a:pt x="92" y="34"/>
                              </a:lnTo>
                              <a:lnTo>
                                <a:pt x="94" y="39"/>
                              </a:lnTo>
                              <a:lnTo>
                                <a:pt x="94" y="53"/>
                              </a:lnTo>
                              <a:lnTo>
                                <a:pt x="85" y="56"/>
                              </a:lnTo>
                              <a:lnTo>
                                <a:pt x="77" y="56"/>
                              </a:lnTo>
                              <a:lnTo>
                                <a:pt x="71" y="63"/>
                              </a:lnTo>
                              <a:lnTo>
                                <a:pt x="69" y="68"/>
                              </a:lnTo>
                              <a:lnTo>
                                <a:pt x="69" y="76"/>
                              </a:lnTo>
                              <a:lnTo>
                                <a:pt x="76" y="85"/>
                              </a:lnTo>
                              <a:lnTo>
                                <a:pt x="82" y="92"/>
                              </a:lnTo>
                              <a:lnTo>
                                <a:pt x="85" y="100"/>
                              </a:lnTo>
                              <a:lnTo>
                                <a:pt x="87" y="110"/>
                              </a:lnTo>
                              <a:lnTo>
                                <a:pt x="90" y="119"/>
                              </a:lnTo>
                              <a:lnTo>
                                <a:pt x="94" y="132"/>
                              </a:lnTo>
                              <a:lnTo>
                                <a:pt x="94" y="149"/>
                              </a:lnTo>
                              <a:lnTo>
                                <a:pt x="90" y="159"/>
                              </a:lnTo>
                              <a:lnTo>
                                <a:pt x="82" y="166"/>
                              </a:lnTo>
                              <a:lnTo>
                                <a:pt x="79" y="171"/>
                              </a:lnTo>
                              <a:lnTo>
                                <a:pt x="84" y="181"/>
                              </a:lnTo>
                              <a:lnTo>
                                <a:pt x="87" y="190"/>
                              </a:lnTo>
                              <a:lnTo>
                                <a:pt x="76" y="190"/>
                              </a:lnTo>
                              <a:lnTo>
                                <a:pt x="66" y="190"/>
                              </a:lnTo>
                              <a:lnTo>
                                <a:pt x="61" y="188"/>
                              </a:lnTo>
                              <a:lnTo>
                                <a:pt x="53" y="188"/>
                              </a:lnTo>
                              <a:lnTo>
                                <a:pt x="43" y="190"/>
                              </a:lnTo>
                              <a:lnTo>
                                <a:pt x="35" y="196"/>
                              </a:lnTo>
                              <a:lnTo>
                                <a:pt x="30" y="196"/>
                              </a:lnTo>
                              <a:lnTo>
                                <a:pt x="25" y="197"/>
                              </a:lnTo>
                              <a:lnTo>
                                <a:pt x="16" y="203"/>
                              </a:lnTo>
                              <a:lnTo>
                                <a:pt x="14" y="200"/>
                              </a:lnTo>
                              <a:lnTo>
                                <a:pt x="9" y="196"/>
                              </a:lnTo>
                              <a:lnTo>
                                <a:pt x="3" y="193"/>
                              </a:lnTo>
                              <a:lnTo>
                                <a:pt x="0" y="190"/>
                              </a:lnTo>
                              <a:lnTo>
                                <a:pt x="0" y="181"/>
                              </a:lnTo>
                              <a:lnTo>
                                <a:pt x="3" y="168"/>
                              </a:lnTo>
                              <a:lnTo>
                                <a:pt x="9" y="168"/>
                              </a:lnTo>
                              <a:lnTo>
                                <a:pt x="16" y="166"/>
                              </a:lnTo>
                              <a:lnTo>
                                <a:pt x="24" y="166"/>
                              </a:lnTo>
                              <a:lnTo>
                                <a:pt x="24" y="163"/>
                              </a:lnTo>
                              <a:lnTo>
                                <a:pt x="16" y="159"/>
                              </a:lnTo>
                              <a:lnTo>
                                <a:pt x="16" y="151"/>
                              </a:lnTo>
                              <a:lnTo>
                                <a:pt x="16" y="147"/>
                              </a:lnTo>
                              <a:lnTo>
                                <a:pt x="24" y="141"/>
                              </a:lnTo>
                              <a:lnTo>
                                <a:pt x="27" y="139"/>
                              </a:lnTo>
                              <a:lnTo>
                                <a:pt x="32" y="137"/>
                              </a:lnTo>
                              <a:lnTo>
                                <a:pt x="37" y="137"/>
                              </a:lnTo>
                              <a:lnTo>
                                <a:pt x="42" y="134"/>
                              </a:lnTo>
                              <a:lnTo>
                                <a:pt x="43" y="114"/>
                              </a:lnTo>
                              <a:lnTo>
                                <a:pt x="50" y="100"/>
                              </a:lnTo>
                              <a:lnTo>
                                <a:pt x="50" y="92"/>
                              </a:lnTo>
                              <a:lnTo>
                                <a:pt x="35" y="90"/>
                              </a:lnTo>
                              <a:lnTo>
                                <a:pt x="40" y="77"/>
                              </a:lnTo>
                              <a:lnTo>
                                <a:pt x="30" y="70"/>
                              </a:lnTo>
                              <a:lnTo>
                                <a:pt x="19" y="73"/>
                              </a:lnTo>
                              <a:lnTo>
                                <a:pt x="32" y="56"/>
                              </a:lnTo>
                              <a:lnTo>
                                <a:pt x="30" y="29"/>
                              </a:lnTo>
                            </a:path>
                          </a:pathLst>
                        </a:custGeom>
                        <a:gradFill rotWithShape="0">
                          <a:gsLst>
                            <a:gs pos="0">
                              <a:srgbClr val="008000">
                                <a:gamma/>
                                <a:shade val="0"/>
                                <a:invGamma/>
                              </a:srgbClr>
                            </a:gs>
                            <a:gs pos="50000">
                              <a:srgbClr val="008000"/>
                            </a:gs>
                            <a:gs pos="100000">
                              <a:srgbClr val="008000">
                                <a:gamma/>
                                <a:shade val="0"/>
                                <a:invGamma/>
                              </a:srgbClr>
                            </a:gs>
                          </a:gsLst>
                          <a:lin ang="5400000" scaled="1"/>
                        </a:gradFill>
                        <a:ln w="9525" cap="rnd">
                          <a:noFill/>
                          <a:round/>
                          <a:headEnd type="none" w="sm" len="sm"/>
                          <a:tailEnd type="none" w="sm" len="sm"/>
                        </a:ln>
                        <a:effectLst>
                          <a:outerShdw dist="53882" dir="2700000" algn="ctr" rotWithShape="0">
                            <a:sysClr val="windowText" lastClr="000000"/>
                          </a:outerShdw>
                        </a:effectLst>
                      </p:spPr>
                      <p:txBody>
                        <a:bodyPr/>
                        <a:lstStyle/>
                        <a:p>
                          <a:pPr fontAlgn="auto">
                            <a:spcBef>
                              <a:spcPts val="0"/>
                            </a:spcBef>
                            <a:spcAft>
                              <a:spcPts val="0"/>
                            </a:spcAft>
                            <a:defRPr/>
                          </a:pPr>
                          <a:endParaRPr lang="es-ES" kern="0">
                            <a:solidFill>
                              <a:prstClr val="black"/>
                            </a:solidFill>
                            <a:latin typeface="Arial" charset="0"/>
                          </a:endParaRPr>
                        </a:p>
                      </p:txBody>
                    </p:sp>
                  </p:grpSp>
                  <p:sp>
                    <p:nvSpPr>
                      <p:cNvPr id="64" name="Freeform 30"/>
                      <p:cNvSpPr>
                        <a:spLocks/>
                      </p:cNvSpPr>
                      <p:nvPr/>
                    </p:nvSpPr>
                    <p:spPr bwMode="auto">
                      <a:xfrm>
                        <a:off x="2690" y="1099"/>
                        <a:ext cx="530" cy="345"/>
                      </a:xfrm>
                      <a:custGeom>
                        <a:avLst/>
                        <a:gdLst/>
                        <a:ahLst/>
                        <a:cxnLst>
                          <a:cxn ang="0">
                            <a:pos x="33" y="333"/>
                          </a:cxn>
                          <a:cxn ang="0">
                            <a:pos x="52" y="308"/>
                          </a:cxn>
                          <a:cxn ang="0">
                            <a:pos x="64" y="300"/>
                          </a:cxn>
                          <a:cxn ang="0">
                            <a:pos x="82" y="293"/>
                          </a:cxn>
                          <a:cxn ang="0">
                            <a:pos x="95" y="293"/>
                          </a:cxn>
                          <a:cxn ang="0">
                            <a:pos x="107" y="284"/>
                          </a:cxn>
                          <a:cxn ang="0">
                            <a:pos x="121" y="269"/>
                          </a:cxn>
                          <a:cxn ang="0">
                            <a:pos x="135" y="261"/>
                          </a:cxn>
                          <a:cxn ang="0">
                            <a:pos x="148" y="254"/>
                          </a:cxn>
                          <a:cxn ang="0">
                            <a:pos x="164" y="244"/>
                          </a:cxn>
                          <a:cxn ang="0">
                            <a:pos x="184" y="239"/>
                          </a:cxn>
                          <a:cxn ang="0">
                            <a:pos x="215" y="244"/>
                          </a:cxn>
                          <a:cxn ang="0">
                            <a:pos x="240" y="235"/>
                          </a:cxn>
                          <a:cxn ang="0">
                            <a:pos x="255" y="210"/>
                          </a:cxn>
                          <a:cxn ang="0">
                            <a:pos x="272" y="190"/>
                          </a:cxn>
                          <a:cxn ang="0">
                            <a:pos x="283" y="173"/>
                          </a:cxn>
                          <a:cxn ang="0">
                            <a:pos x="293" y="159"/>
                          </a:cxn>
                          <a:cxn ang="0">
                            <a:pos x="317" y="144"/>
                          </a:cxn>
                          <a:cxn ang="0">
                            <a:pos x="313" y="164"/>
                          </a:cxn>
                          <a:cxn ang="0">
                            <a:pos x="331" y="173"/>
                          </a:cxn>
                          <a:cxn ang="0">
                            <a:pos x="346" y="166"/>
                          </a:cxn>
                          <a:cxn ang="0">
                            <a:pos x="352" y="152"/>
                          </a:cxn>
                          <a:cxn ang="0">
                            <a:pos x="358" y="137"/>
                          </a:cxn>
                          <a:cxn ang="0">
                            <a:pos x="368" y="122"/>
                          </a:cxn>
                          <a:cxn ang="0">
                            <a:pos x="397" y="122"/>
                          </a:cxn>
                          <a:cxn ang="0">
                            <a:pos x="426" y="97"/>
                          </a:cxn>
                          <a:cxn ang="0">
                            <a:pos x="456" y="80"/>
                          </a:cxn>
                          <a:cxn ang="0">
                            <a:pos x="487" y="39"/>
                          </a:cxn>
                          <a:cxn ang="0">
                            <a:pos x="515" y="19"/>
                          </a:cxn>
                          <a:cxn ang="0">
                            <a:pos x="505" y="0"/>
                          </a:cxn>
                          <a:cxn ang="0">
                            <a:pos x="458" y="12"/>
                          </a:cxn>
                          <a:cxn ang="0">
                            <a:pos x="426" y="24"/>
                          </a:cxn>
                          <a:cxn ang="0">
                            <a:pos x="393" y="31"/>
                          </a:cxn>
                          <a:cxn ang="0">
                            <a:pos x="352" y="51"/>
                          </a:cxn>
                          <a:cxn ang="0">
                            <a:pos x="317" y="63"/>
                          </a:cxn>
                          <a:cxn ang="0">
                            <a:pos x="280" y="80"/>
                          </a:cxn>
                          <a:cxn ang="0">
                            <a:pos x="255" y="104"/>
                          </a:cxn>
                          <a:cxn ang="0">
                            <a:pos x="232" y="122"/>
                          </a:cxn>
                          <a:cxn ang="0">
                            <a:pos x="189" y="152"/>
                          </a:cxn>
                          <a:cxn ang="0">
                            <a:pos x="146" y="187"/>
                          </a:cxn>
                          <a:cxn ang="0">
                            <a:pos x="110" y="215"/>
                          </a:cxn>
                          <a:cxn ang="0">
                            <a:pos x="80" y="251"/>
                          </a:cxn>
                          <a:cxn ang="0">
                            <a:pos x="49" y="276"/>
                          </a:cxn>
                          <a:cxn ang="0">
                            <a:pos x="0" y="340"/>
                          </a:cxn>
                        </a:cxnLst>
                        <a:rect l="0" t="0" r="r" b="b"/>
                        <a:pathLst>
                          <a:path w="530" h="341">
                            <a:moveTo>
                              <a:pt x="0" y="340"/>
                            </a:moveTo>
                            <a:lnTo>
                              <a:pt x="33" y="333"/>
                            </a:lnTo>
                            <a:lnTo>
                              <a:pt x="44" y="318"/>
                            </a:lnTo>
                            <a:lnTo>
                              <a:pt x="52" y="308"/>
                            </a:lnTo>
                            <a:lnTo>
                              <a:pt x="56" y="300"/>
                            </a:lnTo>
                            <a:lnTo>
                              <a:pt x="64" y="300"/>
                            </a:lnTo>
                            <a:lnTo>
                              <a:pt x="72" y="293"/>
                            </a:lnTo>
                            <a:lnTo>
                              <a:pt x="82" y="293"/>
                            </a:lnTo>
                            <a:lnTo>
                              <a:pt x="88" y="293"/>
                            </a:lnTo>
                            <a:lnTo>
                              <a:pt x="95" y="293"/>
                            </a:lnTo>
                            <a:lnTo>
                              <a:pt x="100" y="293"/>
                            </a:lnTo>
                            <a:lnTo>
                              <a:pt x="107" y="284"/>
                            </a:lnTo>
                            <a:lnTo>
                              <a:pt x="111" y="276"/>
                            </a:lnTo>
                            <a:lnTo>
                              <a:pt x="121" y="269"/>
                            </a:lnTo>
                            <a:lnTo>
                              <a:pt x="128" y="266"/>
                            </a:lnTo>
                            <a:lnTo>
                              <a:pt x="135" y="261"/>
                            </a:lnTo>
                            <a:lnTo>
                              <a:pt x="143" y="259"/>
                            </a:lnTo>
                            <a:lnTo>
                              <a:pt x="148" y="254"/>
                            </a:lnTo>
                            <a:lnTo>
                              <a:pt x="156" y="249"/>
                            </a:lnTo>
                            <a:lnTo>
                              <a:pt x="164" y="244"/>
                            </a:lnTo>
                            <a:lnTo>
                              <a:pt x="174" y="236"/>
                            </a:lnTo>
                            <a:lnTo>
                              <a:pt x="184" y="239"/>
                            </a:lnTo>
                            <a:lnTo>
                              <a:pt x="199" y="244"/>
                            </a:lnTo>
                            <a:lnTo>
                              <a:pt x="215" y="244"/>
                            </a:lnTo>
                            <a:lnTo>
                              <a:pt x="232" y="236"/>
                            </a:lnTo>
                            <a:lnTo>
                              <a:pt x="240" y="235"/>
                            </a:lnTo>
                            <a:lnTo>
                              <a:pt x="247" y="220"/>
                            </a:lnTo>
                            <a:lnTo>
                              <a:pt x="255" y="210"/>
                            </a:lnTo>
                            <a:lnTo>
                              <a:pt x="268" y="198"/>
                            </a:lnTo>
                            <a:lnTo>
                              <a:pt x="272" y="190"/>
                            </a:lnTo>
                            <a:lnTo>
                              <a:pt x="272" y="180"/>
                            </a:lnTo>
                            <a:lnTo>
                              <a:pt x="283" y="173"/>
                            </a:lnTo>
                            <a:lnTo>
                              <a:pt x="290" y="166"/>
                            </a:lnTo>
                            <a:lnTo>
                              <a:pt x="293" y="159"/>
                            </a:lnTo>
                            <a:lnTo>
                              <a:pt x="298" y="159"/>
                            </a:lnTo>
                            <a:lnTo>
                              <a:pt x="317" y="144"/>
                            </a:lnTo>
                            <a:lnTo>
                              <a:pt x="317" y="159"/>
                            </a:lnTo>
                            <a:lnTo>
                              <a:pt x="313" y="164"/>
                            </a:lnTo>
                            <a:lnTo>
                              <a:pt x="317" y="171"/>
                            </a:lnTo>
                            <a:lnTo>
                              <a:pt x="331" y="173"/>
                            </a:lnTo>
                            <a:lnTo>
                              <a:pt x="339" y="173"/>
                            </a:lnTo>
                            <a:lnTo>
                              <a:pt x="346" y="166"/>
                            </a:lnTo>
                            <a:lnTo>
                              <a:pt x="352" y="159"/>
                            </a:lnTo>
                            <a:lnTo>
                              <a:pt x="352" y="152"/>
                            </a:lnTo>
                            <a:lnTo>
                              <a:pt x="358" y="144"/>
                            </a:lnTo>
                            <a:lnTo>
                              <a:pt x="358" y="137"/>
                            </a:lnTo>
                            <a:lnTo>
                              <a:pt x="364" y="127"/>
                            </a:lnTo>
                            <a:lnTo>
                              <a:pt x="368" y="122"/>
                            </a:lnTo>
                            <a:lnTo>
                              <a:pt x="377" y="122"/>
                            </a:lnTo>
                            <a:lnTo>
                              <a:pt x="397" y="122"/>
                            </a:lnTo>
                            <a:lnTo>
                              <a:pt x="413" y="112"/>
                            </a:lnTo>
                            <a:lnTo>
                              <a:pt x="426" y="97"/>
                            </a:lnTo>
                            <a:lnTo>
                              <a:pt x="443" y="92"/>
                            </a:lnTo>
                            <a:lnTo>
                              <a:pt x="456" y="80"/>
                            </a:lnTo>
                            <a:lnTo>
                              <a:pt x="466" y="61"/>
                            </a:lnTo>
                            <a:lnTo>
                              <a:pt x="487" y="39"/>
                            </a:lnTo>
                            <a:lnTo>
                              <a:pt x="501" y="29"/>
                            </a:lnTo>
                            <a:lnTo>
                              <a:pt x="515" y="19"/>
                            </a:lnTo>
                            <a:lnTo>
                              <a:pt x="529" y="6"/>
                            </a:lnTo>
                            <a:lnTo>
                              <a:pt x="505" y="0"/>
                            </a:lnTo>
                            <a:lnTo>
                              <a:pt x="481" y="0"/>
                            </a:lnTo>
                            <a:lnTo>
                              <a:pt x="458" y="12"/>
                            </a:lnTo>
                            <a:lnTo>
                              <a:pt x="446" y="19"/>
                            </a:lnTo>
                            <a:lnTo>
                              <a:pt x="426" y="24"/>
                            </a:lnTo>
                            <a:lnTo>
                              <a:pt x="405" y="27"/>
                            </a:lnTo>
                            <a:lnTo>
                              <a:pt x="393" y="31"/>
                            </a:lnTo>
                            <a:lnTo>
                              <a:pt x="368" y="43"/>
                            </a:lnTo>
                            <a:lnTo>
                              <a:pt x="352" y="51"/>
                            </a:lnTo>
                            <a:lnTo>
                              <a:pt x="336" y="58"/>
                            </a:lnTo>
                            <a:lnTo>
                              <a:pt x="317" y="63"/>
                            </a:lnTo>
                            <a:lnTo>
                              <a:pt x="298" y="70"/>
                            </a:lnTo>
                            <a:lnTo>
                              <a:pt x="280" y="80"/>
                            </a:lnTo>
                            <a:lnTo>
                              <a:pt x="266" y="92"/>
                            </a:lnTo>
                            <a:lnTo>
                              <a:pt x="255" y="104"/>
                            </a:lnTo>
                            <a:lnTo>
                              <a:pt x="242" y="115"/>
                            </a:lnTo>
                            <a:lnTo>
                              <a:pt x="232" y="122"/>
                            </a:lnTo>
                            <a:lnTo>
                              <a:pt x="211" y="137"/>
                            </a:lnTo>
                            <a:lnTo>
                              <a:pt x="189" y="152"/>
                            </a:lnTo>
                            <a:lnTo>
                              <a:pt x="164" y="166"/>
                            </a:lnTo>
                            <a:lnTo>
                              <a:pt x="146" y="187"/>
                            </a:lnTo>
                            <a:lnTo>
                              <a:pt x="127" y="205"/>
                            </a:lnTo>
                            <a:lnTo>
                              <a:pt x="110" y="215"/>
                            </a:lnTo>
                            <a:lnTo>
                              <a:pt x="92" y="236"/>
                            </a:lnTo>
                            <a:lnTo>
                              <a:pt x="80" y="251"/>
                            </a:lnTo>
                            <a:lnTo>
                              <a:pt x="64" y="266"/>
                            </a:lnTo>
                            <a:lnTo>
                              <a:pt x="49" y="276"/>
                            </a:lnTo>
                            <a:lnTo>
                              <a:pt x="33" y="285"/>
                            </a:lnTo>
                            <a:lnTo>
                              <a:pt x="0" y="340"/>
                            </a:lnTo>
                          </a:path>
                        </a:pathLst>
                      </a:custGeom>
                      <a:gradFill rotWithShape="0">
                        <a:gsLst>
                          <a:gs pos="0">
                            <a:srgbClr val="008000">
                              <a:gamma/>
                              <a:shade val="0"/>
                              <a:invGamma/>
                            </a:srgbClr>
                          </a:gs>
                          <a:gs pos="50000">
                            <a:srgbClr val="008000"/>
                          </a:gs>
                          <a:gs pos="100000">
                            <a:srgbClr val="008000">
                              <a:gamma/>
                              <a:shade val="0"/>
                              <a:invGamma/>
                            </a:srgbClr>
                          </a:gs>
                        </a:gsLst>
                        <a:lin ang="5400000" scaled="1"/>
                      </a:gradFill>
                      <a:ln w="9525" cap="rnd">
                        <a:noFill/>
                        <a:round/>
                        <a:headEnd type="none" w="sm" len="sm"/>
                        <a:tailEnd type="none" w="sm" len="sm"/>
                      </a:ln>
                      <a:effectLst>
                        <a:outerShdw dist="53882" dir="2700000" algn="ctr" rotWithShape="0">
                          <a:sysClr val="windowText" lastClr="000000"/>
                        </a:outerShdw>
                      </a:effectLst>
                    </p:spPr>
                    <p:txBody>
                      <a:bodyPr/>
                      <a:lstStyle/>
                      <a:p>
                        <a:pPr fontAlgn="auto">
                          <a:spcBef>
                            <a:spcPts val="0"/>
                          </a:spcBef>
                          <a:spcAft>
                            <a:spcPts val="0"/>
                          </a:spcAft>
                          <a:defRPr/>
                        </a:pPr>
                        <a:endParaRPr lang="es-ES" kern="0">
                          <a:solidFill>
                            <a:prstClr val="black"/>
                          </a:solidFill>
                          <a:latin typeface="Arial" charset="0"/>
                        </a:endParaRPr>
                      </a:p>
                    </p:txBody>
                  </p:sp>
                </p:grpSp>
                <p:sp>
                  <p:nvSpPr>
                    <p:cNvPr id="61" name="Freeform 31"/>
                    <p:cNvSpPr>
                      <a:spLocks/>
                    </p:cNvSpPr>
                    <p:nvPr/>
                  </p:nvSpPr>
                  <p:spPr bwMode="auto">
                    <a:xfrm>
                      <a:off x="3629" y="3022"/>
                      <a:ext cx="159" cy="327"/>
                    </a:xfrm>
                    <a:custGeom>
                      <a:avLst/>
                      <a:gdLst/>
                      <a:ahLst/>
                      <a:cxnLst>
                        <a:cxn ang="0">
                          <a:pos x="29" y="102"/>
                        </a:cxn>
                        <a:cxn ang="0">
                          <a:pos x="26" y="168"/>
                        </a:cxn>
                        <a:cxn ang="0">
                          <a:pos x="11" y="210"/>
                        </a:cxn>
                        <a:cxn ang="0">
                          <a:pos x="0" y="249"/>
                        </a:cxn>
                        <a:cxn ang="0">
                          <a:pos x="0" y="278"/>
                        </a:cxn>
                        <a:cxn ang="0">
                          <a:pos x="3" y="302"/>
                        </a:cxn>
                        <a:cxn ang="0">
                          <a:pos x="17" y="324"/>
                        </a:cxn>
                        <a:cxn ang="0">
                          <a:pos x="29" y="327"/>
                        </a:cxn>
                        <a:cxn ang="0">
                          <a:pos x="39" y="327"/>
                        </a:cxn>
                        <a:cxn ang="0">
                          <a:pos x="51" y="330"/>
                        </a:cxn>
                        <a:cxn ang="0">
                          <a:pos x="57" y="312"/>
                        </a:cxn>
                        <a:cxn ang="0">
                          <a:pos x="62" y="268"/>
                        </a:cxn>
                        <a:cxn ang="0">
                          <a:pos x="80" y="239"/>
                        </a:cxn>
                        <a:cxn ang="0">
                          <a:pos x="85" y="195"/>
                        </a:cxn>
                        <a:cxn ang="0">
                          <a:pos x="92" y="178"/>
                        </a:cxn>
                        <a:cxn ang="0">
                          <a:pos x="100" y="166"/>
                        </a:cxn>
                        <a:cxn ang="0">
                          <a:pos x="106" y="134"/>
                        </a:cxn>
                        <a:cxn ang="0">
                          <a:pos x="118" y="114"/>
                        </a:cxn>
                        <a:cxn ang="0">
                          <a:pos x="126" y="99"/>
                        </a:cxn>
                        <a:cxn ang="0">
                          <a:pos x="134" y="88"/>
                        </a:cxn>
                        <a:cxn ang="0">
                          <a:pos x="134" y="80"/>
                        </a:cxn>
                        <a:cxn ang="0">
                          <a:pos x="151" y="63"/>
                        </a:cxn>
                        <a:cxn ang="0">
                          <a:pos x="154" y="36"/>
                        </a:cxn>
                        <a:cxn ang="0">
                          <a:pos x="158" y="19"/>
                        </a:cxn>
                        <a:cxn ang="0">
                          <a:pos x="141" y="12"/>
                        </a:cxn>
                        <a:cxn ang="0">
                          <a:pos x="131" y="0"/>
                        </a:cxn>
                        <a:cxn ang="0">
                          <a:pos x="118" y="12"/>
                        </a:cxn>
                        <a:cxn ang="0">
                          <a:pos x="106" y="41"/>
                        </a:cxn>
                        <a:cxn ang="0">
                          <a:pos x="92" y="61"/>
                        </a:cxn>
                        <a:cxn ang="0">
                          <a:pos x="80" y="77"/>
                        </a:cxn>
                        <a:cxn ang="0">
                          <a:pos x="75" y="77"/>
                        </a:cxn>
                        <a:cxn ang="0">
                          <a:pos x="62" y="88"/>
                        </a:cxn>
                        <a:cxn ang="0">
                          <a:pos x="57" y="98"/>
                        </a:cxn>
                        <a:cxn ang="0">
                          <a:pos x="29" y="102"/>
                        </a:cxn>
                      </a:cxnLst>
                      <a:rect l="0" t="0" r="r" b="b"/>
                      <a:pathLst>
                        <a:path w="159" h="331">
                          <a:moveTo>
                            <a:pt x="29" y="102"/>
                          </a:moveTo>
                          <a:lnTo>
                            <a:pt x="26" y="168"/>
                          </a:lnTo>
                          <a:lnTo>
                            <a:pt x="11" y="210"/>
                          </a:lnTo>
                          <a:lnTo>
                            <a:pt x="0" y="249"/>
                          </a:lnTo>
                          <a:lnTo>
                            <a:pt x="0" y="278"/>
                          </a:lnTo>
                          <a:lnTo>
                            <a:pt x="3" y="302"/>
                          </a:lnTo>
                          <a:lnTo>
                            <a:pt x="17" y="324"/>
                          </a:lnTo>
                          <a:lnTo>
                            <a:pt x="29" y="327"/>
                          </a:lnTo>
                          <a:lnTo>
                            <a:pt x="39" y="327"/>
                          </a:lnTo>
                          <a:lnTo>
                            <a:pt x="51" y="330"/>
                          </a:lnTo>
                          <a:lnTo>
                            <a:pt x="57" y="312"/>
                          </a:lnTo>
                          <a:lnTo>
                            <a:pt x="62" y="268"/>
                          </a:lnTo>
                          <a:lnTo>
                            <a:pt x="80" y="239"/>
                          </a:lnTo>
                          <a:lnTo>
                            <a:pt x="85" y="195"/>
                          </a:lnTo>
                          <a:lnTo>
                            <a:pt x="92" y="178"/>
                          </a:lnTo>
                          <a:lnTo>
                            <a:pt x="100" y="166"/>
                          </a:lnTo>
                          <a:lnTo>
                            <a:pt x="106" y="134"/>
                          </a:lnTo>
                          <a:lnTo>
                            <a:pt x="118" y="114"/>
                          </a:lnTo>
                          <a:lnTo>
                            <a:pt x="126" y="99"/>
                          </a:lnTo>
                          <a:lnTo>
                            <a:pt x="134" y="88"/>
                          </a:lnTo>
                          <a:lnTo>
                            <a:pt x="134" y="80"/>
                          </a:lnTo>
                          <a:lnTo>
                            <a:pt x="151" y="63"/>
                          </a:lnTo>
                          <a:lnTo>
                            <a:pt x="154" y="36"/>
                          </a:lnTo>
                          <a:lnTo>
                            <a:pt x="158" y="19"/>
                          </a:lnTo>
                          <a:lnTo>
                            <a:pt x="141" y="12"/>
                          </a:lnTo>
                          <a:lnTo>
                            <a:pt x="131" y="0"/>
                          </a:lnTo>
                          <a:lnTo>
                            <a:pt x="118" y="12"/>
                          </a:lnTo>
                          <a:lnTo>
                            <a:pt x="106" y="41"/>
                          </a:lnTo>
                          <a:lnTo>
                            <a:pt x="92" y="61"/>
                          </a:lnTo>
                          <a:lnTo>
                            <a:pt x="80" y="77"/>
                          </a:lnTo>
                          <a:lnTo>
                            <a:pt x="75" y="77"/>
                          </a:lnTo>
                          <a:lnTo>
                            <a:pt x="62" y="88"/>
                          </a:lnTo>
                          <a:lnTo>
                            <a:pt x="57" y="98"/>
                          </a:lnTo>
                          <a:lnTo>
                            <a:pt x="29" y="102"/>
                          </a:lnTo>
                        </a:path>
                      </a:pathLst>
                    </a:custGeom>
                    <a:gradFill rotWithShape="0">
                      <a:gsLst>
                        <a:gs pos="0">
                          <a:srgbClr val="008000">
                            <a:gamma/>
                            <a:shade val="0"/>
                            <a:invGamma/>
                          </a:srgbClr>
                        </a:gs>
                        <a:gs pos="50000">
                          <a:srgbClr val="008000"/>
                        </a:gs>
                        <a:gs pos="100000">
                          <a:srgbClr val="008000">
                            <a:gamma/>
                            <a:shade val="0"/>
                            <a:invGamma/>
                          </a:srgbClr>
                        </a:gs>
                      </a:gsLst>
                      <a:lin ang="5400000" scaled="1"/>
                    </a:gradFill>
                    <a:ln w="9525" cap="rnd">
                      <a:noFill/>
                      <a:round/>
                      <a:headEnd type="none" w="sm" len="sm"/>
                      <a:tailEnd type="none" w="sm" len="sm"/>
                    </a:ln>
                    <a:effectLst>
                      <a:outerShdw dist="53882" dir="2700000" algn="ctr" rotWithShape="0">
                        <a:sysClr val="windowText" lastClr="000000"/>
                      </a:outerShdw>
                    </a:effectLst>
                  </p:spPr>
                  <p:txBody>
                    <a:bodyPr/>
                    <a:lstStyle/>
                    <a:p>
                      <a:pPr fontAlgn="auto">
                        <a:spcBef>
                          <a:spcPts val="0"/>
                        </a:spcBef>
                        <a:spcAft>
                          <a:spcPts val="0"/>
                        </a:spcAft>
                        <a:defRPr/>
                      </a:pPr>
                      <a:endParaRPr lang="es-ES" kern="0">
                        <a:solidFill>
                          <a:prstClr val="black"/>
                        </a:solidFill>
                        <a:latin typeface="Arial" charset="0"/>
                      </a:endParaRPr>
                    </a:p>
                  </p:txBody>
                </p:sp>
                <p:sp>
                  <p:nvSpPr>
                    <p:cNvPr id="62" name="Freeform 32"/>
                    <p:cNvSpPr>
                      <a:spLocks/>
                    </p:cNvSpPr>
                    <p:nvPr/>
                  </p:nvSpPr>
                  <p:spPr bwMode="auto">
                    <a:xfrm>
                      <a:off x="2872" y="1132"/>
                      <a:ext cx="2150" cy="1563"/>
                    </a:xfrm>
                    <a:custGeom>
                      <a:avLst/>
                      <a:gdLst/>
                      <a:ahLst/>
                      <a:cxnLst>
                        <a:cxn ang="0">
                          <a:pos x="125" y="656"/>
                        </a:cxn>
                        <a:cxn ang="0">
                          <a:pos x="143" y="541"/>
                        </a:cxn>
                        <a:cxn ang="0">
                          <a:pos x="215" y="475"/>
                        </a:cxn>
                        <a:cxn ang="0">
                          <a:pos x="298" y="444"/>
                        </a:cxn>
                        <a:cxn ang="0">
                          <a:pos x="321" y="377"/>
                        </a:cxn>
                        <a:cxn ang="0">
                          <a:pos x="427" y="319"/>
                        </a:cxn>
                        <a:cxn ang="0">
                          <a:pos x="495" y="237"/>
                        </a:cxn>
                        <a:cxn ang="0">
                          <a:pos x="463" y="195"/>
                        </a:cxn>
                        <a:cxn ang="0">
                          <a:pos x="470" y="156"/>
                        </a:cxn>
                        <a:cxn ang="0">
                          <a:pos x="401" y="212"/>
                        </a:cxn>
                        <a:cxn ang="0">
                          <a:pos x="379" y="324"/>
                        </a:cxn>
                        <a:cxn ang="0">
                          <a:pos x="333" y="358"/>
                        </a:cxn>
                        <a:cxn ang="0">
                          <a:pos x="309" y="300"/>
                        </a:cxn>
                        <a:cxn ang="0">
                          <a:pos x="244" y="327"/>
                        </a:cxn>
                        <a:cxn ang="0">
                          <a:pos x="227" y="283"/>
                        </a:cxn>
                        <a:cxn ang="0">
                          <a:pos x="229" y="238"/>
                        </a:cxn>
                        <a:cxn ang="0">
                          <a:pos x="298" y="209"/>
                        </a:cxn>
                        <a:cxn ang="0">
                          <a:pos x="342" y="133"/>
                        </a:cxn>
                        <a:cxn ang="0">
                          <a:pos x="415" y="46"/>
                        </a:cxn>
                        <a:cxn ang="0">
                          <a:pos x="514" y="21"/>
                        </a:cxn>
                        <a:cxn ang="0">
                          <a:pos x="646" y="90"/>
                        </a:cxn>
                        <a:cxn ang="0">
                          <a:pos x="599" y="195"/>
                        </a:cxn>
                        <a:cxn ang="0">
                          <a:pos x="646" y="249"/>
                        </a:cxn>
                        <a:cxn ang="0">
                          <a:pos x="687" y="188"/>
                        </a:cxn>
                        <a:cxn ang="0">
                          <a:pos x="865" y="163"/>
                        </a:cxn>
                        <a:cxn ang="0">
                          <a:pos x="1081" y="28"/>
                        </a:cxn>
                        <a:cxn ang="0">
                          <a:pos x="1416" y="90"/>
                        </a:cxn>
                        <a:cxn ang="0">
                          <a:pos x="2019" y="197"/>
                        </a:cxn>
                        <a:cxn ang="0">
                          <a:pos x="2072" y="260"/>
                        </a:cxn>
                        <a:cxn ang="0">
                          <a:pos x="2091" y="473"/>
                        </a:cxn>
                        <a:cxn ang="0">
                          <a:pos x="1915" y="302"/>
                        </a:cxn>
                        <a:cxn ang="0">
                          <a:pos x="1776" y="380"/>
                        </a:cxn>
                        <a:cxn ang="0">
                          <a:pos x="1968" y="677"/>
                        </a:cxn>
                        <a:cxn ang="0">
                          <a:pos x="1890" y="804"/>
                        </a:cxn>
                        <a:cxn ang="0">
                          <a:pos x="2017" y="1095"/>
                        </a:cxn>
                        <a:cxn ang="0">
                          <a:pos x="1888" y="1246"/>
                        </a:cxn>
                        <a:cxn ang="0">
                          <a:pos x="1855" y="1363"/>
                        </a:cxn>
                        <a:cxn ang="0">
                          <a:pos x="1847" y="1478"/>
                        </a:cxn>
                        <a:cxn ang="0">
                          <a:pos x="1802" y="1473"/>
                        </a:cxn>
                        <a:cxn ang="0">
                          <a:pos x="1670" y="1234"/>
                        </a:cxn>
                        <a:cxn ang="0">
                          <a:pos x="1482" y="1227"/>
                        </a:cxn>
                        <a:cxn ang="0">
                          <a:pos x="1369" y="1366"/>
                        </a:cxn>
                        <a:cxn ang="0">
                          <a:pos x="1136" y="1061"/>
                        </a:cxn>
                        <a:cxn ang="0">
                          <a:pos x="828" y="954"/>
                        </a:cxn>
                        <a:cxn ang="0">
                          <a:pos x="1061" y="1144"/>
                        </a:cxn>
                        <a:cxn ang="0">
                          <a:pos x="789" y="1314"/>
                        </a:cxn>
                        <a:cxn ang="0">
                          <a:pos x="719" y="1153"/>
                        </a:cxn>
                        <a:cxn ang="0">
                          <a:pos x="605" y="966"/>
                        </a:cxn>
                        <a:cxn ang="0">
                          <a:pos x="540" y="827"/>
                        </a:cxn>
                        <a:cxn ang="0">
                          <a:pos x="509" y="763"/>
                        </a:cxn>
                        <a:cxn ang="0">
                          <a:pos x="468" y="726"/>
                        </a:cxn>
                        <a:cxn ang="0">
                          <a:pos x="452" y="795"/>
                        </a:cxn>
                        <a:cxn ang="0">
                          <a:pos x="395" y="688"/>
                        </a:cxn>
                        <a:cxn ang="0">
                          <a:pos x="331" y="649"/>
                        </a:cxn>
                        <a:cxn ang="0">
                          <a:pos x="399" y="741"/>
                        </a:cxn>
                        <a:cxn ang="0">
                          <a:pos x="369" y="763"/>
                        </a:cxn>
                        <a:cxn ang="0">
                          <a:pos x="315" y="702"/>
                        </a:cxn>
                        <a:cxn ang="0">
                          <a:pos x="252" y="658"/>
                        </a:cxn>
                        <a:cxn ang="0">
                          <a:pos x="170" y="714"/>
                        </a:cxn>
                        <a:cxn ang="0">
                          <a:pos x="153" y="778"/>
                        </a:cxn>
                        <a:cxn ang="0">
                          <a:pos x="95" y="824"/>
                        </a:cxn>
                        <a:cxn ang="0">
                          <a:pos x="11" y="795"/>
                        </a:cxn>
                      </a:cxnLst>
                      <a:rect l="0" t="0" r="r" b="b"/>
                      <a:pathLst>
                        <a:path w="2142" h="1565">
                          <a:moveTo>
                            <a:pt x="0" y="702"/>
                          </a:moveTo>
                          <a:lnTo>
                            <a:pt x="19" y="680"/>
                          </a:lnTo>
                          <a:lnTo>
                            <a:pt x="31" y="663"/>
                          </a:lnTo>
                          <a:lnTo>
                            <a:pt x="56" y="663"/>
                          </a:lnTo>
                          <a:lnTo>
                            <a:pt x="84" y="668"/>
                          </a:lnTo>
                          <a:lnTo>
                            <a:pt x="103" y="658"/>
                          </a:lnTo>
                          <a:lnTo>
                            <a:pt x="125" y="656"/>
                          </a:lnTo>
                          <a:lnTo>
                            <a:pt x="127" y="627"/>
                          </a:lnTo>
                          <a:lnTo>
                            <a:pt x="138" y="607"/>
                          </a:lnTo>
                          <a:lnTo>
                            <a:pt x="110" y="585"/>
                          </a:lnTo>
                          <a:lnTo>
                            <a:pt x="105" y="568"/>
                          </a:lnTo>
                          <a:lnTo>
                            <a:pt x="107" y="544"/>
                          </a:lnTo>
                          <a:lnTo>
                            <a:pt x="128" y="544"/>
                          </a:lnTo>
                          <a:lnTo>
                            <a:pt x="143" y="541"/>
                          </a:lnTo>
                          <a:lnTo>
                            <a:pt x="145" y="544"/>
                          </a:lnTo>
                          <a:lnTo>
                            <a:pt x="160" y="529"/>
                          </a:lnTo>
                          <a:lnTo>
                            <a:pt x="176" y="522"/>
                          </a:lnTo>
                          <a:lnTo>
                            <a:pt x="181" y="522"/>
                          </a:lnTo>
                          <a:lnTo>
                            <a:pt x="191" y="507"/>
                          </a:lnTo>
                          <a:lnTo>
                            <a:pt x="204" y="502"/>
                          </a:lnTo>
                          <a:lnTo>
                            <a:pt x="215" y="475"/>
                          </a:lnTo>
                          <a:lnTo>
                            <a:pt x="222" y="482"/>
                          </a:lnTo>
                          <a:lnTo>
                            <a:pt x="239" y="466"/>
                          </a:lnTo>
                          <a:lnTo>
                            <a:pt x="240" y="466"/>
                          </a:lnTo>
                          <a:lnTo>
                            <a:pt x="260" y="446"/>
                          </a:lnTo>
                          <a:lnTo>
                            <a:pt x="272" y="444"/>
                          </a:lnTo>
                          <a:lnTo>
                            <a:pt x="288" y="444"/>
                          </a:lnTo>
                          <a:lnTo>
                            <a:pt x="298" y="444"/>
                          </a:lnTo>
                          <a:lnTo>
                            <a:pt x="290" y="419"/>
                          </a:lnTo>
                          <a:lnTo>
                            <a:pt x="285" y="399"/>
                          </a:lnTo>
                          <a:lnTo>
                            <a:pt x="282" y="358"/>
                          </a:lnTo>
                          <a:lnTo>
                            <a:pt x="305" y="356"/>
                          </a:lnTo>
                          <a:lnTo>
                            <a:pt x="316" y="349"/>
                          </a:lnTo>
                          <a:lnTo>
                            <a:pt x="311" y="365"/>
                          </a:lnTo>
                          <a:lnTo>
                            <a:pt x="321" y="377"/>
                          </a:lnTo>
                          <a:lnTo>
                            <a:pt x="331" y="392"/>
                          </a:lnTo>
                          <a:lnTo>
                            <a:pt x="336" y="402"/>
                          </a:lnTo>
                          <a:lnTo>
                            <a:pt x="364" y="399"/>
                          </a:lnTo>
                          <a:lnTo>
                            <a:pt x="387" y="363"/>
                          </a:lnTo>
                          <a:lnTo>
                            <a:pt x="405" y="346"/>
                          </a:lnTo>
                          <a:lnTo>
                            <a:pt x="415" y="334"/>
                          </a:lnTo>
                          <a:lnTo>
                            <a:pt x="427" y="319"/>
                          </a:lnTo>
                          <a:lnTo>
                            <a:pt x="438" y="300"/>
                          </a:lnTo>
                          <a:lnTo>
                            <a:pt x="448" y="307"/>
                          </a:lnTo>
                          <a:lnTo>
                            <a:pt x="448" y="295"/>
                          </a:lnTo>
                          <a:lnTo>
                            <a:pt x="454" y="287"/>
                          </a:lnTo>
                          <a:lnTo>
                            <a:pt x="471" y="293"/>
                          </a:lnTo>
                          <a:lnTo>
                            <a:pt x="501" y="324"/>
                          </a:lnTo>
                          <a:lnTo>
                            <a:pt x="495" y="237"/>
                          </a:lnTo>
                          <a:lnTo>
                            <a:pt x="470" y="275"/>
                          </a:lnTo>
                          <a:lnTo>
                            <a:pt x="450" y="272"/>
                          </a:lnTo>
                          <a:lnTo>
                            <a:pt x="445" y="249"/>
                          </a:lnTo>
                          <a:lnTo>
                            <a:pt x="445" y="237"/>
                          </a:lnTo>
                          <a:lnTo>
                            <a:pt x="438" y="229"/>
                          </a:lnTo>
                          <a:lnTo>
                            <a:pt x="454" y="209"/>
                          </a:lnTo>
                          <a:lnTo>
                            <a:pt x="463" y="195"/>
                          </a:lnTo>
                          <a:lnTo>
                            <a:pt x="473" y="190"/>
                          </a:lnTo>
                          <a:lnTo>
                            <a:pt x="481" y="188"/>
                          </a:lnTo>
                          <a:lnTo>
                            <a:pt x="488" y="175"/>
                          </a:lnTo>
                          <a:lnTo>
                            <a:pt x="495" y="173"/>
                          </a:lnTo>
                          <a:lnTo>
                            <a:pt x="505" y="173"/>
                          </a:lnTo>
                          <a:lnTo>
                            <a:pt x="488" y="151"/>
                          </a:lnTo>
                          <a:lnTo>
                            <a:pt x="470" y="156"/>
                          </a:lnTo>
                          <a:lnTo>
                            <a:pt x="458" y="156"/>
                          </a:lnTo>
                          <a:lnTo>
                            <a:pt x="448" y="148"/>
                          </a:lnTo>
                          <a:lnTo>
                            <a:pt x="448" y="163"/>
                          </a:lnTo>
                          <a:lnTo>
                            <a:pt x="438" y="178"/>
                          </a:lnTo>
                          <a:lnTo>
                            <a:pt x="425" y="202"/>
                          </a:lnTo>
                          <a:lnTo>
                            <a:pt x="411" y="212"/>
                          </a:lnTo>
                          <a:lnTo>
                            <a:pt x="401" y="212"/>
                          </a:lnTo>
                          <a:lnTo>
                            <a:pt x="397" y="229"/>
                          </a:lnTo>
                          <a:lnTo>
                            <a:pt x="397" y="237"/>
                          </a:lnTo>
                          <a:lnTo>
                            <a:pt x="389" y="244"/>
                          </a:lnTo>
                          <a:lnTo>
                            <a:pt x="399" y="272"/>
                          </a:lnTo>
                          <a:lnTo>
                            <a:pt x="405" y="287"/>
                          </a:lnTo>
                          <a:lnTo>
                            <a:pt x="393" y="309"/>
                          </a:lnTo>
                          <a:lnTo>
                            <a:pt x="379" y="324"/>
                          </a:lnTo>
                          <a:lnTo>
                            <a:pt x="376" y="346"/>
                          </a:lnTo>
                          <a:lnTo>
                            <a:pt x="368" y="363"/>
                          </a:lnTo>
                          <a:lnTo>
                            <a:pt x="360" y="363"/>
                          </a:lnTo>
                          <a:lnTo>
                            <a:pt x="348" y="365"/>
                          </a:lnTo>
                          <a:lnTo>
                            <a:pt x="336" y="373"/>
                          </a:lnTo>
                          <a:lnTo>
                            <a:pt x="333" y="370"/>
                          </a:lnTo>
                          <a:lnTo>
                            <a:pt x="333" y="358"/>
                          </a:lnTo>
                          <a:lnTo>
                            <a:pt x="331" y="339"/>
                          </a:lnTo>
                          <a:lnTo>
                            <a:pt x="321" y="339"/>
                          </a:lnTo>
                          <a:lnTo>
                            <a:pt x="315" y="327"/>
                          </a:lnTo>
                          <a:lnTo>
                            <a:pt x="316" y="309"/>
                          </a:lnTo>
                          <a:lnTo>
                            <a:pt x="319" y="300"/>
                          </a:lnTo>
                          <a:lnTo>
                            <a:pt x="316" y="295"/>
                          </a:lnTo>
                          <a:lnTo>
                            <a:pt x="309" y="300"/>
                          </a:lnTo>
                          <a:lnTo>
                            <a:pt x="305" y="300"/>
                          </a:lnTo>
                          <a:lnTo>
                            <a:pt x="299" y="297"/>
                          </a:lnTo>
                          <a:lnTo>
                            <a:pt x="295" y="295"/>
                          </a:lnTo>
                          <a:lnTo>
                            <a:pt x="285" y="305"/>
                          </a:lnTo>
                          <a:lnTo>
                            <a:pt x="275" y="317"/>
                          </a:lnTo>
                          <a:lnTo>
                            <a:pt x="266" y="329"/>
                          </a:lnTo>
                          <a:lnTo>
                            <a:pt x="244" y="327"/>
                          </a:lnTo>
                          <a:lnTo>
                            <a:pt x="231" y="324"/>
                          </a:lnTo>
                          <a:lnTo>
                            <a:pt x="221" y="312"/>
                          </a:lnTo>
                          <a:lnTo>
                            <a:pt x="221" y="305"/>
                          </a:lnTo>
                          <a:lnTo>
                            <a:pt x="227" y="295"/>
                          </a:lnTo>
                          <a:lnTo>
                            <a:pt x="235" y="287"/>
                          </a:lnTo>
                          <a:lnTo>
                            <a:pt x="240" y="278"/>
                          </a:lnTo>
                          <a:lnTo>
                            <a:pt x="227" y="283"/>
                          </a:lnTo>
                          <a:lnTo>
                            <a:pt x="221" y="271"/>
                          </a:lnTo>
                          <a:lnTo>
                            <a:pt x="221" y="263"/>
                          </a:lnTo>
                          <a:lnTo>
                            <a:pt x="240" y="260"/>
                          </a:lnTo>
                          <a:lnTo>
                            <a:pt x="258" y="258"/>
                          </a:lnTo>
                          <a:lnTo>
                            <a:pt x="247" y="251"/>
                          </a:lnTo>
                          <a:lnTo>
                            <a:pt x="229" y="253"/>
                          </a:lnTo>
                          <a:lnTo>
                            <a:pt x="229" y="238"/>
                          </a:lnTo>
                          <a:lnTo>
                            <a:pt x="237" y="229"/>
                          </a:lnTo>
                          <a:lnTo>
                            <a:pt x="254" y="219"/>
                          </a:lnTo>
                          <a:lnTo>
                            <a:pt x="260" y="209"/>
                          </a:lnTo>
                          <a:lnTo>
                            <a:pt x="266" y="204"/>
                          </a:lnTo>
                          <a:lnTo>
                            <a:pt x="280" y="202"/>
                          </a:lnTo>
                          <a:lnTo>
                            <a:pt x="291" y="204"/>
                          </a:lnTo>
                          <a:lnTo>
                            <a:pt x="298" y="209"/>
                          </a:lnTo>
                          <a:lnTo>
                            <a:pt x="307" y="202"/>
                          </a:lnTo>
                          <a:lnTo>
                            <a:pt x="298" y="200"/>
                          </a:lnTo>
                          <a:lnTo>
                            <a:pt x="298" y="180"/>
                          </a:lnTo>
                          <a:lnTo>
                            <a:pt x="323" y="158"/>
                          </a:lnTo>
                          <a:lnTo>
                            <a:pt x="336" y="144"/>
                          </a:lnTo>
                          <a:lnTo>
                            <a:pt x="344" y="141"/>
                          </a:lnTo>
                          <a:lnTo>
                            <a:pt x="342" y="133"/>
                          </a:lnTo>
                          <a:lnTo>
                            <a:pt x="354" y="119"/>
                          </a:lnTo>
                          <a:lnTo>
                            <a:pt x="368" y="97"/>
                          </a:lnTo>
                          <a:lnTo>
                            <a:pt x="384" y="87"/>
                          </a:lnTo>
                          <a:lnTo>
                            <a:pt x="372" y="77"/>
                          </a:lnTo>
                          <a:lnTo>
                            <a:pt x="403" y="55"/>
                          </a:lnTo>
                          <a:lnTo>
                            <a:pt x="417" y="58"/>
                          </a:lnTo>
                          <a:lnTo>
                            <a:pt x="415" y="46"/>
                          </a:lnTo>
                          <a:lnTo>
                            <a:pt x="442" y="43"/>
                          </a:lnTo>
                          <a:lnTo>
                            <a:pt x="493" y="5"/>
                          </a:lnTo>
                          <a:lnTo>
                            <a:pt x="501" y="0"/>
                          </a:lnTo>
                          <a:lnTo>
                            <a:pt x="491" y="28"/>
                          </a:lnTo>
                          <a:lnTo>
                            <a:pt x="503" y="14"/>
                          </a:lnTo>
                          <a:lnTo>
                            <a:pt x="517" y="9"/>
                          </a:lnTo>
                          <a:lnTo>
                            <a:pt x="514" y="21"/>
                          </a:lnTo>
                          <a:lnTo>
                            <a:pt x="554" y="6"/>
                          </a:lnTo>
                          <a:lnTo>
                            <a:pt x="572" y="19"/>
                          </a:lnTo>
                          <a:lnTo>
                            <a:pt x="546" y="31"/>
                          </a:lnTo>
                          <a:lnTo>
                            <a:pt x="556" y="46"/>
                          </a:lnTo>
                          <a:lnTo>
                            <a:pt x="593" y="43"/>
                          </a:lnTo>
                          <a:lnTo>
                            <a:pt x="650" y="65"/>
                          </a:lnTo>
                          <a:lnTo>
                            <a:pt x="646" y="90"/>
                          </a:lnTo>
                          <a:lnTo>
                            <a:pt x="623" y="111"/>
                          </a:lnTo>
                          <a:lnTo>
                            <a:pt x="587" y="124"/>
                          </a:lnTo>
                          <a:lnTo>
                            <a:pt x="582" y="148"/>
                          </a:lnTo>
                          <a:lnTo>
                            <a:pt x="583" y="173"/>
                          </a:lnTo>
                          <a:lnTo>
                            <a:pt x="593" y="178"/>
                          </a:lnTo>
                          <a:lnTo>
                            <a:pt x="595" y="190"/>
                          </a:lnTo>
                          <a:lnTo>
                            <a:pt x="599" y="195"/>
                          </a:lnTo>
                          <a:lnTo>
                            <a:pt x="607" y="200"/>
                          </a:lnTo>
                          <a:lnTo>
                            <a:pt x="608" y="214"/>
                          </a:lnTo>
                          <a:lnTo>
                            <a:pt x="620" y="231"/>
                          </a:lnTo>
                          <a:lnTo>
                            <a:pt x="620" y="238"/>
                          </a:lnTo>
                          <a:lnTo>
                            <a:pt x="633" y="238"/>
                          </a:lnTo>
                          <a:lnTo>
                            <a:pt x="636" y="244"/>
                          </a:lnTo>
                          <a:lnTo>
                            <a:pt x="646" y="249"/>
                          </a:lnTo>
                          <a:lnTo>
                            <a:pt x="651" y="241"/>
                          </a:lnTo>
                          <a:lnTo>
                            <a:pt x="658" y="229"/>
                          </a:lnTo>
                          <a:lnTo>
                            <a:pt x="661" y="222"/>
                          </a:lnTo>
                          <a:lnTo>
                            <a:pt x="671" y="226"/>
                          </a:lnTo>
                          <a:lnTo>
                            <a:pt x="683" y="209"/>
                          </a:lnTo>
                          <a:lnTo>
                            <a:pt x="683" y="197"/>
                          </a:lnTo>
                          <a:lnTo>
                            <a:pt x="687" y="188"/>
                          </a:lnTo>
                          <a:lnTo>
                            <a:pt x="689" y="180"/>
                          </a:lnTo>
                          <a:lnTo>
                            <a:pt x="712" y="173"/>
                          </a:lnTo>
                          <a:lnTo>
                            <a:pt x="732" y="166"/>
                          </a:lnTo>
                          <a:lnTo>
                            <a:pt x="758" y="156"/>
                          </a:lnTo>
                          <a:lnTo>
                            <a:pt x="787" y="163"/>
                          </a:lnTo>
                          <a:lnTo>
                            <a:pt x="816" y="163"/>
                          </a:lnTo>
                          <a:lnTo>
                            <a:pt x="865" y="163"/>
                          </a:lnTo>
                          <a:lnTo>
                            <a:pt x="873" y="104"/>
                          </a:lnTo>
                          <a:lnTo>
                            <a:pt x="900" y="107"/>
                          </a:lnTo>
                          <a:lnTo>
                            <a:pt x="920" y="151"/>
                          </a:lnTo>
                          <a:lnTo>
                            <a:pt x="924" y="114"/>
                          </a:lnTo>
                          <a:lnTo>
                            <a:pt x="1014" y="6"/>
                          </a:lnTo>
                          <a:lnTo>
                            <a:pt x="1050" y="6"/>
                          </a:lnTo>
                          <a:lnTo>
                            <a:pt x="1081" y="28"/>
                          </a:lnTo>
                          <a:lnTo>
                            <a:pt x="1121" y="27"/>
                          </a:lnTo>
                          <a:lnTo>
                            <a:pt x="1177" y="65"/>
                          </a:lnTo>
                          <a:lnTo>
                            <a:pt x="1240" y="87"/>
                          </a:lnTo>
                          <a:lnTo>
                            <a:pt x="1284" y="83"/>
                          </a:lnTo>
                          <a:lnTo>
                            <a:pt x="1344" y="107"/>
                          </a:lnTo>
                          <a:lnTo>
                            <a:pt x="1392" y="107"/>
                          </a:lnTo>
                          <a:lnTo>
                            <a:pt x="1416" y="90"/>
                          </a:lnTo>
                          <a:lnTo>
                            <a:pt x="1471" y="90"/>
                          </a:lnTo>
                          <a:lnTo>
                            <a:pt x="1500" y="110"/>
                          </a:lnTo>
                          <a:lnTo>
                            <a:pt x="1575" y="110"/>
                          </a:lnTo>
                          <a:lnTo>
                            <a:pt x="1637" y="141"/>
                          </a:lnTo>
                          <a:lnTo>
                            <a:pt x="1748" y="136"/>
                          </a:lnTo>
                          <a:lnTo>
                            <a:pt x="1931" y="151"/>
                          </a:lnTo>
                          <a:lnTo>
                            <a:pt x="2019" y="197"/>
                          </a:lnTo>
                          <a:lnTo>
                            <a:pt x="2093" y="226"/>
                          </a:lnTo>
                          <a:lnTo>
                            <a:pt x="2141" y="251"/>
                          </a:lnTo>
                          <a:lnTo>
                            <a:pt x="2127" y="258"/>
                          </a:lnTo>
                          <a:lnTo>
                            <a:pt x="2093" y="238"/>
                          </a:lnTo>
                          <a:lnTo>
                            <a:pt x="2017" y="231"/>
                          </a:lnTo>
                          <a:lnTo>
                            <a:pt x="2038" y="251"/>
                          </a:lnTo>
                          <a:lnTo>
                            <a:pt x="2072" y="260"/>
                          </a:lnTo>
                          <a:lnTo>
                            <a:pt x="2062" y="293"/>
                          </a:lnTo>
                          <a:lnTo>
                            <a:pt x="2027" y="312"/>
                          </a:lnTo>
                          <a:lnTo>
                            <a:pt x="2015" y="343"/>
                          </a:lnTo>
                          <a:lnTo>
                            <a:pt x="2062" y="373"/>
                          </a:lnTo>
                          <a:lnTo>
                            <a:pt x="2096" y="411"/>
                          </a:lnTo>
                          <a:lnTo>
                            <a:pt x="2113" y="468"/>
                          </a:lnTo>
                          <a:lnTo>
                            <a:pt x="2091" y="473"/>
                          </a:lnTo>
                          <a:lnTo>
                            <a:pt x="2045" y="456"/>
                          </a:lnTo>
                          <a:lnTo>
                            <a:pt x="1995" y="414"/>
                          </a:lnTo>
                          <a:lnTo>
                            <a:pt x="1976" y="392"/>
                          </a:lnTo>
                          <a:lnTo>
                            <a:pt x="1964" y="363"/>
                          </a:lnTo>
                          <a:lnTo>
                            <a:pt x="1952" y="319"/>
                          </a:lnTo>
                          <a:lnTo>
                            <a:pt x="1933" y="305"/>
                          </a:lnTo>
                          <a:lnTo>
                            <a:pt x="1915" y="302"/>
                          </a:lnTo>
                          <a:lnTo>
                            <a:pt x="1900" y="307"/>
                          </a:lnTo>
                          <a:lnTo>
                            <a:pt x="1918" y="342"/>
                          </a:lnTo>
                          <a:lnTo>
                            <a:pt x="1870" y="346"/>
                          </a:lnTo>
                          <a:lnTo>
                            <a:pt x="1849" y="329"/>
                          </a:lnTo>
                          <a:lnTo>
                            <a:pt x="1807" y="339"/>
                          </a:lnTo>
                          <a:lnTo>
                            <a:pt x="1776" y="365"/>
                          </a:lnTo>
                          <a:lnTo>
                            <a:pt x="1776" y="380"/>
                          </a:lnTo>
                          <a:lnTo>
                            <a:pt x="1788" y="404"/>
                          </a:lnTo>
                          <a:lnTo>
                            <a:pt x="1837" y="411"/>
                          </a:lnTo>
                          <a:lnTo>
                            <a:pt x="1876" y="441"/>
                          </a:lnTo>
                          <a:lnTo>
                            <a:pt x="1943" y="522"/>
                          </a:lnTo>
                          <a:lnTo>
                            <a:pt x="1970" y="575"/>
                          </a:lnTo>
                          <a:lnTo>
                            <a:pt x="1974" y="631"/>
                          </a:lnTo>
                          <a:lnTo>
                            <a:pt x="1968" y="677"/>
                          </a:lnTo>
                          <a:lnTo>
                            <a:pt x="1952" y="677"/>
                          </a:lnTo>
                          <a:lnTo>
                            <a:pt x="1935" y="661"/>
                          </a:lnTo>
                          <a:lnTo>
                            <a:pt x="1909" y="683"/>
                          </a:lnTo>
                          <a:lnTo>
                            <a:pt x="1884" y="702"/>
                          </a:lnTo>
                          <a:lnTo>
                            <a:pt x="1880" y="734"/>
                          </a:lnTo>
                          <a:lnTo>
                            <a:pt x="1908" y="773"/>
                          </a:lnTo>
                          <a:lnTo>
                            <a:pt x="1890" y="804"/>
                          </a:lnTo>
                          <a:lnTo>
                            <a:pt x="1884" y="858"/>
                          </a:lnTo>
                          <a:lnTo>
                            <a:pt x="1918" y="893"/>
                          </a:lnTo>
                          <a:lnTo>
                            <a:pt x="1954" y="902"/>
                          </a:lnTo>
                          <a:lnTo>
                            <a:pt x="1994" y="939"/>
                          </a:lnTo>
                          <a:lnTo>
                            <a:pt x="2027" y="988"/>
                          </a:lnTo>
                          <a:lnTo>
                            <a:pt x="2029" y="1061"/>
                          </a:lnTo>
                          <a:lnTo>
                            <a:pt x="2017" y="1095"/>
                          </a:lnTo>
                          <a:lnTo>
                            <a:pt x="1982" y="1124"/>
                          </a:lnTo>
                          <a:lnTo>
                            <a:pt x="1939" y="1139"/>
                          </a:lnTo>
                          <a:lnTo>
                            <a:pt x="1911" y="1161"/>
                          </a:lnTo>
                          <a:lnTo>
                            <a:pt x="1896" y="1149"/>
                          </a:lnTo>
                          <a:lnTo>
                            <a:pt x="1882" y="1161"/>
                          </a:lnTo>
                          <a:lnTo>
                            <a:pt x="1878" y="1214"/>
                          </a:lnTo>
                          <a:lnTo>
                            <a:pt x="1888" y="1246"/>
                          </a:lnTo>
                          <a:lnTo>
                            <a:pt x="1931" y="1283"/>
                          </a:lnTo>
                          <a:lnTo>
                            <a:pt x="1949" y="1319"/>
                          </a:lnTo>
                          <a:lnTo>
                            <a:pt x="1962" y="1339"/>
                          </a:lnTo>
                          <a:lnTo>
                            <a:pt x="1959" y="1378"/>
                          </a:lnTo>
                          <a:lnTo>
                            <a:pt x="1931" y="1410"/>
                          </a:lnTo>
                          <a:lnTo>
                            <a:pt x="1901" y="1410"/>
                          </a:lnTo>
                          <a:lnTo>
                            <a:pt x="1855" y="1363"/>
                          </a:lnTo>
                          <a:lnTo>
                            <a:pt x="1821" y="1347"/>
                          </a:lnTo>
                          <a:lnTo>
                            <a:pt x="1807" y="1337"/>
                          </a:lnTo>
                          <a:lnTo>
                            <a:pt x="1794" y="1361"/>
                          </a:lnTo>
                          <a:lnTo>
                            <a:pt x="1798" y="1396"/>
                          </a:lnTo>
                          <a:lnTo>
                            <a:pt x="1809" y="1422"/>
                          </a:lnTo>
                          <a:lnTo>
                            <a:pt x="1817" y="1464"/>
                          </a:lnTo>
                          <a:lnTo>
                            <a:pt x="1847" y="1478"/>
                          </a:lnTo>
                          <a:lnTo>
                            <a:pt x="1837" y="1500"/>
                          </a:lnTo>
                          <a:lnTo>
                            <a:pt x="1839" y="1532"/>
                          </a:lnTo>
                          <a:lnTo>
                            <a:pt x="1849" y="1564"/>
                          </a:lnTo>
                          <a:lnTo>
                            <a:pt x="1829" y="1561"/>
                          </a:lnTo>
                          <a:lnTo>
                            <a:pt x="1807" y="1524"/>
                          </a:lnTo>
                          <a:lnTo>
                            <a:pt x="1809" y="1486"/>
                          </a:lnTo>
                          <a:lnTo>
                            <a:pt x="1802" y="1473"/>
                          </a:lnTo>
                          <a:lnTo>
                            <a:pt x="1794" y="1430"/>
                          </a:lnTo>
                          <a:lnTo>
                            <a:pt x="1784" y="1417"/>
                          </a:lnTo>
                          <a:lnTo>
                            <a:pt x="1780" y="1356"/>
                          </a:lnTo>
                          <a:lnTo>
                            <a:pt x="1766" y="1319"/>
                          </a:lnTo>
                          <a:lnTo>
                            <a:pt x="1743" y="1285"/>
                          </a:lnTo>
                          <a:lnTo>
                            <a:pt x="1700" y="1266"/>
                          </a:lnTo>
                          <a:lnTo>
                            <a:pt x="1670" y="1234"/>
                          </a:lnTo>
                          <a:lnTo>
                            <a:pt x="1659" y="1210"/>
                          </a:lnTo>
                          <a:lnTo>
                            <a:pt x="1637" y="1183"/>
                          </a:lnTo>
                          <a:lnTo>
                            <a:pt x="1604" y="1122"/>
                          </a:lnTo>
                          <a:lnTo>
                            <a:pt x="1575" y="1127"/>
                          </a:lnTo>
                          <a:lnTo>
                            <a:pt x="1535" y="1156"/>
                          </a:lnTo>
                          <a:lnTo>
                            <a:pt x="1517" y="1180"/>
                          </a:lnTo>
                          <a:lnTo>
                            <a:pt x="1482" y="1227"/>
                          </a:lnTo>
                          <a:lnTo>
                            <a:pt x="1457" y="1276"/>
                          </a:lnTo>
                          <a:lnTo>
                            <a:pt x="1447" y="1292"/>
                          </a:lnTo>
                          <a:lnTo>
                            <a:pt x="1457" y="1349"/>
                          </a:lnTo>
                          <a:lnTo>
                            <a:pt x="1455" y="1405"/>
                          </a:lnTo>
                          <a:lnTo>
                            <a:pt x="1423" y="1444"/>
                          </a:lnTo>
                          <a:lnTo>
                            <a:pt x="1406" y="1446"/>
                          </a:lnTo>
                          <a:lnTo>
                            <a:pt x="1369" y="1366"/>
                          </a:lnTo>
                          <a:lnTo>
                            <a:pt x="1339" y="1310"/>
                          </a:lnTo>
                          <a:lnTo>
                            <a:pt x="1281" y="1202"/>
                          </a:lnTo>
                          <a:lnTo>
                            <a:pt x="1278" y="1161"/>
                          </a:lnTo>
                          <a:lnTo>
                            <a:pt x="1265" y="1141"/>
                          </a:lnTo>
                          <a:lnTo>
                            <a:pt x="1255" y="1168"/>
                          </a:lnTo>
                          <a:lnTo>
                            <a:pt x="1204" y="1107"/>
                          </a:lnTo>
                          <a:lnTo>
                            <a:pt x="1136" y="1061"/>
                          </a:lnTo>
                          <a:lnTo>
                            <a:pt x="1093" y="1071"/>
                          </a:lnTo>
                          <a:lnTo>
                            <a:pt x="1030" y="1066"/>
                          </a:lnTo>
                          <a:lnTo>
                            <a:pt x="1001" y="1032"/>
                          </a:lnTo>
                          <a:lnTo>
                            <a:pt x="967" y="1036"/>
                          </a:lnTo>
                          <a:lnTo>
                            <a:pt x="920" y="1022"/>
                          </a:lnTo>
                          <a:lnTo>
                            <a:pt x="822" y="907"/>
                          </a:lnTo>
                          <a:lnTo>
                            <a:pt x="828" y="954"/>
                          </a:lnTo>
                          <a:lnTo>
                            <a:pt x="857" y="1019"/>
                          </a:lnTo>
                          <a:lnTo>
                            <a:pt x="890" y="1066"/>
                          </a:lnTo>
                          <a:lnTo>
                            <a:pt x="926" y="1090"/>
                          </a:lnTo>
                          <a:lnTo>
                            <a:pt x="965" y="1071"/>
                          </a:lnTo>
                          <a:lnTo>
                            <a:pt x="996" y="1071"/>
                          </a:lnTo>
                          <a:lnTo>
                            <a:pt x="1037" y="1112"/>
                          </a:lnTo>
                          <a:lnTo>
                            <a:pt x="1061" y="1144"/>
                          </a:lnTo>
                          <a:lnTo>
                            <a:pt x="1057" y="1164"/>
                          </a:lnTo>
                          <a:lnTo>
                            <a:pt x="987" y="1254"/>
                          </a:lnTo>
                          <a:lnTo>
                            <a:pt x="940" y="1288"/>
                          </a:lnTo>
                          <a:lnTo>
                            <a:pt x="842" y="1332"/>
                          </a:lnTo>
                          <a:lnTo>
                            <a:pt x="813" y="1347"/>
                          </a:lnTo>
                          <a:lnTo>
                            <a:pt x="795" y="1332"/>
                          </a:lnTo>
                          <a:lnTo>
                            <a:pt x="789" y="1314"/>
                          </a:lnTo>
                          <a:lnTo>
                            <a:pt x="787" y="1288"/>
                          </a:lnTo>
                          <a:lnTo>
                            <a:pt x="779" y="1261"/>
                          </a:lnTo>
                          <a:lnTo>
                            <a:pt x="765" y="1239"/>
                          </a:lnTo>
                          <a:lnTo>
                            <a:pt x="753" y="1220"/>
                          </a:lnTo>
                          <a:lnTo>
                            <a:pt x="736" y="1193"/>
                          </a:lnTo>
                          <a:lnTo>
                            <a:pt x="727" y="1175"/>
                          </a:lnTo>
                          <a:lnTo>
                            <a:pt x="719" y="1153"/>
                          </a:lnTo>
                          <a:lnTo>
                            <a:pt x="705" y="1134"/>
                          </a:lnTo>
                          <a:lnTo>
                            <a:pt x="683" y="1085"/>
                          </a:lnTo>
                          <a:lnTo>
                            <a:pt x="671" y="1066"/>
                          </a:lnTo>
                          <a:lnTo>
                            <a:pt x="656" y="1039"/>
                          </a:lnTo>
                          <a:lnTo>
                            <a:pt x="630" y="1002"/>
                          </a:lnTo>
                          <a:lnTo>
                            <a:pt x="616" y="980"/>
                          </a:lnTo>
                          <a:lnTo>
                            <a:pt x="605" y="966"/>
                          </a:lnTo>
                          <a:lnTo>
                            <a:pt x="591" y="934"/>
                          </a:lnTo>
                          <a:lnTo>
                            <a:pt x="633" y="905"/>
                          </a:lnTo>
                          <a:lnTo>
                            <a:pt x="650" y="841"/>
                          </a:lnTo>
                          <a:lnTo>
                            <a:pt x="611" y="824"/>
                          </a:lnTo>
                          <a:lnTo>
                            <a:pt x="557" y="834"/>
                          </a:lnTo>
                          <a:lnTo>
                            <a:pt x="546" y="827"/>
                          </a:lnTo>
                          <a:lnTo>
                            <a:pt x="540" y="827"/>
                          </a:lnTo>
                          <a:lnTo>
                            <a:pt x="532" y="827"/>
                          </a:lnTo>
                          <a:lnTo>
                            <a:pt x="526" y="827"/>
                          </a:lnTo>
                          <a:lnTo>
                            <a:pt x="524" y="815"/>
                          </a:lnTo>
                          <a:lnTo>
                            <a:pt x="521" y="804"/>
                          </a:lnTo>
                          <a:lnTo>
                            <a:pt x="521" y="785"/>
                          </a:lnTo>
                          <a:lnTo>
                            <a:pt x="511" y="775"/>
                          </a:lnTo>
                          <a:lnTo>
                            <a:pt x="509" y="763"/>
                          </a:lnTo>
                          <a:lnTo>
                            <a:pt x="503" y="761"/>
                          </a:lnTo>
                          <a:lnTo>
                            <a:pt x="497" y="751"/>
                          </a:lnTo>
                          <a:lnTo>
                            <a:pt x="495" y="741"/>
                          </a:lnTo>
                          <a:lnTo>
                            <a:pt x="491" y="732"/>
                          </a:lnTo>
                          <a:lnTo>
                            <a:pt x="488" y="726"/>
                          </a:lnTo>
                          <a:lnTo>
                            <a:pt x="476" y="726"/>
                          </a:lnTo>
                          <a:lnTo>
                            <a:pt x="468" y="726"/>
                          </a:lnTo>
                          <a:lnTo>
                            <a:pt x="463" y="726"/>
                          </a:lnTo>
                          <a:lnTo>
                            <a:pt x="462" y="739"/>
                          </a:lnTo>
                          <a:lnTo>
                            <a:pt x="462" y="751"/>
                          </a:lnTo>
                          <a:lnTo>
                            <a:pt x="462" y="766"/>
                          </a:lnTo>
                          <a:lnTo>
                            <a:pt x="462" y="781"/>
                          </a:lnTo>
                          <a:lnTo>
                            <a:pt x="462" y="790"/>
                          </a:lnTo>
                          <a:lnTo>
                            <a:pt x="452" y="795"/>
                          </a:lnTo>
                          <a:lnTo>
                            <a:pt x="445" y="804"/>
                          </a:lnTo>
                          <a:lnTo>
                            <a:pt x="432" y="790"/>
                          </a:lnTo>
                          <a:lnTo>
                            <a:pt x="425" y="770"/>
                          </a:lnTo>
                          <a:lnTo>
                            <a:pt x="427" y="748"/>
                          </a:lnTo>
                          <a:lnTo>
                            <a:pt x="415" y="719"/>
                          </a:lnTo>
                          <a:lnTo>
                            <a:pt x="409" y="700"/>
                          </a:lnTo>
                          <a:lnTo>
                            <a:pt x="395" y="688"/>
                          </a:lnTo>
                          <a:lnTo>
                            <a:pt x="379" y="676"/>
                          </a:lnTo>
                          <a:lnTo>
                            <a:pt x="372" y="658"/>
                          </a:lnTo>
                          <a:lnTo>
                            <a:pt x="366" y="646"/>
                          </a:lnTo>
                          <a:lnTo>
                            <a:pt x="352" y="643"/>
                          </a:lnTo>
                          <a:lnTo>
                            <a:pt x="348" y="636"/>
                          </a:lnTo>
                          <a:lnTo>
                            <a:pt x="338" y="636"/>
                          </a:lnTo>
                          <a:lnTo>
                            <a:pt x="331" y="649"/>
                          </a:lnTo>
                          <a:lnTo>
                            <a:pt x="323" y="658"/>
                          </a:lnTo>
                          <a:lnTo>
                            <a:pt x="341" y="670"/>
                          </a:lnTo>
                          <a:lnTo>
                            <a:pt x="351" y="688"/>
                          </a:lnTo>
                          <a:lnTo>
                            <a:pt x="368" y="710"/>
                          </a:lnTo>
                          <a:lnTo>
                            <a:pt x="376" y="719"/>
                          </a:lnTo>
                          <a:lnTo>
                            <a:pt x="389" y="726"/>
                          </a:lnTo>
                          <a:lnTo>
                            <a:pt x="399" y="741"/>
                          </a:lnTo>
                          <a:lnTo>
                            <a:pt x="387" y="759"/>
                          </a:lnTo>
                          <a:lnTo>
                            <a:pt x="385" y="751"/>
                          </a:lnTo>
                          <a:lnTo>
                            <a:pt x="385" y="741"/>
                          </a:lnTo>
                          <a:lnTo>
                            <a:pt x="379" y="763"/>
                          </a:lnTo>
                          <a:lnTo>
                            <a:pt x="377" y="782"/>
                          </a:lnTo>
                          <a:lnTo>
                            <a:pt x="366" y="788"/>
                          </a:lnTo>
                          <a:lnTo>
                            <a:pt x="369" y="763"/>
                          </a:lnTo>
                          <a:lnTo>
                            <a:pt x="368" y="751"/>
                          </a:lnTo>
                          <a:lnTo>
                            <a:pt x="354" y="744"/>
                          </a:lnTo>
                          <a:lnTo>
                            <a:pt x="348" y="739"/>
                          </a:lnTo>
                          <a:lnTo>
                            <a:pt x="342" y="729"/>
                          </a:lnTo>
                          <a:lnTo>
                            <a:pt x="331" y="724"/>
                          </a:lnTo>
                          <a:lnTo>
                            <a:pt x="323" y="717"/>
                          </a:lnTo>
                          <a:lnTo>
                            <a:pt x="315" y="702"/>
                          </a:lnTo>
                          <a:lnTo>
                            <a:pt x="305" y="695"/>
                          </a:lnTo>
                          <a:lnTo>
                            <a:pt x="299" y="680"/>
                          </a:lnTo>
                          <a:lnTo>
                            <a:pt x="298" y="668"/>
                          </a:lnTo>
                          <a:lnTo>
                            <a:pt x="290" y="663"/>
                          </a:lnTo>
                          <a:lnTo>
                            <a:pt x="282" y="656"/>
                          </a:lnTo>
                          <a:lnTo>
                            <a:pt x="266" y="656"/>
                          </a:lnTo>
                          <a:lnTo>
                            <a:pt x="252" y="658"/>
                          </a:lnTo>
                          <a:lnTo>
                            <a:pt x="237" y="656"/>
                          </a:lnTo>
                          <a:lnTo>
                            <a:pt x="209" y="658"/>
                          </a:lnTo>
                          <a:lnTo>
                            <a:pt x="189" y="661"/>
                          </a:lnTo>
                          <a:lnTo>
                            <a:pt x="184" y="666"/>
                          </a:lnTo>
                          <a:lnTo>
                            <a:pt x="181" y="680"/>
                          </a:lnTo>
                          <a:lnTo>
                            <a:pt x="181" y="698"/>
                          </a:lnTo>
                          <a:lnTo>
                            <a:pt x="170" y="714"/>
                          </a:lnTo>
                          <a:lnTo>
                            <a:pt x="162" y="722"/>
                          </a:lnTo>
                          <a:lnTo>
                            <a:pt x="158" y="726"/>
                          </a:lnTo>
                          <a:lnTo>
                            <a:pt x="153" y="739"/>
                          </a:lnTo>
                          <a:lnTo>
                            <a:pt x="148" y="748"/>
                          </a:lnTo>
                          <a:lnTo>
                            <a:pt x="154" y="756"/>
                          </a:lnTo>
                          <a:lnTo>
                            <a:pt x="154" y="770"/>
                          </a:lnTo>
                          <a:lnTo>
                            <a:pt x="153" y="778"/>
                          </a:lnTo>
                          <a:lnTo>
                            <a:pt x="148" y="788"/>
                          </a:lnTo>
                          <a:lnTo>
                            <a:pt x="138" y="804"/>
                          </a:lnTo>
                          <a:lnTo>
                            <a:pt x="133" y="797"/>
                          </a:lnTo>
                          <a:lnTo>
                            <a:pt x="127" y="802"/>
                          </a:lnTo>
                          <a:lnTo>
                            <a:pt x="119" y="809"/>
                          </a:lnTo>
                          <a:lnTo>
                            <a:pt x="107" y="812"/>
                          </a:lnTo>
                          <a:lnTo>
                            <a:pt x="95" y="824"/>
                          </a:lnTo>
                          <a:lnTo>
                            <a:pt x="84" y="827"/>
                          </a:lnTo>
                          <a:lnTo>
                            <a:pt x="72" y="827"/>
                          </a:lnTo>
                          <a:lnTo>
                            <a:pt x="60" y="827"/>
                          </a:lnTo>
                          <a:lnTo>
                            <a:pt x="34" y="834"/>
                          </a:lnTo>
                          <a:lnTo>
                            <a:pt x="23" y="834"/>
                          </a:lnTo>
                          <a:lnTo>
                            <a:pt x="17" y="816"/>
                          </a:lnTo>
                          <a:lnTo>
                            <a:pt x="11" y="795"/>
                          </a:lnTo>
                          <a:lnTo>
                            <a:pt x="8" y="775"/>
                          </a:lnTo>
                          <a:lnTo>
                            <a:pt x="6" y="756"/>
                          </a:lnTo>
                          <a:lnTo>
                            <a:pt x="6" y="732"/>
                          </a:lnTo>
                          <a:lnTo>
                            <a:pt x="0" y="702"/>
                          </a:lnTo>
                        </a:path>
                      </a:pathLst>
                    </a:custGeom>
                    <a:gradFill rotWithShape="0">
                      <a:gsLst>
                        <a:gs pos="0">
                          <a:srgbClr val="008000">
                            <a:gamma/>
                            <a:shade val="0"/>
                            <a:invGamma/>
                          </a:srgbClr>
                        </a:gs>
                        <a:gs pos="50000">
                          <a:srgbClr val="008000"/>
                        </a:gs>
                        <a:gs pos="100000">
                          <a:srgbClr val="008000">
                            <a:gamma/>
                            <a:shade val="0"/>
                            <a:invGamma/>
                          </a:srgbClr>
                        </a:gs>
                      </a:gsLst>
                      <a:lin ang="5400000" scaled="1"/>
                    </a:gradFill>
                    <a:ln w="9525" cap="rnd">
                      <a:solidFill>
                        <a:srgbClr val="00647F"/>
                      </a:solidFill>
                      <a:round/>
                      <a:headEnd type="none" w="sm" len="sm"/>
                      <a:tailEnd type="none" w="sm" len="sm"/>
                    </a:ln>
                    <a:effectLst>
                      <a:outerShdw dist="53882" dir="2700000" algn="ctr" rotWithShape="0">
                        <a:sysClr val="windowText" lastClr="000000"/>
                      </a:outerShdw>
                    </a:effectLst>
                  </p:spPr>
                  <p:txBody>
                    <a:bodyPr/>
                    <a:lstStyle/>
                    <a:p>
                      <a:pPr fontAlgn="auto">
                        <a:spcBef>
                          <a:spcPts val="0"/>
                        </a:spcBef>
                        <a:spcAft>
                          <a:spcPts val="0"/>
                        </a:spcAft>
                        <a:defRPr/>
                      </a:pPr>
                      <a:endParaRPr lang="es-ES" kern="0">
                        <a:solidFill>
                          <a:prstClr val="black"/>
                        </a:solidFill>
                        <a:latin typeface="Arial" charset="0"/>
                      </a:endParaRPr>
                    </a:p>
                  </p:txBody>
                </p:sp>
              </p:grpSp>
            </p:grpSp>
            <p:grpSp>
              <p:nvGrpSpPr>
                <p:cNvPr id="48" name="Group 33"/>
                <p:cNvGrpSpPr>
                  <a:grpSpLocks/>
                </p:cNvGrpSpPr>
                <p:nvPr/>
              </p:nvGrpSpPr>
              <p:grpSpPr bwMode="auto">
                <a:xfrm>
                  <a:off x="1008" y="1343"/>
                  <a:ext cx="1738" cy="2016"/>
                  <a:chOff x="374" y="1099"/>
                  <a:chExt cx="1878" cy="2899"/>
                </a:xfrm>
              </p:grpSpPr>
              <p:sp>
                <p:nvSpPr>
                  <p:cNvPr id="50" name="Freeform 34"/>
                  <p:cNvSpPr>
                    <a:spLocks/>
                  </p:cNvSpPr>
                  <p:nvPr/>
                </p:nvSpPr>
                <p:spPr bwMode="auto">
                  <a:xfrm>
                    <a:off x="374" y="1227"/>
                    <a:ext cx="1270" cy="1356"/>
                  </a:xfrm>
                  <a:custGeom>
                    <a:avLst/>
                    <a:gdLst/>
                    <a:ahLst/>
                    <a:cxnLst>
                      <a:cxn ang="0">
                        <a:pos x="102" y="253"/>
                      </a:cxn>
                      <a:cxn ang="0">
                        <a:pos x="82" y="177"/>
                      </a:cxn>
                      <a:cxn ang="0">
                        <a:pos x="181" y="114"/>
                      </a:cxn>
                      <a:cxn ang="0">
                        <a:pos x="226" y="65"/>
                      </a:cxn>
                      <a:cxn ang="0">
                        <a:pos x="305" y="55"/>
                      </a:cxn>
                      <a:cxn ang="0">
                        <a:pos x="547" y="58"/>
                      </a:cxn>
                      <a:cxn ang="0">
                        <a:pos x="670" y="83"/>
                      </a:cxn>
                      <a:cxn ang="0">
                        <a:pos x="623" y="80"/>
                      </a:cxn>
                      <a:cxn ang="0">
                        <a:pos x="592" y="2"/>
                      </a:cxn>
                      <a:cxn ang="0">
                        <a:pos x="653" y="0"/>
                      </a:cxn>
                      <a:cxn ang="0">
                        <a:pos x="699" y="34"/>
                      </a:cxn>
                      <a:cxn ang="0">
                        <a:pos x="772" y="90"/>
                      </a:cxn>
                      <a:cxn ang="0">
                        <a:pos x="758" y="28"/>
                      </a:cxn>
                      <a:cxn ang="0">
                        <a:pos x="889" y="87"/>
                      </a:cxn>
                      <a:cxn ang="0">
                        <a:pos x="891" y="111"/>
                      </a:cxn>
                      <a:cxn ang="0">
                        <a:pos x="852" y="173"/>
                      </a:cxn>
                      <a:cxn ang="0">
                        <a:pos x="818" y="272"/>
                      </a:cxn>
                      <a:cxn ang="0">
                        <a:pos x="940" y="328"/>
                      </a:cxn>
                      <a:cxn ang="0">
                        <a:pos x="944" y="416"/>
                      </a:cxn>
                      <a:cxn ang="0">
                        <a:pos x="962" y="347"/>
                      </a:cxn>
                      <a:cxn ang="0">
                        <a:pos x="962" y="222"/>
                      </a:cxn>
                      <a:cxn ang="0">
                        <a:pos x="1049" y="256"/>
                      </a:cxn>
                      <a:cxn ang="0">
                        <a:pos x="1104" y="219"/>
                      </a:cxn>
                      <a:cxn ang="0">
                        <a:pos x="1202" y="312"/>
                      </a:cxn>
                      <a:cxn ang="0">
                        <a:pos x="1269" y="392"/>
                      </a:cxn>
                      <a:cxn ang="0">
                        <a:pos x="1216" y="423"/>
                      </a:cxn>
                      <a:cxn ang="0">
                        <a:pos x="1124" y="450"/>
                      </a:cxn>
                      <a:cxn ang="0">
                        <a:pos x="1188" y="467"/>
                      </a:cxn>
                      <a:cxn ang="0">
                        <a:pos x="1216" y="540"/>
                      </a:cxn>
                      <a:cxn ang="0">
                        <a:pos x="1191" y="545"/>
                      </a:cxn>
                      <a:cxn ang="0">
                        <a:pos x="1153" y="574"/>
                      </a:cxn>
                      <a:cxn ang="0">
                        <a:pos x="1095" y="638"/>
                      </a:cxn>
                      <a:cxn ang="0">
                        <a:pos x="1089" y="733"/>
                      </a:cxn>
                      <a:cxn ang="0">
                        <a:pos x="1026" y="876"/>
                      </a:cxn>
                      <a:cxn ang="0">
                        <a:pos x="1044" y="998"/>
                      </a:cxn>
                      <a:cxn ang="0">
                        <a:pos x="1008" y="916"/>
                      </a:cxn>
                      <a:cxn ang="0">
                        <a:pos x="948" y="879"/>
                      </a:cxn>
                      <a:cxn ang="0">
                        <a:pos x="895" y="903"/>
                      </a:cxn>
                      <a:cxn ang="0">
                        <a:pos x="809" y="916"/>
                      </a:cxn>
                      <a:cxn ang="0">
                        <a:pos x="764" y="1006"/>
                      </a:cxn>
                      <a:cxn ang="0">
                        <a:pos x="864" y="1127"/>
                      </a:cxn>
                      <a:cxn ang="0">
                        <a:pos x="879" y="1059"/>
                      </a:cxn>
                      <a:cxn ang="0">
                        <a:pos x="936" y="1108"/>
                      </a:cxn>
                      <a:cxn ang="0">
                        <a:pos x="968" y="1176"/>
                      </a:cxn>
                      <a:cxn ang="0">
                        <a:pos x="993" y="1236"/>
                      </a:cxn>
                      <a:cxn ang="0">
                        <a:pos x="1051" y="1329"/>
                      </a:cxn>
                      <a:cxn ang="0">
                        <a:pos x="1140" y="1326"/>
                      </a:cxn>
                      <a:cxn ang="0">
                        <a:pos x="1087" y="1339"/>
                      </a:cxn>
                      <a:cxn ang="0">
                        <a:pos x="983" y="1325"/>
                      </a:cxn>
                      <a:cxn ang="0">
                        <a:pos x="911" y="1242"/>
                      </a:cxn>
                      <a:cxn ang="0">
                        <a:pos x="858" y="1210"/>
                      </a:cxn>
                      <a:cxn ang="0">
                        <a:pos x="774" y="1171"/>
                      </a:cxn>
                      <a:cxn ang="0">
                        <a:pos x="625" y="1040"/>
                      </a:cxn>
                      <a:cxn ang="0">
                        <a:pos x="504" y="847"/>
                      </a:cxn>
                      <a:cxn ang="0">
                        <a:pos x="545" y="1020"/>
                      </a:cxn>
                      <a:cxn ang="0">
                        <a:pos x="467" y="901"/>
                      </a:cxn>
                      <a:cxn ang="0">
                        <a:pos x="394" y="666"/>
                      </a:cxn>
                      <a:cxn ang="0">
                        <a:pos x="402" y="496"/>
                      </a:cxn>
                      <a:cxn ang="0">
                        <a:pos x="377" y="365"/>
                      </a:cxn>
                      <a:cxn ang="0">
                        <a:pos x="356" y="287"/>
                      </a:cxn>
                      <a:cxn ang="0">
                        <a:pos x="306" y="241"/>
                      </a:cxn>
                      <a:cxn ang="0">
                        <a:pos x="203" y="253"/>
                      </a:cxn>
                      <a:cxn ang="0">
                        <a:pos x="125" y="301"/>
                      </a:cxn>
                    </a:cxnLst>
                    <a:rect l="0" t="0" r="r" b="b"/>
                    <a:pathLst>
                      <a:path w="1270" h="1355">
                        <a:moveTo>
                          <a:pt x="0" y="347"/>
                        </a:moveTo>
                        <a:lnTo>
                          <a:pt x="60" y="301"/>
                        </a:lnTo>
                        <a:lnTo>
                          <a:pt x="95" y="282"/>
                        </a:lnTo>
                        <a:lnTo>
                          <a:pt x="102" y="253"/>
                        </a:lnTo>
                        <a:lnTo>
                          <a:pt x="74" y="236"/>
                        </a:lnTo>
                        <a:lnTo>
                          <a:pt x="72" y="201"/>
                        </a:lnTo>
                        <a:lnTo>
                          <a:pt x="84" y="192"/>
                        </a:lnTo>
                        <a:lnTo>
                          <a:pt x="82" y="177"/>
                        </a:lnTo>
                        <a:lnTo>
                          <a:pt x="128" y="173"/>
                        </a:lnTo>
                        <a:lnTo>
                          <a:pt x="140" y="145"/>
                        </a:lnTo>
                        <a:lnTo>
                          <a:pt x="142" y="121"/>
                        </a:lnTo>
                        <a:lnTo>
                          <a:pt x="181" y="114"/>
                        </a:lnTo>
                        <a:lnTo>
                          <a:pt x="186" y="90"/>
                        </a:lnTo>
                        <a:lnTo>
                          <a:pt x="148" y="83"/>
                        </a:lnTo>
                        <a:lnTo>
                          <a:pt x="166" y="65"/>
                        </a:lnTo>
                        <a:lnTo>
                          <a:pt x="226" y="65"/>
                        </a:lnTo>
                        <a:lnTo>
                          <a:pt x="244" y="46"/>
                        </a:lnTo>
                        <a:lnTo>
                          <a:pt x="270" y="43"/>
                        </a:lnTo>
                        <a:lnTo>
                          <a:pt x="285" y="28"/>
                        </a:lnTo>
                        <a:lnTo>
                          <a:pt x="305" y="55"/>
                        </a:lnTo>
                        <a:lnTo>
                          <a:pt x="381" y="51"/>
                        </a:lnTo>
                        <a:lnTo>
                          <a:pt x="416" y="80"/>
                        </a:lnTo>
                        <a:lnTo>
                          <a:pt x="529" y="73"/>
                        </a:lnTo>
                        <a:lnTo>
                          <a:pt x="547" y="58"/>
                        </a:lnTo>
                        <a:lnTo>
                          <a:pt x="590" y="83"/>
                        </a:lnTo>
                        <a:lnTo>
                          <a:pt x="635" y="104"/>
                        </a:lnTo>
                        <a:lnTo>
                          <a:pt x="656" y="95"/>
                        </a:lnTo>
                        <a:lnTo>
                          <a:pt x="670" y="83"/>
                        </a:lnTo>
                        <a:lnTo>
                          <a:pt x="707" y="90"/>
                        </a:lnTo>
                        <a:lnTo>
                          <a:pt x="682" y="73"/>
                        </a:lnTo>
                        <a:lnTo>
                          <a:pt x="658" y="75"/>
                        </a:lnTo>
                        <a:lnTo>
                          <a:pt x="623" y="80"/>
                        </a:lnTo>
                        <a:lnTo>
                          <a:pt x="605" y="55"/>
                        </a:lnTo>
                        <a:lnTo>
                          <a:pt x="586" y="43"/>
                        </a:lnTo>
                        <a:lnTo>
                          <a:pt x="586" y="24"/>
                        </a:lnTo>
                        <a:lnTo>
                          <a:pt x="592" y="2"/>
                        </a:lnTo>
                        <a:lnTo>
                          <a:pt x="608" y="0"/>
                        </a:lnTo>
                        <a:lnTo>
                          <a:pt x="630" y="19"/>
                        </a:lnTo>
                        <a:lnTo>
                          <a:pt x="635" y="9"/>
                        </a:lnTo>
                        <a:lnTo>
                          <a:pt x="653" y="0"/>
                        </a:lnTo>
                        <a:lnTo>
                          <a:pt x="674" y="14"/>
                        </a:lnTo>
                        <a:lnTo>
                          <a:pt x="686" y="2"/>
                        </a:lnTo>
                        <a:lnTo>
                          <a:pt x="698" y="21"/>
                        </a:lnTo>
                        <a:lnTo>
                          <a:pt x="699" y="34"/>
                        </a:lnTo>
                        <a:lnTo>
                          <a:pt x="731" y="51"/>
                        </a:lnTo>
                        <a:lnTo>
                          <a:pt x="719" y="65"/>
                        </a:lnTo>
                        <a:lnTo>
                          <a:pt x="719" y="85"/>
                        </a:lnTo>
                        <a:lnTo>
                          <a:pt x="772" y="90"/>
                        </a:lnTo>
                        <a:lnTo>
                          <a:pt x="785" y="65"/>
                        </a:lnTo>
                        <a:lnTo>
                          <a:pt x="775" y="53"/>
                        </a:lnTo>
                        <a:lnTo>
                          <a:pt x="752" y="55"/>
                        </a:lnTo>
                        <a:lnTo>
                          <a:pt x="758" y="28"/>
                        </a:lnTo>
                        <a:lnTo>
                          <a:pt x="805" y="43"/>
                        </a:lnTo>
                        <a:lnTo>
                          <a:pt x="815" y="62"/>
                        </a:lnTo>
                        <a:lnTo>
                          <a:pt x="854" y="62"/>
                        </a:lnTo>
                        <a:lnTo>
                          <a:pt x="889" y="87"/>
                        </a:lnTo>
                        <a:lnTo>
                          <a:pt x="909" y="83"/>
                        </a:lnTo>
                        <a:lnTo>
                          <a:pt x="930" y="104"/>
                        </a:lnTo>
                        <a:lnTo>
                          <a:pt x="909" y="133"/>
                        </a:lnTo>
                        <a:lnTo>
                          <a:pt x="891" y="111"/>
                        </a:lnTo>
                        <a:lnTo>
                          <a:pt x="879" y="119"/>
                        </a:lnTo>
                        <a:lnTo>
                          <a:pt x="864" y="136"/>
                        </a:lnTo>
                        <a:lnTo>
                          <a:pt x="838" y="151"/>
                        </a:lnTo>
                        <a:lnTo>
                          <a:pt x="852" y="173"/>
                        </a:lnTo>
                        <a:lnTo>
                          <a:pt x="828" y="175"/>
                        </a:lnTo>
                        <a:lnTo>
                          <a:pt x="809" y="204"/>
                        </a:lnTo>
                        <a:lnTo>
                          <a:pt x="790" y="241"/>
                        </a:lnTo>
                        <a:lnTo>
                          <a:pt x="818" y="272"/>
                        </a:lnTo>
                        <a:lnTo>
                          <a:pt x="843" y="309"/>
                        </a:lnTo>
                        <a:lnTo>
                          <a:pt x="884" y="313"/>
                        </a:lnTo>
                        <a:lnTo>
                          <a:pt x="922" y="309"/>
                        </a:lnTo>
                        <a:lnTo>
                          <a:pt x="940" y="328"/>
                        </a:lnTo>
                        <a:lnTo>
                          <a:pt x="932" y="338"/>
                        </a:lnTo>
                        <a:lnTo>
                          <a:pt x="920" y="358"/>
                        </a:lnTo>
                        <a:lnTo>
                          <a:pt x="938" y="392"/>
                        </a:lnTo>
                        <a:lnTo>
                          <a:pt x="944" y="416"/>
                        </a:lnTo>
                        <a:lnTo>
                          <a:pt x="965" y="428"/>
                        </a:lnTo>
                        <a:lnTo>
                          <a:pt x="995" y="406"/>
                        </a:lnTo>
                        <a:lnTo>
                          <a:pt x="987" y="374"/>
                        </a:lnTo>
                        <a:lnTo>
                          <a:pt x="962" y="347"/>
                        </a:lnTo>
                        <a:lnTo>
                          <a:pt x="991" y="316"/>
                        </a:lnTo>
                        <a:lnTo>
                          <a:pt x="965" y="263"/>
                        </a:lnTo>
                        <a:lnTo>
                          <a:pt x="942" y="241"/>
                        </a:lnTo>
                        <a:lnTo>
                          <a:pt x="962" y="222"/>
                        </a:lnTo>
                        <a:lnTo>
                          <a:pt x="958" y="192"/>
                        </a:lnTo>
                        <a:lnTo>
                          <a:pt x="971" y="175"/>
                        </a:lnTo>
                        <a:lnTo>
                          <a:pt x="995" y="192"/>
                        </a:lnTo>
                        <a:lnTo>
                          <a:pt x="1049" y="256"/>
                        </a:lnTo>
                        <a:lnTo>
                          <a:pt x="1082" y="265"/>
                        </a:lnTo>
                        <a:lnTo>
                          <a:pt x="1092" y="248"/>
                        </a:lnTo>
                        <a:lnTo>
                          <a:pt x="1085" y="214"/>
                        </a:lnTo>
                        <a:lnTo>
                          <a:pt x="1104" y="219"/>
                        </a:lnTo>
                        <a:lnTo>
                          <a:pt x="1138" y="257"/>
                        </a:lnTo>
                        <a:lnTo>
                          <a:pt x="1143" y="279"/>
                        </a:lnTo>
                        <a:lnTo>
                          <a:pt x="1163" y="294"/>
                        </a:lnTo>
                        <a:lnTo>
                          <a:pt x="1202" y="312"/>
                        </a:lnTo>
                        <a:lnTo>
                          <a:pt x="1222" y="343"/>
                        </a:lnTo>
                        <a:lnTo>
                          <a:pt x="1251" y="365"/>
                        </a:lnTo>
                        <a:lnTo>
                          <a:pt x="1267" y="372"/>
                        </a:lnTo>
                        <a:lnTo>
                          <a:pt x="1269" y="392"/>
                        </a:lnTo>
                        <a:lnTo>
                          <a:pt x="1245" y="403"/>
                        </a:lnTo>
                        <a:lnTo>
                          <a:pt x="1231" y="389"/>
                        </a:lnTo>
                        <a:lnTo>
                          <a:pt x="1219" y="392"/>
                        </a:lnTo>
                        <a:lnTo>
                          <a:pt x="1216" y="423"/>
                        </a:lnTo>
                        <a:lnTo>
                          <a:pt x="1196" y="430"/>
                        </a:lnTo>
                        <a:lnTo>
                          <a:pt x="1175" y="414"/>
                        </a:lnTo>
                        <a:lnTo>
                          <a:pt x="1130" y="414"/>
                        </a:lnTo>
                        <a:lnTo>
                          <a:pt x="1124" y="450"/>
                        </a:lnTo>
                        <a:lnTo>
                          <a:pt x="1135" y="472"/>
                        </a:lnTo>
                        <a:lnTo>
                          <a:pt x="1153" y="460"/>
                        </a:lnTo>
                        <a:lnTo>
                          <a:pt x="1171" y="455"/>
                        </a:lnTo>
                        <a:lnTo>
                          <a:pt x="1188" y="467"/>
                        </a:lnTo>
                        <a:lnTo>
                          <a:pt x="1165" y="494"/>
                        </a:lnTo>
                        <a:lnTo>
                          <a:pt x="1188" y="518"/>
                        </a:lnTo>
                        <a:lnTo>
                          <a:pt x="1219" y="526"/>
                        </a:lnTo>
                        <a:lnTo>
                          <a:pt x="1216" y="540"/>
                        </a:lnTo>
                        <a:lnTo>
                          <a:pt x="1204" y="542"/>
                        </a:lnTo>
                        <a:lnTo>
                          <a:pt x="1175" y="625"/>
                        </a:lnTo>
                        <a:lnTo>
                          <a:pt x="1176" y="572"/>
                        </a:lnTo>
                        <a:lnTo>
                          <a:pt x="1191" y="545"/>
                        </a:lnTo>
                        <a:lnTo>
                          <a:pt x="1175" y="533"/>
                        </a:lnTo>
                        <a:lnTo>
                          <a:pt x="1157" y="550"/>
                        </a:lnTo>
                        <a:lnTo>
                          <a:pt x="1166" y="564"/>
                        </a:lnTo>
                        <a:lnTo>
                          <a:pt x="1153" y="574"/>
                        </a:lnTo>
                        <a:lnTo>
                          <a:pt x="1140" y="586"/>
                        </a:lnTo>
                        <a:lnTo>
                          <a:pt x="1141" y="623"/>
                        </a:lnTo>
                        <a:lnTo>
                          <a:pt x="1122" y="635"/>
                        </a:lnTo>
                        <a:lnTo>
                          <a:pt x="1095" y="638"/>
                        </a:lnTo>
                        <a:lnTo>
                          <a:pt x="1104" y="657"/>
                        </a:lnTo>
                        <a:lnTo>
                          <a:pt x="1095" y="679"/>
                        </a:lnTo>
                        <a:lnTo>
                          <a:pt x="1104" y="696"/>
                        </a:lnTo>
                        <a:lnTo>
                          <a:pt x="1089" y="733"/>
                        </a:lnTo>
                        <a:lnTo>
                          <a:pt x="1082" y="767"/>
                        </a:lnTo>
                        <a:lnTo>
                          <a:pt x="1059" y="786"/>
                        </a:lnTo>
                        <a:lnTo>
                          <a:pt x="1030" y="840"/>
                        </a:lnTo>
                        <a:lnTo>
                          <a:pt x="1026" y="876"/>
                        </a:lnTo>
                        <a:lnTo>
                          <a:pt x="1036" y="905"/>
                        </a:lnTo>
                        <a:lnTo>
                          <a:pt x="1049" y="942"/>
                        </a:lnTo>
                        <a:lnTo>
                          <a:pt x="1057" y="981"/>
                        </a:lnTo>
                        <a:lnTo>
                          <a:pt x="1044" y="998"/>
                        </a:lnTo>
                        <a:lnTo>
                          <a:pt x="1026" y="985"/>
                        </a:lnTo>
                        <a:lnTo>
                          <a:pt x="1030" y="966"/>
                        </a:lnTo>
                        <a:lnTo>
                          <a:pt x="1021" y="923"/>
                        </a:lnTo>
                        <a:lnTo>
                          <a:pt x="1008" y="916"/>
                        </a:lnTo>
                        <a:lnTo>
                          <a:pt x="1001" y="888"/>
                        </a:lnTo>
                        <a:lnTo>
                          <a:pt x="985" y="888"/>
                        </a:lnTo>
                        <a:lnTo>
                          <a:pt x="968" y="874"/>
                        </a:lnTo>
                        <a:lnTo>
                          <a:pt x="948" y="879"/>
                        </a:lnTo>
                        <a:lnTo>
                          <a:pt x="930" y="869"/>
                        </a:lnTo>
                        <a:lnTo>
                          <a:pt x="909" y="881"/>
                        </a:lnTo>
                        <a:lnTo>
                          <a:pt x="869" y="871"/>
                        </a:lnTo>
                        <a:lnTo>
                          <a:pt x="895" y="903"/>
                        </a:lnTo>
                        <a:lnTo>
                          <a:pt x="864" y="901"/>
                        </a:lnTo>
                        <a:lnTo>
                          <a:pt x="843" y="876"/>
                        </a:lnTo>
                        <a:lnTo>
                          <a:pt x="803" y="876"/>
                        </a:lnTo>
                        <a:lnTo>
                          <a:pt x="809" y="916"/>
                        </a:lnTo>
                        <a:lnTo>
                          <a:pt x="780" y="903"/>
                        </a:lnTo>
                        <a:lnTo>
                          <a:pt x="764" y="942"/>
                        </a:lnTo>
                        <a:lnTo>
                          <a:pt x="775" y="959"/>
                        </a:lnTo>
                        <a:lnTo>
                          <a:pt x="764" y="1006"/>
                        </a:lnTo>
                        <a:lnTo>
                          <a:pt x="778" y="1059"/>
                        </a:lnTo>
                        <a:lnTo>
                          <a:pt x="793" y="1096"/>
                        </a:lnTo>
                        <a:lnTo>
                          <a:pt x="811" y="1130"/>
                        </a:lnTo>
                        <a:lnTo>
                          <a:pt x="864" y="1127"/>
                        </a:lnTo>
                        <a:lnTo>
                          <a:pt x="885" y="1120"/>
                        </a:lnTo>
                        <a:lnTo>
                          <a:pt x="889" y="1096"/>
                        </a:lnTo>
                        <a:lnTo>
                          <a:pt x="877" y="1076"/>
                        </a:lnTo>
                        <a:lnTo>
                          <a:pt x="879" y="1059"/>
                        </a:lnTo>
                        <a:lnTo>
                          <a:pt x="912" y="1063"/>
                        </a:lnTo>
                        <a:lnTo>
                          <a:pt x="945" y="1054"/>
                        </a:lnTo>
                        <a:lnTo>
                          <a:pt x="945" y="1076"/>
                        </a:lnTo>
                        <a:lnTo>
                          <a:pt x="936" y="1108"/>
                        </a:lnTo>
                        <a:lnTo>
                          <a:pt x="920" y="1131"/>
                        </a:lnTo>
                        <a:lnTo>
                          <a:pt x="917" y="1166"/>
                        </a:lnTo>
                        <a:lnTo>
                          <a:pt x="938" y="1180"/>
                        </a:lnTo>
                        <a:lnTo>
                          <a:pt x="968" y="1176"/>
                        </a:lnTo>
                        <a:lnTo>
                          <a:pt x="985" y="1188"/>
                        </a:lnTo>
                        <a:lnTo>
                          <a:pt x="1001" y="1183"/>
                        </a:lnTo>
                        <a:lnTo>
                          <a:pt x="1006" y="1205"/>
                        </a:lnTo>
                        <a:lnTo>
                          <a:pt x="993" y="1236"/>
                        </a:lnTo>
                        <a:lnTo>
                          <a:pt x="1004" y="1256"/>
                        </a:lnTo>
                        <a:lnTo>
                          <a:pt x="1006" y="1295"/>
                        </a:lnTo>
                        <a:lnTo>
                          <a:pt x="1026" y="1322"/>
                        </a:lnTo>
                        <a:lnTo>
                          <a:pt x="1051" y="1329"/>
                        </a:lnTo>
                        <a:lnTo>
                          <a:pt x="1069" y="1322"/>
                        </a:lnTo>
                        <a:lnTo>
                          <a:pt x="1077" y="1325"/>
                        </a:lnTo>
                        <a:lnTo>
                          <a:pt x="1110" y="1325"/>
                        </a:lnTo>
                        <a:lnTo>
                          <a:pt x="1140" y="1326"/>
                        </a:lnTo>
                        <a:lnTo>
                          <a:pt x="1148" y="1310"/>
                        </a:lnTo>
                        <a:lnTo>
                          <a:pt x="1122" y="1339"/>
                        </a:lnTo>
                        <a:lnTo>
                          <a:pt x="1104" y="1336"/>
                        </a:lnTo>
                        <a:lnTo>
                          <a:pt x="1087" y="1339"/>
                        </a:lnTo>
                        <a:lnTo>
                          <a:pt x="1051" y="1354"/>
                        </a:lnTo>
                        <a:lnTo>
                          <a:pt x="1022" y="1334"/>
                        </a:lnTo>
                        <a:lnTo>
                          <a:pt x="995" y="1322"/>
                        </a:lnTo>
                        <a:lnTo>
                          <a:pt x="983" y="1325"/>
                        </a:lnTo>
                        <a:lnTo>
                          <a:pt x="985" y="1307"/>
                        </a:lnTo>
                        <a:lnTo>
                          <a:pt x="983" y="1280"/>
                        </a:lnTo>
                        <a:lnTo>
                          <a:pt x="960" y="1256"/>
                        </a:lnTo>
                        <a:lnTo>
                          <a:pt x="911" y="1242"/>
                        </a:lnTo>
                        <a:lnTo>
                          <a:pt x="902" y="1232"/>
                        </a:lnTo>
                        <a:lnTo>
                          <a:pt x="889" y="1234"/>
                        </a:lnTo>
                        <a:lnTo>
                          <a:pt x="876" y="1222"/>
                        </a:lnTo>
                        <a:lnTo>
                          <a:pt x="858" y="1210"/>
                        </a:lnTo>
                        <a:lnTo>
                          <a:pt x="834" y="1176"/>
                        </a:lnTo>
                        <a:lnTo>
                          <a:pt x="807" y="1166"/>
                        </a:lnTo>
                        <a:lnTo>
                          <a:pt x="792" y="1188"/>
                        </a:lnTo>
                        <a:lnTo>
                          <a:pt x="774" y="1171"/>
                        </a:lnTo>
                        <a:lnTo>
                          <a:pt x="752" y="1171"/>
                        </a:lnTo>
                        <a:lnTo>
                          <a:pt x="709" y="1159"/>
                        </a:lnTo>
                        <a:lnTo>
                          <a:pt x="631" y="1100"/>
                        </a:lnTo>
                        <a:lnTo>
                          <a:pt x="625" y="1040"/>
                        </a:lnTo>
                        <a:lnTo>
                          <a:pt x="617" y="1015"/>
                        </a:lnTo>
                        <a:lnTo>
                          <a:pt x="604" y="998"/>
                        </a:lnTo>
                        <a:lnTo>
                          <a:pt x="586" y="964"/>
                        </a:lnTo>
                        <a:lnTo>
                          <a:pt x="504" y="847"/>
                        </a:lnTo>
                        <a:lnTo>
                          <a:pt x="504" y="891"/>
                        </a:lnTo>
                        <a:lnTo>
                          <a:pt x="555" y="969"/>
                        </a:lnTo>
                        <a:lnTo>
                          <a:pt x="577" y="1034"/>
                        </a:lnTo>
                        <a:lnTo>
                          <a:pt x="545" y="1020"/>
                        </a:lnTo>
                        <a:lnTo>
                          <a:pt x="539" y="981"/>
                        </a:lnTo>
                        <a:lnTo>
                          <a:pt x="498" y="957"/>
                        </a:lnTo>
                        <a:lnTo>
                          <a:pt x="521" y="942"/>
                        </a:lnTo>
                        <a:lnTo>
                          <a:pt x="467" y="901"/>
                        </a:lnTo>
                        <a:lnTo>
                          <a:pt x="488" y="876"/>
                        </a:lnTo>
                        <a:lnTo>
                          <a:pt x="468" y="827"/>
                        </a:lnTo>
                        <a:lnTo>
                          <a:pt x="402" y="725"/>
                        </a:lnTo>
                        <a:lnTo>
                          <a:pt x="394" y="666"/>
                        </a:lnTo>
                        <a:lnTo>
                          <a:pt x="399" y="623"/>
                        </a:lnTo>
                        <a:lnTo>
                          <a:pt x="416" y="574"/>
                        </a:lnTo>
                        <a:lnTo>
                          <a:pt x="416" y="526"/>
                        </a:lnTo>
                        <a:lnTo>
                          <a:pt x="402" y="496"/>
                        </a:lnTo>
                        <a:lnTo>
                          <a:pt x="440" y="486"/>
                        </a:lnTo>
                        <a:lnTo>
                          <a:pt x="394" y="428"/>
                        </a:lnTo>
                        <a:lnTo>
                          <a:pt x="397" y="402"/>
                        </a:lnTo>
                        <a:lnTo>
                          <a:pt x="377" y="365"/>
                        </a:lnTo>
                        <a:lnTo>
                          <a:pt x="384" y="343"/>
                        </a:lnTo>
                        <a:lnTo>
                          <a:pt x="371" y="331"/>
                        </a:lnTo>
                        <a:lnTo>
                          <a:pt x="369" y="306"/>
                        </a:lnTo>
                        <a:lnTo>
                          <a:pt x="356" y="287"/>
                        </a:lnTo>
                        <a:lnTo>
                          <a:pt x="371" y="270"/>
                        </a:lnTo>
                        <a:lnTo>
                          <a:pt x="349" y="257"/>
                        </a:lnTo>
                        <a:lnTo>
                          <a:pt x="332" y="275"/>
                        </a:lnTo>
                        <a:lnTo>
                          <a:pt x="306" y="241"/>
                        </a:lnTo>
                        <a:lnTo>
                          <a:pt x="279" y="231"/>
                        </a:lnTo>
                        <a:lnTo>
                          <a:pt x="240" y="231"/>
                        </a:lnTo>
                        <a:lnTo>
                          <a:pt x="214" y="263"/>
                        </a:lnTo>
                        <a:lnTo>
                          <a:pt x="203" y="253"/>
                        </a:lnTo>
                        <a:lnTo>
                          <a:pt x="224" y="211"/>
                        </a:lnTo>
                        <a:lnTo>
                          <a:pt x="204" y="219"/>
                        </a:lnTo>
                        <a:lnTo>
                          <a:pt x="166" y="263"/>
                        </a:lnTo>
                        <a:lnTo>
                          <a:pt x="125" y="301"/>
                        </a:lnTo>
                        <a:lnTo>
                          <a:pt x="87" y="312"/>
                        </a:lnTo>
                        <a:lnTo>
                          <a:pt x="25" y="350"/>
                        </a:lnTo>
                        <a:lnTo>
                          <a:pt x="0" y="347"/>
                        </a:lnTo>
                      </a:path>
                    </a:pathLst>
                  </a:custGeom>
                  <a:gradFill rotWithShape="0">
                    <a:gsLst>
                      <a:gs pos="0">
                        <a:srgbClr val="008000">
                          <a:gamma/>
                          <a:shade val="0"/>
                          <a:invGamma/>
                        </a:srgbClr>
                      </a:gs>
                      <a:gs pos="50000">
                        <a:srgbClr val="008000"/>
                      </a:gs>
                      <a:gs pos="100000">
                        <a:srgbClr val="008000">
                          <a:gamma/>
                          <a:shade val="0"/>
                          <a:invGamma/>
                        </a:srgbClr>
                      </a:gs>
                    </a:gsLst>
                    <a:lin ang="5400000" scaled="1"/>
                  </a:gradFill>
                  <a:ln w="9525" cap="rnd">
                    <a:noFill/>
                    <a:round/>
                    <a:headEnd type="none" w="sm" len="sm"/>
                    <a:tailEnd type="none" w="sm" len="sm"/>
                  </a:ln>
                  <a:effectLst>
                    <a:outerShdw dist="53882" dir="2700000" algn="ctr" rotWithShape="0">
                      <a:sysClr val="windowText" lastClr="000000"/>
                    </a:outerShdw>
                  </a:effectLst>
                </p:spPr>
                <p:txBody>
                  <a:bodyPr/>
                  <a:lstStyle/>
                  <a:p>
                    <a:pPr fontAlgn="auto">
                      <a:spcBef>
                        <a:spcPts val="0"/>
                      </a:spcBef>
                      <a:spcAft>
                        <a:spcPts val="0"/>
                      </a:spcAft>
                      <a:defRPr/>
                    </a:pPr>
                    <a:endParaRPr lang="es-ES" kern="0">
                      <a:solidFill>
                        <a:prstClr val="black"/>
                      </a:solidFill>
                      <a:latin typeface="Arial" charset="0"/>
                    </a:endParaRPr>
                  </a:p>
                </p:txBody>
              </p:sp>
              <p:sp>
                <p:nvSpPr>
                  <p:cNvPr id="51" name="Freeform 35"/>
                  <p:cNvSpPr>
                    <a:spLocks/>
                  </p:cNvSpPr>
                  <p:nvPr/>
                </p:nvSpPr>
                <p:spPr bwMode="auto">
                  <a:xfrm>
                    <a:off x="1283" y="1099"/>
                    <a:ext cx="433" cy="358"/>
                  </a:xfrm>
                  <a:custGeom>
                    <a:avLst/>
                    <a:gdLst/>
                    <a:ahLst/>
                    <a:cxnLst>
                      <a:cxn ang="0">
                        <a:pos x="0" y="73"/>
                      </a:cxn>
                      <a:cxn ang="0">
                        <a:pos x="9" y="46"/>
                      </a:cxn>
                      <a:cxn ang="0">
                        <a:pos x="9" y="27"/>
                      </a:cxn>
                      <a:cxn ang="0">
                        <a:pos x="25" y="0"/>
                      </a:cxn>
                      <a:cxn ang="0">
                        <a:pos x="103" y="17"/>
                      </a:cxn>
                      <a:cxn ang="0">
                        <a:pos x="237" y="48"/>
                      </a:cxn>
                      <a:cxn ang="0">
                        <a:pos x="290" y="75"/>
                      </a:cxn>
                      <a:cxn ang="0">
                        <a:pos x="360" y="99"/>
                      </a:cxn>
                      <a:cxn ang="0">
                        <a:pos x="396" y="146"/>
                      </a:cxn>
                      <a:cxn ang="0">
                        <a:pos x="431" y="167"/>
                      </a:cxn>
                      <a:cxn ang="0">
                        <a:pos x="417" y="185"/>
                      </a:cxn>
                      <a:cxn ang="0">
                        <a:pos x="417" y="207"/>
                      </a:cxn>
                      <a:cxn ang="0">
                        <a:pos x="403" y="212"/>
                      </a:cxn>
                      <a:cxn ang="0">
                        <a:pos x="391" y="231"/>
                      </a:cxn>
                      <a:cxn ang="0">
                        <a:pos x="403" y="251"/>
                      </a:cxn>
                      <a:cxn ang="0">
                        <a:pos x="401" y="265"/>
                      </a:cxn>
                      <a:cxn ang="0">
                        <a:pos x="388" y="285"/>
                      </a:cxn>
                      <a:cxn ang="0">
                        <a:pos x="389" y="304"/>
                      </a:cxn>
                      <a:cxn ang="0">
                        <a:pos x="413" y="324"/>
                      </a:cxn>
                      <a:cxn ang="0">
                        <a:pos x="415" y="343"/>
                      </a:cxn>
                      <a:cxn ang="0">
                        <a:pos x="409" y="353"/>
                      </a:cxn>
                      <a:cxn ang="0">
                        <a:pos x="386" y="356"/>
                      </a:cxn>
                      <a:cxn ang="0">
                        <a:pos x="368" y="346"/>
                      </a:cxn>
                      <a:cxn ang="0">
                        <a:pos x="348" y="321"/>
                      </a:cxn>
                      <a:cxn ang="0">
                        <a:pos x="341" y="321"/>
                      </a:cxn>
                      <a:cxn ang="0">
                        <a:pos x="331" y="312"/>
                      </a:cxn>
                      <a:cxn ang="0">
                        <a:pos x="321" y="282"/>
                      </a:cxn>
                      <a:cxn ang="0">
                        <a:pos x="310" y="272"/>
                      </a:cxn>
                      <a:cxn ang="0">
                        <a:pos x="284" y="258"/>
                      </a:cxn>
                      <a:cxn ang="0">
                        <a:pos x="262" y="248"/>
                      </a:cxn>
                      <a:cxn ang="0">
                        <a:pos x="232" y="222"/>
                      </a:cxn>
                      <a:cxn ang="0">
                        <a:pos x="218" y="202"/>
                      </a:cxn>
                      <a:cxn ang="0">
                        <a:pos x="219" y="188"/>
                      </a:cxn>
                      <a:cxn ang="0">
                        <a:pos x="234" y="175"/>
                      </a:cxn>
                      <a:cxn ang="0">
                        <a:pos x="222" y="160"/>
                      </a:cxn>
                      <a:cxn ang="0">
                        <a:pos x="211" y="167"/>
                      </a:cxn>
                      <a:cxn ang="0">
                        <a:pos x="191" y="146"/>
                      </a:cxn>
                      <a:cxn ang="0">
                        <a:pos x="186" y="158"/>
                      </a:cxn>
                      <a:cxn ang="0">
                        <a:pos x="169" y="158"/>
                      </a:cxn>
                      <a:cxn ang="0">
                        <a:pos x="165" y="148"/>
                      </a:cxn>
                      <a:cxn ang="0">
                        <a:pos x="165" y="132"/>
                      </a:cxn>
                      <a:cxn ang="0">
                        <a:pos x="158" y="121"/>
                      </a:cxn>
                      <a:cxn ang="0">
                        <a:pos x="146" y="124"/>
                      </a:cxn>
                      <a:cxn ang="0">
                        <a:pos x="130" y="97"/>
                      </a:cxn>
                      <a:cxn ang="0">
                        <a:pos x="118" y="95"/>
                      </a:cxn>
                      <a:cxn ang="0">
                        <a:pos x="101" y="83"/>
                      </a:cxn>
                      <a:cxn ang="0">
                        <a:pos x="64" y="85"/>
                      </a:cxn>
                      <a:cxn ang="0">
                        <a:pos x="27" y="83"/>
                      </a:cxn>
                      <a:cxn ang="0">
                        <a:pos x="0" y="73"/>
                      </a:cxn>
                    </a:cxnLst>
                    <a:rect l="0" t="0" r="r" b="b"/>
                    <a:pathLst>
                      <a:path w="432" h="357">
                        <a:moveTo>
                          <a:pt x="0" y="73"/>
                        </a:moveTo>
                        <a:lnTo>
                          <a:pt x="9" y="46"/>
                        </a:lnTo>
                        <a:lnTo>
                          <a:pt x="9" y="27"/>
                        </a:lnTo>
                        <a:lnTo>
                          <a:pt x="25" y="0"/>
                        </a:lnTo>
                        <a:lnTo>
                          <a:pt x="103" y="17"/>
                        </a:lnTo>
                        <a:lnTo>
                          <a:pt x="237" y="48"/>
                        </a:lnTo>
                        <a:lnTo>
                          <a:pt x="290" y="75"/>
                        </a:lnTo>
                        <a:lnTo>
                          <a:pt x="360" y="99"/>
                        </a:lnTo>
                        <a:lnTo>
                          <a:pt x="396" y="146"/>
                        </a:lnTo>
                        <a:lnTo>
                          <a:pt x="431" y="167"/>
                        </a:lnTo>
                        <a:lnTo>
                          <a:pt x="417" y="185"/>
                        </a:lnTo>
                        <a:lnTo>
                          <a:pt x="417" y="207"/>
                        </a:lnTo>
                        <a:lnTo>
                          <a:pt x="403" y="212"/>
                        </a:lnTo>
                        <a:lnTo>
                          <a:pt x="391" y="231"/>
                        </a:lnTo>
                        <a:lnTo>
                          <a:pt x="403" y="251"/>
                        </a:lnTo>
                        <a:lnTo>
                          <a:pt x="401" y="265"/>
                        </a:lnTo>
                        <a:lnTo>
                          <a:pt x="388" y="285"/>
                        </a:lnTo>
                        <a:lnTo>
                          <a:pt x="389" y="304"/>
                        </a:lnTo>
                        <a:lnTo>
                          <a:pt x="413" y="324"/>
                        </a:lnTo>
                        <a:lnTo>
                          <a:pt x="415" y="343"/>
                        </a:lnTo>
                        <a:lnTo>
                          <a:pt x="409" y="353"/>
                        </a:lnTo>
                        <a:lnTo>
                          <a:pt x="386" y="356"/>
                        </a:lnTo>
                        <a:lnTo>
                          <a:pt x="368" y="346"/>
                        </a:lnTo>
                        <a:lnTo>
                          <a:pt x="348" y="321"/>
                        </a:lnTo>
                        <a:lnTo>
                          <a:pt x="341" y="321"/>
                        </a:lnTo>
                        <a:lnTo>
                          <a:pt x="331" y="312"/>
                        </a:lnTo>
                        <a:lnTo>
                          <a:pt x="321" y="282"/>
                        </a:lnTo>
                        <a:lnTo>
                          <a:pt x="310" y="272"/>
                        </a:lnTo>
                        <a:lnTo>
                          <a:pt x="284" y="258"/>
                        </a:lnTo>
                        <a:lnTo>
                          <a:pt x="262" y="248"/>
                        </a:lnTo>
                        <a:lnTo>
                          <a:pt x="232" y="222"/>
                        </a:lnTo>
                        <a:lnTo>
                          <a:pt x="218" y="202"/>
                        </a:lnTo>
                        <a:lnTo>
                          <a:pt x="219" y="188"/>
                        </a:lnTo>
                        <a:lnTo>
                          <a:pt x="234" y="175"/>
                        </a:lnTo>
                        <a:lnTo>
                          <a:pt x="222" y="160"/>
                        </a:lnTo>
                        <a:lnTo>
                          <a:pt x="211" y="167"/>
                        </a:lnTo>
                        <a:lnTo>
                          <a:pt x="191" y="146"/>
                        </a:lnTo>
                        <a:lnTo>
                          <a:pt x="186" y="158"/>
                        </a:lnTo>
                        <a:lnTo>
                          <a:pt x="169" y="158"/>
                        </a:lnTo>
                        <a:lnTo>
                          <a:pt x="165" y="148"/>
                        </a:lnTo>
                        <a:lnTo>
                          <a:pt x="165" y="132"/>
                        </a:lnTo>
                        <a:lnTo>
                          <a:pt x="158" y="121"/>
                        </a:lnTo>
                        <a:lnTo>
                          <a:pt x="146" y="124"/>
                        </a:lnTo>
                        <a:lnTo>
                          <a:pt x="130" y="97"/>
                        </a:lnTo>
                        <a:lnTo>
                          <a:pt x="118" y="95"/>
                        </a:lnTo>
                        <a:lnTo>
                          <a:pt x="101" y="83"/>
                        </a:lnTo>
                        <a:lnTo>
                          <a:pt x="64" y="85"/>
                        </a:lnTo>
                        <a:lnTo>
                          <a:pt x="27" y="83"/>
                        </a:lnTo>
                        <a:lnTo>
                          <a:pt x="0" y="73"/>
                        </a:lnTo>
                      </a:path>
                    </a:pathLst>
                  </a:custGeom>
                  <a:gradFill rotWithShape="0">
                    <a:gsLst>
                      <a:gs pos="0">
                        <a:srgbClr val="008000">
                          <a:gamma/>
                          <a:shade val="0"/>
                          <a:invGamma/>
                        </a:srgbClr>
                      </a:gs>
                      <a:gs pos="50000">
                        <a:srgbClr val="008000"/>
                      </a:gs>
                      <a:gs pos="100000">
                        <a:srgbClr val="008000">
                          <a:gamma/>
                          <a:shade val="0"/>
                          <a:invGamma/>
                        </a:srgbClr>
                      </a:gs>
                    </a:gsLst>
                    <a:lin ang="5400000" scaled="1"/>
                  </a:gradFill>
                  <a:ln w="9525" cap="rnd">
                    <a:noFill/>
                    <a:round/>
                    <a:headEnd type="none" w="sm" len="sm"/>
                    <a:tailEnd type="none" w="sm" len="sm"/>
                  </a:ln>
                  <a:effectLst>
                    <a:outerShdw dist="53882" dir="2700000" algn="ctr" rotWithShape="0">
                      <a:sysClr val="windowText" lastClr="000000"/>
                    </a:outerShdw>
                  </a:effectLst>
                </p:spPr>
                <p:txBody>
                  <a:bodyPr/>
                  <a:lstStyle/>
                  <a:p>
                    <a:pPr fontAlgn="auto">
                      <a:spcBef>
                        <a:spcPts val="0"/>
                      </a:spcBef>
                      <a:spcAft>
                        <a:spcPts val="0"/>
                      </a:spcAft>
                      <a:defRPr/>
                    </a:pPr>
                    <a:endParaRPr lang="es-ES" kern="0">
                      <a:solidFill>
                        <a:prstClr val="black"/>
                      </a:solidFill>
                      <a:latin typeface="Arial" charset="0"/>
                    </a:endParaRPr>
                  </a:p>
                </p:txBody>
              </p:sp>
              <p:sp>
                <p:nvSpPr>
                  <p:cNvPr id="52" name="Freeform 36"/>
                  <p:cNvSpPr>
                    <a:spLocks/>
                  </p:cNvSpPr>
                  <p:nvPr/>
                </p:nvSpPr>
                <p:spPr bwMode="auto">
                  <a:xfrm>
                    <a:off x="1196" y="1224"/>
                    <a:ext cx="276" cy="184"/>
                  </a:xfrm>
                  <a:custGeom>
                    <a:avLst/>
                    <a:gdLst/>
                    <a:ahLst/>
                    <a:cxnLst>
                      <a:cxn ang="0">
                        <a:pos x="9" y="0"/>
                      </a:cxn>
                      <a:cxn ang="0">
                        <a:pos x="0" y="14"/>
                      </a:cxn>
                      <a:cxn ang="0">
                        <a:pos x="0" y="31"/>
                      </a:cxn>
                      <a:cxn ang="0">
                        <a:pos x="19" y="49"/>
                      </a:cxn>
                      <a:cxn ang="0">
                        <a:pos x="31" y="43"/>
                      </a:cxn>
                      <a:cxn ang="0">
                        <a:pos x="34" y="51"/>
                      </a:cxn>
                      <a:cxn ang="0">
                        <a:pos x="46" y="53"/>
                      </a:cxn>
                      <a:cxn ang="0">
                        <a:pos x="54" y="41"/>
                      </a:cxn>
                      <a:cxn ang="0">
                        <a:pos x="81" y="43"/>
                      </a:cxn>
                      <a:cxn ang="0">
                        <a:pos x="85" y="56"/>
                      </a:cxn>
                      <a:cxn ang="0">
                        <a:pos x="94" y="61"/>
                      </a:cxn>
                      <a:cxn ang="0">
                        <a:pos x="118" y="58"/>
                      </a:cxn>
                      <a:cxn ang="0">
                        <a:pos x="126" y="65"/>
                      </a:cxn>
                      <a:cxn ang="0">
                        <a:pos x="137" y="73"/>
                      </a:cxn>
                      <a:cxn ang="0">
                        <a:pos x="146" y="87"/>
                      </a:cxn>
                      <a:cxn ang="0">
                        <a:pos x="146" y="107"/>
                      </a:cxn>
                      <a:cxn ang="0">
                        <a:pos x="139" y="112"/>
                      </a:cxn>
                      <a:cxn ang="0">
                        <a:pos x="143" y="119"/>
                      </a:cxn>
                      <a:cxn ang="0">
                        <a:pos x="131" y="131"/>
                      </a:cxn>
                      <a:cxn ang="0">
                        <a:pos x="131" y="148"/>
                      </a:cxn>
                      <a:cxn ang="0">
                        <a:pos x="148" y="151"/>
                      </a:cxn>
                      <a:cxn ang="0">
                        <a:pos x="158" y="146"/>
                      </a:cxn>
                      <a:cxn ang="0">
                        <a:pos x="163" y="139"/>
                      </a:cxn>
                      <a:cxn ang="0">
                        <a:pos x="168" y="146"/>
                      </a:cxn>
                      <a:cxn ang="0">
                        <a:pos x="178" y="141"/>
                      </a:cxn>
                      <a:cxn ang="0">
                        <a:pos x="199" y="151"/>
                      </a:cxn>
                      <a:cxn ang="0">
                        <a:pos x="213" y="168"/>
                      </a:cxn>
                      <a:cxn ang="0">
                        <a:pos x="216" y="168"/>
                      </a:cxn>
                      <a:cxn ang="0">
                        <a:pos x="218" y="177"/>
                      </a:cxn>
                      <a:cxn ang="0">
                        <a:pos x="232" y="183"/>
                      </a:cxn>
                      <a:cxn ang="0">
                        <a:pos x="248" y="183"/>
                      </a:cxn>
                      <a:cxn ang="0">
                        <a:pos x="238" y="173"/>
                      </a:cxn>
                      <a:cxn ang="0">
                        <a:pos x="241" y="163"/>
                      </a:cxn>
                      <a:cxn ang="0">
                        <a:pos x="253" y="173"/>
                      </a:cxn>
                      <a:cxn ang="0">
                        <a:pos x="266" y="175"/>
                      </a:cxn>
                      <a:cxn ang="0">
                        <a:pos x="269" y="161"/>
                      </a:cxn>
                      <a:cxn ang="0">
                        <a:pos x="255" y="148"/>
                      </a:cxn>
                      <a:cxn ang="0">
                        <a:pos x="246" y="148"/>
                      </a:cxn>
                      <a:cxn ang="0">
                        <a:pos x="232" y="136"/>
                      </a:cxn>
                      <a:cxn ang="0">
                        <a:pos x="246" y="136"/>
                      </a:cxn>
                      <a:cxn ang="0">
                        <a:pos x="255" y="143"/>
                      </a:cxn>
                      <a:cxn ang="0">
                        <a:pos x="275" y="143"/>
                      </a:cxn>
                      <a:cxn ang="0">
                        <a:pos x="271" y="129"/>
                      </a:cxn>
                      <a:cxn ang="0">
                        <a:pos x="253" y="114"/>
                      </a:cxn>
                      <a:cxn ang="0">
                        <a:pos x="241" y="112"/>
                      </a:cxn>
                      <a:cxn ang="0">
                        <a:pos x="224" y="95"/>
                      </a:cxn>
                      <a:cxn ang="0">
                        <a:pos x="203" y="90"/>
                      </a:cxn>
                      <a:cxn ang="0">
                        <a:pos x="186" y="83"/>
                      </a:cxn>
                      <a:cxn ang="0">
                        <a:pos x="171" y="61"/>
                      </a:cxn>
                      <a:cxn ang="0">
                        <a:pos x="163" y="34"/>
                      </a:cxn>
                      <a:cxn ang="0">
                        <a:pos x="148" y="34"/>
                      </a:cxn>
                      <a:cxn ang="0">
                        <a:pos x="145" y="27"/>
                      </a:cxn>
                      <a:cxn ang="0">
                        <a:pos x="137" y="28"/>
                      </a:cxn>
                      <a:cxn ang="0">
                        <a:pos x="123" y="17"/>
                      </a:cxn>
                      <a:cxn ang="0">
                        <a:pos x="100" y="12"/>
                      </a:cxn>
                      <a:cxn ang="0">
                        <a:pos x="91" y="19"/>
                      </a:cxn>
                      <a:cxn ang="0">
                        <a:pos x="69" y="12"/>
                      </a:cxn>
                      <a:cxn ang="0">
                        <a:pos x="56" y="12"/>
                      </a:cxn>
                      <a:cxn ang="0">
                        <a:pos x="50" y="2"/>
                      </a:cxn>
                      <a:cxn ang="0">
                        <a:pos x="44" y="0"/>
                      </a:cxn>
                      <a:cxn ang="0">
                        <a:pos x="34" y="2"/>
                      </a:cxn>
                      <a:cxn ang="0">
                        <a:pos x="9" y="0"/>
                      </a:cxn>
                    </a:cxnLst>
                    <a:rect l="0" t="0" r="r" b="b"/>
                    <a:pathLst>
                      <a:path w="276" h="184">
                        <a:moveTo>
                          <a:pt x="9" y="0"/>
                        </a:moveTo>
                        <a:lnTo>
                          <a:pt x="0" y="14"/>
                        </a:lnTo>
                        <a:lnTo>
                          <a:pt x="0" y="31"/>
                        </a:lnTo>
                        <a:lnTo>
                          <a:pt x="19" y="49"/>
                        </a:lnTo>
                        <a:lnTo>
                          <a:pt x="31" y="43"/>
                        </a:lnTo>
                        <a:lnTo>
                          <a:pt x="34" y="51"/>
                        </a:lnTo>
                        <a:lnTo>
                          <a:pt x="46" y="53"/>
                        </a:lnTo>
                        <a:lnTo>
                          <a:pt x="54" y="41"/>
                        </a:lnTo>
                        <a:lnTo>
                          <a:pt x="81" y="43"/>
                        </a:lnTo>
                        <a:lnTo>
                          <a:pt x="85" y="56"/>
                        </a:lnTo>
                        <a:lnTo>
                          <a:pt x="94" y="61"/>
                        </a:lnTo>
                        <a:lnTo>
                          <a:pt x="118" y="58"/>
                        </a:lnTo>
                        <a:lnTo>
                          <a:pt x="126" y="65"/>
                        </a:lnTo>
                        <a:lnTo>
                          <a:pt x="137" y="73"/>
                        </a:lnTo>
                        <a:lnTo>
                          <a:pt x="146" y="87"/>
                        </a:lnTo>
                        <a:lnTo>
                          <a:pt x="146" y="107"/>
                        </a:lnTo>
                        <a:lnTo>
                          <a:pt x="139" y="112"/>
                        </a:lnTo>
                        <a:lnTo>
                          <a:pt x="143" y="119"/>
                        </a:lnTo>
                        <a:lnTo>
                          <a:pt x="131" y="131"/>
                        </a:lnTo>
                        <a:lnTo>
                          <a:pt x="131" y="148"/>
                        </a:lnTo>
                        <a:lnTo>
                          <a:pt x="148" y="151"/>
                        </a:lnTo>
                        <a:lnTo>
                          <a:pt x="158" y="146"/>
                        </a:lnTo>
                        <a:lnTo>
                          <a:pt x="163" y="139"/>
                        </a:lnTo>
                        <a:lnTo>
                          <a:pt x="168" y="146"/>
                        </a:lnTo>
                        <a:lnTo>
                          <a:pt x="178" y="141"/>
                        </a:lnTo>
                        <a:lnTo>
                          <a:pt x="199" y="151"/>
                        </a:lnTo>
                        <a:lnTo>
                          <a:pt x="213" y="168"/>
                        </a:lnTo>
                        <a:lnTo>
                          <a:pt x="216" y="168"/>
                        </a:lnTo>
                        <a:lnTo>
                          <a:pt x="218" y="177"/>
                        </a:lnTo>
                        <a:lnTo>
                          <a:pt x="232" y="183"/>
                        </a:lnTo>
                        <a:lnTo>
                          <a:pt x="248" y="183"/>
                        </a:lnTo>
                        <a:lnTo>
                          <a:pt x="238" y="173"/>
                        </a:lnTo>
                        <a:lnTo>
                          <a:pt x="241" y="163"/>
                        </a:lnTo>
                        <a:lnTo>
                          <a:pt x="253" y="173"/>
                        </a:lnTo>
                        <a:lnTo>
                          <a:pt x="266" y="175"/>
                        </a:lnTo>
                        <a:lnTo>
                          <a:pt x="269" y="161"/>
                        </a:lnTo>
                        <a:lnTo>
                          <a:pt x="255" y="148"/>
                        </a:lnTo>
                        <a:lnTo>
                          <a:pt x="246" y="148"/>
                        </a:lnTo>
                        <a:lnTo>
                          <a:pt x="232" y="136"/>
                        </a:lnTo>
                        <a:lnTo>
                          <a:pt x="246" y="136"/>
                        </a:lnTo>
                        <a:lnTo>
                          <a:pt x="255" y="143"/>
                        </a:lnTo>
                        <a:lnTo>
                          <a:pt x="275" y="143"/>
                        </a:lnTo>
                        <a:lnTo>
                          <a:pt x="271" y="129"/>
                        </a:lnTo>
                        <a:lnTo>
                          <a:pt x="253" y="114"/>
                        </a:lnTo>
                        <a:lnTo>
                          <a:pt x="241" y="112"/>
                        </a:lnTo>
                        <a:lnTo>
                          <a:pt x="224" y="95"/>
                        </a:lnTo>
                        <a:lnTo>
                          <a:pt x="203" y="90"/>
                        </a:lnTo>
                        <a:lnTo>
                          <a:pt x="186" y="83"/>
                        </a:lnTo>
                        <a:lnTo>
                          <a:pt x="171" y="61"/>
                        </a:lnTo>
                        <a:lnTo>
                          <a:pt x="163" y="34"/>
                        </a:lnTo>
                        <a:lnTo>
                          <a:pt x="148" y="34"/>
                        </a:lnTo>
                        <a:lnTo>
                          <a:pt x="145" y="27"/>
                        </a:lnTo>
                        <a:lnTo>
                          <a:pt x="137" y="28"/>
                        </a:lnTo>
                        <a:lnTo>
                          <a:pt x="123" y="17"/>
                        </a:lnTo>
                        <a:lnTo>
                          <a:pt x="100" y="12"/>
                        </a:lnTo>
                        <a:lnTo>
                          <a:pt x="91" y="19"/>
                        </a:lnTo>
                        <a:lnTo>
                          <a:pt x="69" y="12"/>
                        </a:lnTo>
                        <a:lnTo>
                          <a:pt x="56" y="12"/>
                        </a:lnTo>
                        <a:lnTo>
                          <a:pt x="50" y="2"/>
                        </a:lnTo>
                        <a:lnTo>
                          <a:pt x="44" y="0"/>
                        </a:lnTo>
                        <a:lnTo>
                          <a:pt x="34" y="2"/>
                        </a:lnTo>
                        <a:lnTo>
                          <a:pt x="9" y="0"/>
                        </a:lnTo>
                      </a:path>
                    </a:pathLst>
                  </a:custGeom>
                  <a:gradFill rotWithShape="0">
                    <a:gsLst>
                      <a:gs pos="0">
                        <a:srgbClr val="008000">
                          <a:gamma/>
                          <a:shade val="0"/>
                          <a:invGamma/>
                        </a:srgbClr>
                      </a:gs>
                      <a:gs pos="50000">
                        <a:srgbClr val="008000"/>
                      </a:gs>
                      <a:gs pos="100000">
                        <a:srgbClr val="008000">
                          <a:gamma/>
                          <a:shade val="0"/>
                          <a:invGamma/>
                        </a:srgbClr>
                      </a:gs>
                    </a:gsLst>
                    <a:lin ang="5400000" scaled="1"/>
                  </a:gradFill>
                  <a:ln w="9525" cap="rnd">
                    <a:noFill/>
                    <a:round/>
                    <a:headEnd type="none" w="sm" len="sm"/>
                    <a:tailEnd type="none" w="sm" len="sm"/>
                  </a:ln>
                  <a:effectLst>
                    <a:outerShdw dist="53882" dir="2700000" algn="ctr" rotWithShape="0">
                      <a:sysClr val="windowText" lastClr="000000"/>
                    </a:outerShdw>
                  </a:effectLst>
                </p:spPr>
                <p:txBody>
                  <a:bodyPr/>
                  <a:lstStyle/>
                  <a:p>
                    <a:pPr fontAlgn="auto">
                      <a:spcBef>
                        <a:spcPts val="0"/>
                      </a:spcBef>
                      <a:spcAft>
                        <a:spcPts val="0"/>
                      </a:spcAft>
                      <a:defRPr/>
                    </a:pPr>
                    <a:endParaRPr lang="es-ES" kern="0">
                      <a:solidFill>
                        <a:prstClr val="black"/>
                      </a:solidFill>
                      <a:latin typeface="Arial" charset="0"/>
                    </a:endParaRPr>
                  </a:p>
                </p:txBody>
              </p:sp>
              <p:sp>
                <p:nvSpPr>
                  <p:cNvPr id="53" name="Freeform 37"/>
                  <p:cNvSpPr>
                    <a:spLocks/>
                  </p:cNvSpPr>
                  <p:nvPr/>
                </p:nvSpPr>
                <p:spPr bwMode="auto">
                  <a:xfrm>
                    <a:off x="1352" y="2245"/>
                    <a:ext cx="201" cy="86"/>
                  </a:xfrm>
                  <a:custGeom>
                    <a:avLst/>
                    <a:gdLst/>
                    <a:ahLst/>
                    <a:cxnLst>
                      <a:cxn ang="0">
                        <a:pos x="0" y="42"/>
                      </a:cxn>
                      <a:cxn ang="0">
                        <a:pos x="17" y="17"/>
                      </a:cxn>
                      <a:cxn ang="0">
                        <a:pos x="25" y="17"/>
                      </a:cxn>
                      <a:cxn ang="0">
                        <a:pos x="38" y="5"/>
                      </a:cxn>
                      <a:cxn ang="0">
                        <a:pos x="53" y="5"/>
                      </a:cxn>
                      <a:cxn ang="0">
                        <a:pos x="58" y="2"/>
                      </a:cxn>
                      <a:cxn ang="0">
                        <a:pos x="63" y="0"/>
                      </a:cxn>
                      <a:cxn ang="0">
                        <a:pos x="83" y="14"/>
                      </a:cxn>
                      <a:cxn ang="0">
                        <a:pos x="89" y="25"/>
                      </a:cxn>
                      <a:cxn ang="0">
                        <a:pos x="93" y="20"/>
                      </a:cxn>
                      <a:cxn ang="0">
                        <a:pos x="108" y="29"/>
                      </a:cxn>
                      <a:cxn ang="0">
                        <a:pos x="118" y="29"/>
                      </a:cxn>
                      <a:cxn ang="0">
                        <a:pos x="125" y="37"/>
                      </a:cxn>
                      <a:cxn ang="0">
                        <a:pos x="139" y="42"/>
                      </a:cxn>
                      <a:cxn ang="0">
                        <a:pos x="139" y="55"/>
                      </a:cxn>
                      <a:cxn ang="0">
                        <a:pos x="164" y="55"/>
                      </a:cxn>
                      <a:cxn ang="0">
                        <a:pos x="170" y="67"/>
                      </a:cxn>
                      <a:cxn ang="0">
                        <a:pos x="186" y="67"/>
                      </a:cxn>
                      <a:cxn ang="0">
                        <a:pos x="196" y="82"/>
                      </a:cxn>
                      <a:cxn ang="0">
                        <a:pos x="190" y="85"/>
                      </a:cxn>
                      <a:cxn ang="0">
                        <a:pos x="186" y="79"/>
                      </a:cxn>
                      <a:cxn ang="0">
                        <a:pos x="184" y="77"/>
                      </a:cxn>
                      <a:cxn ang="0">
                        <a:pos x="170" y="79"/>
                      </a:cxn>
                      <a:cxn ang="0">
                        <a:pos x="167" y="82"/>
                      </a:cxn>
                      <a:cxn ang="0">
                        <a:pos x="155" y="85"/>
                      </a:cxn>
                      <a:cxn ang="0">
                        <a:pos x="137" y="85"/>
                      </a:cxn>
                      <a:cxn ang="0">
                        <a:pos x="125" y="85"/>
                      </a:cxn>
                      <a:cxn ang="0">
                        <a:pos x="125" y="77"/>
                      </a:cxn>
                      <a:cxn ang="0">
                        <a:pos x="108" y="57"/>
                      </a:cxn>
                      <a:cxn ang="0">
                        <a:pos x="108" y="44"/>
                      </a:cxn>
                      <a:cxn ang="0">
                        <a:pos x="89" y="44"/>
                      </a:cxn>
                      <a:cxn ang="0">
                        <a:pos x="81" y="37"/>
                      </a:cxn>
                      <a:cxn ang="0">
                        <a:pos x="75" y="44"/>
                      </a:cxn>
                      <a:cxn ang="0">
                        <a:pos x="70" y="35"/>
                      </a:cxn>
                      <a:cxn ang="0">
                        <a:pos x="63" y="35"/>
                      </a:cxn>
                      <a:cxn ang="0">
                        <a:pos x="63" y="22"/>
                      </a:cxn>
                      <a:cxn ang="0">
                        <a:pos x="58" y="17"/>
                      </a:cxn>
                      <a:cxn ang="0">
                        <a:pos x="40" y="20"/>
                      </a:cxn>
                      <a:cxn ang="0">
                        <a:pos x="28" y="35"/>
                      </a:cxn>
                      <a:cxn ang="0">
                        <a:pos x="15" y="37"/>
                      </a:cxn>
                      <a:cxn ang="0">
                        <a:pos x="0" y="42"/>
                      </a:cxn>
                    </a:cxnLst>
                    <a:rect l="0" t="0" r="r" b="b"/>
                    <a:pathLst>
                      <a:path w="197" h="86">
                        <a:moveTo>
                          <a:pt x="0" y="42"/>
                        </a:moveTo>
                        <a:lnTo>
                          <a:pt x="17" y="17"/>
                        </a:lnTo>
                        <a:lnTo>
                          <a:pt x="25" y="17"/>
                        </a:lnTo>
                        <a:lnTo>
                          <a:pt x="38" y="5"/>
                        </a:lnTo>
                        <a:lnTo>
                          <a:pt x="53" y="5"/>
                        </a:lnTo>
                        <a:lnTo>
                          <a:pt x="58" y="2"/>
                        </a:lnTo>
                        <a:lnTo>
                          <a:pt x="63" y="0"/>
                        </a:lnTo>
                        <a:lnTo>
                          <a:pt x="83" y="14"/>
                        </a:lnTo>
                        <a:lnTo>
                          <a:pt x="89" y="25"/>
                        </a:lnTo>
                        <a:lnTo>
                          <a:pt x="93" y="20"/>
                        </a:lnTo>
                        <a:lnTo>
                          <a:pt x="108" y="29"/>
                        </a:lnTo>
                        <a:lnTo>
                          <a:pt x="118" y="29"/>
                        </a:lnTo>
                        <a:lnTo>
                          <a:pt x="125" y="37"/>
                        </a:lnTo>
                        <a:lnTo>
                          <a:pt x="139" y="42"/>
                        </a:lnTo>
                        <a:lnTo>
                          <a:pt x="139" y="55"/>
                        </a:lnTo>
                        <a:lnTo>
                          <a:pt x="164" y="55"/>
                        </a:lnTo>
                        <a:lnTo>
                          <a:pt x="170" y="67"/>
                        </a:lnTo>
                        <a:lnTo>
                          <a:pt x="186" y="67"/>
                        </a:lnTo>
                        <a:lnTo>
                          <a:pt x="196" y="82"/>
                        </a:lnTo>
                        <a:lnTo>
                          <a:pt x="190" y="85"/>
                        </a:lnTo>
                        <a:lnTo>
                          <a:pt x="186" y="79"/>
                        </a:lnTo>
                        <a:lnTo>
                          <a:pt x="184" y="77"/>
                        </a:lnTo>
                        <a:lnTo>
                          <a:pt x="170" y="79"/>
                        </a:lnTo>
                        <a:lnTo>
                          <a:pt x="167" y="82"/>
                        </a:lnTo>
                        <a:lnTo>
                          <a:pt x="155" y="85"/>
                        </a:lnTo>
                        <a:lnTo>
                          <a:pt x="137" y="85"/>
                        </a:lnTo>
                        <a:lnTo>
                          <a:pt x="125" y="85"/>
                        </a:lnTo>
                        <a:lnTo>
                          <a:pt x="125" y="77"/>
                        </a:lnTo>
                        <a:lnTo>
                          <a:pt x="108" y="57"/>
                        </a:lnTo>
                        <a:lnTo>
                          <a:pt x="108" y="44"/>
                        </a:lnTo>
                        <a:lnTo>
                          <a:pt x="89" y="44"/>
                        </a:lnTo>
                        <a:lnTo>
                          <a:pt x="81" y="37"/>
                        </a:lnTo>
                        <a:lnTo>
                          <a:pt x="75" y="44"/>
                        </a:lnTo>
                        <a:lnTo>
                          <a:pt x="70" y="35"/>
                        </a:lnTo>
                        <a:lnTo>
                          <a:pt x="63" y="35"/>
                        </a:lnTo>
                        <a:lnTo>
                          <a:pt x="63" y="22"/>
                        </a:lnTo>
                        <a:lnTo>
                          <a:pt x="58" y="17"/>
                        </a:lnTo>
                        <a:lnTo>
                          <a:pt x="40" y="20"/>
                        </a:lnTo>
                        <a:lnTo>
                          <a:pt x="28" y="35"/>
                        </a:lnTo>
                        <a:lnTo>
                          <a:pt x="15" y="37"/>
                        </a:lnTo>
                        <a:lnTo>
                          <a:pt x="0" y="42"/>
                        </a:lnTo>
                      </a:path>
                    </a:pathLst>
                  </a:custGeom>
                  <a:gradFill rotWithShape="0">
                    <a:gsLst>
                      <a:gs pos="0">
                        <a:srgbClr val="008000">
                          <a:gamma/>
                          <a:shade val="0"/>
                          <a:invGamma/>
                        </a:srgbClr>
                      </a:gs>
                      <a:gs pos="50000">
                        <a:srgbClr val="008000"/>
                      </a:gs>
                      <a:gs pos="100000">
                        <a:srgbClr val="008000">
                          <a:gamma/>
                          <a:shade val="0"/>
                          <a:invGamma/>
                        </a:srgbClr>
                      </a:gs>
                    </a:gsLst>
                    <a:lin ang="5400000" scaled="1"/>
                  </a:gradFill>
                  <a:ln w="9525" cap="rnd">
                    <a:noFill/>
                    <a:round/>
                    <a:headEnd type="none" w="sm" len="sm"/>
                    <a:tailEnd type="none" w="sm" len="sm"/>
                  </a:ln>
                  <a:effectLst>
                    <a:outerShdw dist="53882" dir="2700000" algn="ctr" rotWithShape="0">
                      <a:sysClr val="windowText" lastClr="000000"/>
                    </a:outerShdw>
                  </a:effectLst>
                </p:spPr>
                <p:txBody>
                  <a:bodyPr/>
                  <a:lstStyle/>
                  <a:p>
                    <a:pPr fontAlgn="auto">
                      <a:spcBef>
                        <a:spcPts val="0"/>
                      </a:spcBef>
                      <a:spcAft>
                        <a:spcPts val="0"/>
                      </a:spcAft>
                      <a:defRPr/>
                    </a:pPr>
                    <a:endParaRPr lang="es-ES" kern="0">
                      <a:solidFill>
                        <a:prstClr val="black"/>
                      </a:solidFill>
                      <a:latin typeface="Arial" charset="0"/>
                    </a:endParaRPr>
                  </a:p>
                </p:txBody>
              </p:sp>
              <p:sp>
                <p:nvSpPr>
                  <p:cNvPr id="54" name="Freeform 38"/>
                  <p:cNvSpPr>
                    <a:spLocks/>
                  </p:cNvSpPr>
                  <p:nvPr/>
                </p:nvSpPr>
                <p:spPr bwMode="auto">
                  <a:xfrm>
                    <a:off x="1523" y="2307"/>
                    <a:ext cx="130" cy="72"/>
                  </a:xfrm>
                  <a:custGeom>
                    <a:avLst/>
                    <a:gdLst/>
                    <a:ahLst/>
                    <a:cxnLst>
                      <a:cxn ang="0">
                        <a:pos x="0" y="54"/>
                      </a:cxn>
                      <a:cxn ang="0">
                        <a:pos x="12" y="57"/>
                      </a:cxn>
                      <a:cxn ang="0">
                        <a:pos x="40" y="54"/>
                      </a:cxn>
                      <a:cxn ang="0">
                        <a:pos x="52" y="69"/>
                      </a:cxn>
                      <a:cxn ang="0">
                        <a:pos x="68" y="72"/>
                      </a:cxn>
                      <a:cxn ang="0">
                        <a:pos x="77" y="54"/>
                      </a:cxn>
                      <a:cxn ang="0">
                        <a:pos x="72" y="50"/>
                      </a:cxn>
                      <a:cxn ang="0">
                        <a:pos x="80" y="42"/>
                      </a:cxn>
                      <a:cxn ang="0">
                        <a:pos x="96" y="54"/>
                      </a:cxn>
                      <a:cxn ang="0">
                        <a:pos x="109" y="54"/>
                      </a:cxn>
                      <a:cxn ang="0">
                        <a:pos x="109" y="47"/>
                      </a:cxn>
                      <a:cxn ang="0">
                        <a:pos x="117" y="47"/>
                      </a:cxn>
                      <a:cxn ang="0">
                        <a:pos x="129" y="35"/>
                      </a:cxn>
                      <a:cxn ang="0">
                        <a:pos x="120" y="32"/>
                      </a:cxn>
                      <a:cxn ang="0">
                        <a:pos x="120" y="20"/>
                      </a:cxn>
                      <a:cxn ang="0">
                        <a:pos x="120" y="9"/>
                      </a:cxn>
                      <a:cxn ang="0">
                        <a:pos x="103" y="7"/>
                      </a:cxn>
                      <a:cxn ang="0">
                        <a:pos x="88" y="9"/>
                      </a:cxn>
                      <a:cxn ang="0">
                        <a:pos x="77" y="9"/>
                      </a:cxn>
                      <a:cxn ang="0">
                        <a:pos x="58" y="7"/>
                      </a:cxn>
                      <a:cxn ang="0">
                        <a:pos x="44" y="0"/>
                      </a:cxn>
                      <a:cxn ang="0">
                        <a:pos x="40" y="7"/>
                      </a:cxn>
                      <a:cxn ang="0">
                        <a:pos x="38" y="21"/>
                      </a:cxn>
                      <a:cxn ang="0">
                        <a:pos x="24" y="21"/>
                      </a:cxn>
                      <a:cxn ang="0">
                        <a:pos x="20" y="35"/>
                      </a:cxn>
                      <a:cxn ang="0">
                        <a:pos x="12" y="39"/>
                      </a:cxn>
                      <a:cxn ang="0">
                        <a:pos x="0" y="54"/>
                      </a:cxn>
                    </a:cxnLst>
                    <a:rect l="0" t="0" r="r" b="b"/>
                    <a:pathLst>
                      <a:path w="130" h="73">
                        <a:moveTo>
                          <a:pt x="0" y="54"/>
                        </a:moveTo>
                        <a:lnTo>
                          <a:pt x="12" y="57"/>
                        </a:lnTo>
                        <a:lnTo>
                          <a:pt x="40" y="54"/>
                        </a:lnTo>
                        <a:lnTo>
                          <a:pt x="52" y="69"/>
                        </a:lnTo>
                        <a:lnTo>
                          <a:pt x="68" y="72"/>
                        </a:lnTo>
                        <a:lnTo>
                          <a:pt x="77" y="54"/>
                        </a:lnTo>
                        <a:lnTo>
                          <a:pt x="72" y="50"/>
                        </a:lnTo>
                        <a:lnTo>
                          <a:pt x="80" y="42"/>
                        </a:lnTo>
                        <a:lnTo>
                          <a:pt x="96" y="54"/>
                        </a:lnTo>
                        <a:lnTo>
                          <a:pt x="109" y="54"/>
                        </a:lnTo>
                        <a:lnTo>
                          <a:pt x="109" y="47"/>
                        </a:lnTo>
                        <a:lnTo>
                          <a:pt x="117" y="47"/>
                        </a:lnTo>
                        <a:lnTo>
                          <a:pt x="129" y="35"/>
                        </a:lnTo>
                        <a:lnTo>
                          <a:pt x="120" y="32"/>
                        </a:lnTo>
                        <a:lnTo>
                          <a:pt x="120" y="20"/>
                        </a:lnTo>
                        <a:lnTo>
                          <a:pt x="120" y="9"/>
                        </a:lnTo>
                        <a:lnTo>
                          <a:pt x="103" y="7"/>
                        </a:lnTo>
                        <a:lnTo>
                          <a:pt x="88" y="9"/>
                        </a:lnTo>
                        <a:lnTo>
                          <a:pt x="77" y="9"/>
                        </a:lnTo>
                        <a:lnTo>
                          <a:pt x="58" y="7"/>
                        </a:lnTo>
                        <a:lnTo>
                          <a:pt x="44" y="0"/>
                        </a:lnTo>
                        <a:lnTo>
                          <a:pt x="40" y="7"/>
                        </a:lnTo>
                        <a:lnTo>
                          <a:pt x="38" y="21"/>
                        </a:lnTo>
                        <a:lnTo>
                          <a:pt x="24" y="21"/>
                        </a:lnTo>
                        <a:lnTo>
                          <a:pt x="20" y="35"/>
                        </a:lnTo>
                        <a:lnTo>
                          <a:pt x="12" y="39"/>
                        </a:lnTo>
                        <a:lnTo>
                          <a:pt x="0" y="54"/>
                        </a:lnTo>
                      </a:path>
                    </a:pathLst>
                  </a:custGeom>
                  <a:gradFill rotWithShape="0">
                    <a:gsLst>
                      <a:gs pos="0">
                        <a:srgbClr val="008000">
                          <a:gamma/>
                          <a:shade val="0"/>
                          <a:invGamma/>
                        </a:srgbClr>
                      </a:gs>
                      <a:gs pos="50000">
                        <a:srgbClr val="008000"/>
                      </a:gs>
                      <a:gs pos="100000">
                        <a:srgbClr val="008000">
                          <a:gamma/>
                          <a:shade val="0"/>
                          <a:invGamma/>
                        </a:srgbClr>
                      </a:gs>
                    </a:gsLst>
                    <a:lin ang="5400000" scaled="1"/>
                  </a:gradFill>
                  <a:ln w="9525" cap="rnd">
                    <a:noFill/>
                    <a:round/>
                    <a:headEnd type="none" w="sm" len="sm"/>
                    <a:tailEnd type="none" w="sm" len="sm"/>
                  </a:ln>
                  <a:effectLst>
                    <a:outerShdw dist="53882" dir="2700000" algn="ctr" rotWithShape="0">
                      <a:sysClr val="windowText" lastClr="000000"/>
                    </a:outerShdw>
                  </a:effectLst>
                </p:spPr>
                <p:txBody>
                  <a:bodyPr/>
                  <a:lstStyle/>
                  <a:p>
                    <a:pPr fontAlgn="auto">
                      <a:spcBef>
                        <a:spcPts val="0"/>
                      </a:spcBef>
                      <a:spcAft>
                        <a:spcPts val="0"/>
                      </a:spcAft>
                      <a:defRPr/>
                    </a:pPr>
                    <a:endParaRPr lang="es-ES" kern="0">
                      <a:solidFill>
                        <a:prstClr val="black"/>
                      </a:solidFill>
                      <a:latin typeface="Arial" charset="0"/>
                    </a:endParaRPr>
                  </a:p>
                </p:txBody>
              </p:sp>
              <p:sp>
                <p:nvSpPr>
                  <p:cNvPr id="55" name="Freeform 39"/>
                  <p:cNvSpPr>
                    <a:spLocks/>
                  </p:cNvSpPr>
                  <p:nvPr/>
                </p:nvSpPr>
                <p:spPr bwMode="auto">
                  <a:xfrm>
                    <a:off x="1444" y="2512"/>
                    <a:ext cx="808" cy="1486"/>
                  </a:xfrm>
                  <a:custGeom>
                    <a:avLst/>
                    <a:gdLst/>
                    <a:ahLst/>
                    <a:cxnLst>
                      <a:cxn ang="0">
                        <a:pos x="92" y="24"/>
                      </a:cxn>
                      <a:cxn ang="0">
                        <a:pos x="152" y="2"/>
                      </a:cxn>
                      <a:cxn ang="0">
                        <a:pos x="127" y="51"/>
                      </a:cxn>
                      <a:cxn ang="0">
                        <a:pos x="152" y="48"/>
                      </a:cxn>
                      <a:cxn ang="0">
                        <a:pos x="178" y="46"/>
                      </a:cxn>
                      <a:cxn ang="0">
                        <a:pos x="213" y="63"/>
                      </a:cxn>
                      <a:cxn ang="0">
                        <a:pos x="323" y="90"/>
                      </a:cxn>
                      <a:cxn ang="0">
                        <a:pos x="374" y="117"/>
                      </a:cxn>
                      <a:cxn ang="0">
                        <a:pos x="440" y="132"/>
                      </a:cxn>
                      <a:cxn ang="0">
                        <a:pos x="534" y="204"/>
                      </a:cxn>
                      <a:cxn ang="0">
                        <a:pos x="585" y="295"/>
                      </a:cxn>
                      <a:cxn ang="0">
                        <a:pos x="785" y="370"/>
                      </a:cxn>
                      <a:cxn ang="0">
                        <a:pos x="787" y="495"/>
                      </a:cxn>
                      <a:cxn ang="0">
                        <a:pos x="736" y="561"/>
                      </a:cxn>
                      <a:cxn ang="0">
                        <a:pos x="728" y="656"/>
                      </a:cxn>
                      <a:cxn ang="0">
                        <a:pos x="698" y="697"/>
                      </a:cxn>
                      <a:cxn ang="0">
                        <a:pos x="652" y="768"/>
                      </a:cxn>
                      <a:cxn ang="0">
                        <a:pos x="583" y="793"/>
                      </a:cxn>
                      <a:cxn ang="0">
                        <a:pos x="547" y="866"/>
                      </a:cxn>
                      <a:cxn ang="0">
                        <a:pos x="540" y="927"/>
                      </a:cxn>
                      <a:cxn ang="0">
                        <a:pos x="484" y="983"/>
                      </a:cxn>
                      <a:cxn ang="0">
                        <a:pos x="451" y="1027"/>
                      </a:cxn>
                      <a:cxn ang="0">
                        <a:pos x="430" y="1049"/>
                      </a:cxn>
                      <a:cxn ang="0">
                        <a:pos x="417" y="1107"/>
                      </a:cxn>
                      <a:cxn ang="0">
                        <a:pos x="363" y="1132"/>
                      </a:cxn>
                      <a:cxn ang="0">
                        <a:pos x="320" y="1156"/>
                      </a:cxn>
                      <a:cxn ang="0">
                        <a:pos x="318" y="1212"/>
                      </a:cxn>
                      <a:cxn ang="0">
                        <a:pos x="276" y="1256"/>
                      </a:cxn>
                      <a:cxn ang="0">
                        <a:pos x="302" y="1295"/>
                      </a:cxn>
                      <a:cxn ang="0">
                        <a:pos x="261" y="1332"/>
                      </a:cxn>
                      <a:cxn ang="0">
                        <a:pos x="239" y="1396"/>
                      </a:cxn>
                      <a:cxn ang="0">
                        <a:pos x="294" y="1484"/>
                      </a:cxn>
                      <a:cxn ang="0">
                        <a:pos x="229" y="1440"/>
                      </a:cxn>
                      <a:cxn ang="0">
                        <a:pos x="188" y="1361"/>
                      </a:cxn>
                      <a:cxn ang="0">
                        <a:pos x="184" y="1156"/>
                      </a:cxn>
                      <a:cxn ang="0">
                        <a:pos x="178" y="1069"/>
                      </a:cxn>
                      <a:cxn ang="0">
                        <a:pos x="182" y="974"/>
                      </a:cxn>
                      <a:cxn ang="0">
                        <a:pos x="190" y="898"/>
                      </a:cxn>
                      <a:cxn ang="0">
                        <a:pos x="186" y="776"/>
                      </a:cxn>
                      <a:cxn ang="0">
                        <a:pos x="192" y="675"/>
                      </a:cxn>
                      <a:cxn ang="0">
                        <a:pos x="144" y="607"/>
                      </a:cxn>
                      <a:cxn ang="0">
                        <a:pos x="72" y="554"/>
                      </a:cxn>
                      <a:cxn ang="0">
                        <a:pos x="47" y="471"/>
                      </a:cxn>
                      <a:cxn ang="0">
                        <a:pos x="13" y="424"/>
                      </a:cxn>
                      <a:cxn ang="0">
                        <a:pos x="16" y="346"/>
                      </a:cxn>
                      <a:cxn ang="0">
                        <a:pos x="8" y="271"/>
                      </a:cxn>
                      <a:cxn ang="0">
                        <a:pos x="59" y="122"/>
                      </a:cxn>
                    </a:cxnLst>
                    <a:rect l="0" t="0" r="r" b="b"/>
                    <a:pathLst>
                      <a:path w="808" h="1485">
                        <a:moveTo>
                          <a:pt x="62" y="65"/>
                        </a:moveTo>
                        <a:lnTo>
                          <a:pt x="72" y="48"/>
                        </a:lnTo>
                        <a:lnTo>
                          <a:pt x="92" y="24"/>
                        </a:lnTo>
                        <a:lnTo>
                          <a:pt x="121" y="9"/>
                        </a:lnTo>
                        <a:lnTo>
                          <a:pt x="137" y="0"/>
                        </a:lnTo>
                        <a:lnTo>
                          <a:pt x="152" y="2"/>
                        </a:lnTo>
                        <a:lnTo>
                          <a:pt x="149" y="14"/>
                        </a:lnTo>
                        <a:lnTo>
                          <a:pt x="131" y="27"/>
                        </a:lnTo>
                        <a:lnTo>
                          <a:pt x="127" y="51"/>
                        </a:lnTo>
                        <a:lnTo>
                          <a:pt x="131" y="70"/>
                        </a:lnTo>
                        <a:lnTo>
                          <a:pt x="147" y="70"/>
                        </a:lnTo>
                        <a:lnTo>
                          <a:pt x="152" y="48"/>
                        </a:lnTo>
                        <a:lnTo>
                          <a:pt x="157" y="27"/>
                        </a:lnTo>
                        <a:lnTo>
                          <a:pt x="167" y="34"/>
                        </a:lnTo>
                        <a:lnTo>
                          <a:pt x="178" y="46"/>
                        </a:lnTo>
                        <a:lnTo>
                          <a:pt x="198" y="41"/>
                        </a:lnTo>
                        <a:lnTo>
                          <a:pt x="210" y="51"/>
                        </a:lnTo>
                        <a:lnTo>
                          <a:pt x="213" y="63"/>
                        </a:lnTo>
                        <a:lnTo>
                          <a:pt x="243" y="58"/>
                        </a:lnTo>
                        <a:lnTo>
                          <a:pt x="302" y="51"/>
                        </a:lnTo>
                        <a:lnTo>
                          <a:pt x="323" y="90"/>
                        </a:lnTo>
                        <a:lnTo>
                          <a:pt x="361" y="110"/>
                        </a:lnTo>
                        <a:lnTo>
                          <a:pt x="359" y="126"/>
                        </a:lnTo>
                        <a:lnTo>
                          <a:pt x="374" y="117"/>
                        </a:lnTo>
                        <a:lnTo>
                          <a:pt x="392" y="117"/>
                        </a:lnTo>
                        <a:lnTo>
                          <a:pt x="414" y="134"/>
                        </a:lnTo>
                        <a:lnTo>
                          <a:pt x="440" y="132"/>
                        </a:lnTo>
                        <a:lnTo>
                          <a:pt x="461" y="134"/>
                        </a:lnTo>
                        <a:lnTo>
                          <a:pt x="496" y="166"/>
                        </a:lnTo>
                        <a:lnTo>
                          <a:pt x="534" y="204"/>
                        </a:lnTo>
                        <a:lnTo>
                          <a:pt x="550" y="249"/>
                        </a:lnTo>
                        <a:lnTo>
                          <a:pt x="540" y="283"/>
                        </a:lnTo>
                        <a:lnTo>
                          <a:pt x="585" y="295"/>
                        </a:lnTo>
                        <a:lnTo>
                          <a:pt x="659" y="312"/>
                        </a:lnTo>
                        <a:lnTo>
                          <a:pt x="736" y="332"/>
                        </a:lnTo>
                        <a:lnTo>
                          <a:pt x="785" y="370"/>
                        </a:lnTo>
                        <a:lnTo>
                          <a:pt x="807" y="407"/>
                        </a:lnTo>
                        <a:lnTo>
                          <a:pt x="807" y="453"/>
                        </a:lnTo>
                        <a:lnTo>
                          <a:pt x="787" y="495"/>
                        </a:lnTo>
                        <a:lnTo>
                          <a:pt x="765" y="517"/>
                        </a:lnTo>
                        <a:lnTo>
                          <a:pt x="752" y="531"/>
                        </a:lnTo>
                        <a:lnTo>
                          <a:pt x="736" y="561"/>
                        </a:lnTo>
                        <a:lnTo>
                          <a:pt x="734" y="588"/>
                        </a:lnTo>
                        <a:lnTo>
                          <a:pt x="736" y="622"/>
                        </a:lnTo>
                        <a:lnTo>
                          <a:pt x="728" y="656"/>
                        </a:lnTo>
                        <a:lnTo>
                          <a:pt x="716" y="663"/>
                        </a:lnTo>
                        <a:lnTo>
                          <a:pt x="713" y="683"/>
                        </a:lnTo>
                        <a:lnTo>
                          <a:pt x="698" y="697"/>
                        </a:lnTo>
                        <a:lnTo>
                          <a:pt x="696" y="715"/>
                        </a:lnTo>
                        <a:lnTo>
                          <a:pt x="679" y="734"/>
                        </a:lnTo>
                        <a:lnTo>
                          <a:pt x="652" y="768"/>
                        </a:lnTo>
                        <a:lnTo>
                          <a:pt x="628" y="778"/>
                        </a:lnTo>
                        <a:lnTo>
                          <a:pt x="612" y="776"/>
                        </a:lnTo>
                        <a:lnTo>
                          <a:pt x="583" y="793"/>
                        </a:lnTo>
                        <a:lnTo>
                          <a:pt x="553" y="832"/>
                        </a:lnTo>
                        <a:lnTo>
                          <a:pt x="547" y="847"/>
                        </a:lnTo>
                        <a:lnTo>
                          <a:pt x="547" y="866"/>
                        </a:lnTo>
                        <a:lnTo>
                          <a:pt x="553" y="888"/>
                        </a:lnTo>
                        <a:lnTo>
                          <a:pt x="540" y="910"/>
                        </a:lnTo>
                        <a:lnTo>
                          <a:pt x="540" y="927"/>
                        </a:lnTo>
                        <a:lnTo>
                          <a:pt x="516" y="947"/>
                        </a:lnTo>
                        <a:lnTo>
                          <a:pt x="498" y="961"/>
                        </a:lnTo>
                        <a:lnTo>
                          <a:pt x="484" y="983"/>
                        </a:lnTo>
                        <a:lnTo>
                          <a:pt x="478" y="1005"/>
                        </a:lnTo>
                        <a:lnTo>
                          <a:pt x="459" y="1032"/>
                        </a:lnTo>
                        <a:lnTo>
                          <a:pt x="451" y="1027"/>
                        </a:lnTo>
                        <a:lnTo>
                          <a:pt x="435" y="1027"/>
                        </a:lnTo>
                        <a:lnTo>
                          <a:pt x="416" y="1037"/>
                        </a:lnTo>
                        <a:lnTo>
                          <a:pt x="430" y="1049"/>
                        </a:lnTo>
                        <a:lnTo>
                          <a:pt x="430" y="1073"/>
                        </a:lnTo>
                        <a:lnTo>
                          <a:pt x="427" y="1093"/>
                        </a:lnTo>
                        <a:lnTo>
                          <a:pt x="417" y="1107"/>
                        </a:lnTo>
                        <a:lnTo>
                          <a:pt x="392" y="1110"/>
                        </a:lnTo>
                        <a:lnTo>
                          <a:pt x="373" y="1117"/>
                        </a:lnTo>
                        <a:lnTo>
                          <a:pt x="363" y="1132"/>
                        </a:lnTo>
                        <a:lnTo>
                          <a:pt x="363" y="1156"/>
                        </a:lnTo>
                        <a:lnTo>
                          <a:pt x="339" y="1159"/>
                        </a:lnTo>
                        <a:lnTo>
                          <a:pt x="320" y="1156"/>
                        </a:lnTo>
                        <a:lnTo>
                          <a:pt x="314" y="1166"/>
                        </a:lnTo>
                        <a:lnTo>
                          <a:pt x="323" y="1176"/>
                        </a:lnTo>
                        <a:lnTo>
                          <a:pt x="318" y="1212"/>
                        </a:lnTo>
                        <a:lnTo>
                          <a:pt x="310" y="1244"/>
                        </a:lnTo>
                        <a:lnTo>
                          <a:pt x="284" y="1244"/>
                        </a:lnTo>
                        <a:lnTo>
                          <a:pt x="276" y="1256"/>
                        </a:lnTo>
                        <a:lnTo>
                          <a:pt x="279" y="1281"/>
                        </a:lnTo>
                        <a:lnTo>
                          <a:pt x="292" y="1281"/>
                        </a:lnTo>
                        <a:lnTo>
                          <a:pt x="302" y="1295"/>
                        </a:lnTo>
                        <a:lnTo>
                          <a:pt x="296" y="1320"/>
                        </a:lnTo>
                        <a:lnTo>
                          <a:pt x="282" y="1323"/>
                        </a:lnTo>
                        <a:lnTo>
                          <a:pt x="261" y="1332"/>
                        </a:lnTo>
                        <a:lnTo>
                          <a:pt x="254" y="1351"/>
                        </a:lnTo>
                        <a:lnTo>
                          <a:pt x="253" y="1381"/>
                        </a:lnTo>
                        <a:lnTo>
                          <a:pt x="239" y="1396"/>
                        </a:lnTo>
                        <a:lnTo>
                          <a:pt x="288" y="1444"/>
                        </a:lnTo>
                        <a:lnTo>
                          <a:pt x="302" y="1469"/>
                        </a:lnTo>
                        <a:lnTo>
                          <a:pt x="294" y="1484"/>
                        </a:lnTo>
                        <a:lnTo>
                          <a:pt x="272" y="1474"/>
                        </a:lnTo>
                        <a:lnTo>
                          <a:pt x="254" y="1455"/>
                        </a:lnTo>
                        <a:lnTo>
                          <a:pt x="229" y="1440"/>
                        </a:lnTo>
                        <a:lnTo>
                          <a:pt x="205" y="1415"/>
                        </a:lnTo>
                        <a:lnTo>
                          <a:pt x="190" y="1386"/>
                        </a:lnTo>
                        <a:lnTo>
                          <a:pt x="188" y="1361"/>
                        </a:lnTo>
                        <a:lnTo>
                          <a:pt x="192" y="1342"/>
                        </a:lnTo>
                        <a:lnTo>
                          <a:pt x="190" y="1184"/>
                        </a:lnTo>
                        <a:lnTo>
                          <a:pt x="184" y="1156"/>
                        </a:lnTo>
                        <a:lnTo>
                          <a:pt x="167" y="1127"/>
                        </a:lnTo>
                        <a:lnTo>
                          <a:pt x="167" y="1100"/>
                        </a:lnTo>
                        <a:lnTo>
                          <a:pt x="178" y="1069"/>
                        </a:lnTo>
                        <a:lnTo>
                          <a:pt x="188" y="1030"/>
                        </a:lnTo>
                        <a:lnTo>
                          <a:pt x="184" y="990"/>
                        </a:lnTo>
                        <a:lnTo>
                          <a:pt x="182" y="974"/>
                        </a:lnTo>
                        <a:lnTo>
                          <a:pt x="180" y="952"/>
                        </a:lnTo>
                        <a:lnTo>
                          <a:pt x="186" y="941"/>
                        </a:lnTo>
                        <a:lnTo>
                          <a:pt x="190" y="898"/>
                        </a:lnTo>
                        <a:lnTo>
                          <a:pt x="186" y="876"/>
                        </a:lnTo>
                        <a:lnTo>
                          <a:pt x="194" y="822"/>
                        </a:lnTo>
                        <a:lnTo>
                          <a:pt x="186" y="776"/>
                        </a:lnTo>
                        <a:lnTo>
                          <a:pt x="192" y="752"/>
                        </a:lnTo>
                        <a:lnTo>
                          <a:pt x="202" y="705"/>
                        </a:lnTo>
                        <a:lnTo>
                          <a:pt x="192" y="675"/>
                        </a:lnTo>
                        <a:lnTo>
                          <a:pt x="172" y="654"/>
                        </a:lnTo>
                        <a:lnTo>
                          <a:pt x="167" y="629"/>
                        </a:lnTo>
                        <a:lnTo>
                          <a:pt x="144" y="607"/>
                        </a:lnTo>
                        <a:lnTo>
                          <a:pt x="121" y="592"/>
                        </a:lnTo>
                        <a:lnTo>
                          <a:pt x="88" y="585"/>
                        </a:lnTo>
                        <a:lnTo>
                          <a:pt x="72" y="554"/>
                        </a:lnTo>
                        <a:lnTo>
                          <a:pt x="50" y="522"/>
                        </a:lnTo>
                        <a:lnTo>
                          <a:pt x="49" y="495"/>
                        </a:lnTo>
                        <a:lnTo>
                          <a:pt x="47" y="471"/>
                        </a:lnTo>
                        <a:lnTo>
                          <a:pt x="41" y="453"/>
                        </a:lnTo>
                        <a:lnTo>
                          <a:pt x="29" y="434"/>
                        </a:lnTo>
                        <a:lnTo>
                          <a:pt x="13" y="424"/>
                        </a:lnTo>
                        <a:lnTo>
                          <a:pt x="1" y="404"/>
                        </a:lnTo>
                        <a:lnTo>
                          <a:pt x="16" y="388"/>
                        </a:lnTo>
                        <a:lnTo>
                          <a:pt x="16" y="346"/>
                        </a:lnTo>
                        <a:lnTo>
                          <a:pt x="8" y="324"/>
                        </a:lnTo>
                        <a:lnTo>
                          <a:pt x="0" y="302"/>
                        </a:lnTo>
                        <a:lnTo>
                          <a:pt x="8" y="271"/>
                        </a:lnTo>
                        <a:lnTo>
                          <a:pt x="39" y="192"/>
                        </a:lnTo>
                        <a:lnTo>
                          <a:pt x="41" y="158"/>
                        </a:lnTo>
                        <a:lnTo>
                          <a:pt x="59" y="122"/>
                        </a:lnTo>
                        <a:lnTo>
                          <a:pt x="59" y="102"/>
                        </a:lnTo>
                        <a:lnTo>
                          <a:pt x="62" y="65"/>
                        </a:lnTo>
                      </a:path>
                    </a:pathLst>
                  </a:custGeom>
                  <a:gradFill rotWithShape="0">
                    <a:gsLst>
                      <a:gs pos="0">
                        <a:srgbClr val="008000">
                          <a:gamma/>
                          <a:shade val="0"/>
                          <a:invGamma/>
                        </a:srgbClr>
                      </a:gs>
                      <a:gs pos="50000">
                        <a:srgbClr val="008000"/>
                      </a:gs>
                      <a:gs pos="100000">
                        <a:srgbClr val="008000">
                          <a:gamma/>
                          <a:shade val="0"/>
                          <a:invGamma/>
                        </a:srgbClr>
                      </a:gs>
                    </a:gsLst>
                    <a:lin ang="5400000" scaled="1"/>
                  </a:gradFill>
                  <a:ln w="9525" cap="rnd">
                    <a:noFill/>
                    <a:round/>
                    <a:headEnd type="none" w="sm" len="sm"/>
                    <a:tailEnd type="none" w="sm" len="sm"/>
                  </a:ln>
                  <a:effectLst>
                    <a:outerShdw dist="53882" dir="2700000" algn="ctr" rotWithShape="0">
                      <a:sysClr val="windowText" lastClr="000000"/>
                    </a:outerShdw>
                  </a:effectLst>
                </p:spPr>
                <p:txBody>
                  <a:bodyPr/>
                  <a:lstStyle/>
                  <a:p>
                    <a:pPr fontAlgn="auto">
                      <a:spcBef>
                        <a:spcPts val="0"/>
                      </a:spcBef>
                      <a:spcAft>
                        <a:spcPts val="0"/>
                      </a:spcAft>
                      <a:defRPr/>
                    </a:pPr>
                    <a:endParaRPr lang="es-ES" kern="0">
                      <a:solidFill>
                        <a:prstClr val="black"/>
                      </a:solidFill>
                      <a:latin typeface="Arial" charset="0"/>
                    </a:endParaRPr>
                  </a:p>
                </p:txBody>
              </p:sp>
            </p:grpSp>
          </p:grpSp>
          <p:sp>
            <p:nvSpPr>
              <p:cNvPr id="35" name="Oval 3"/>
              <p:cNvSpPr>
                <a:spLocks noChangeArrowheads="1"/>
              </p:cNvSpPr>
              <p:nvPr/>
            </p:nvSpPr>
            <p:spPr bwMode="auto">
              <a:xfrm rot="-520819">
                <a:off x="1828806" y="2271713"/>
                <a:ext cx="1943116" cy="3949700"/>
              </a:xfrm>
              <a:prstGeom prst="ellipse">
                <a:avLst/>
              </a:prstGeom>
              <a:noFill/>
              <a:ln w="38100">
                <a:solidFill>
                  <a:srgbClr val="00647F"/>
                </a:solidFill>
                <a:round/>
                <a:headEnd/>
                <a:tailEnd/>
              </a:ln>
            </p:spPr>
            <p:txBody>
              <a:bodyPr wrap="none" anchor="ctr"/>
              <a:lstStyle/>
              <a:p>
                <a:pPr>
                  <a:defRPr/>
                </a:pPr>
                <a:endParaRPr lang="es-UY" kern="0">
                  <a:solidFill>
                    <a:prstClr val="black"/>
                  </a:solidFill>
                  <a:latin typeface="Calibri"/>
                </a:endParaRPr>
              </a:p>
            </p:txBody>
          </p:sp>
          <p:sp>
            <p:nvSpPr>
              <p:cNvPr id="36" name="Oval 4"/>
              <p:cNvSpPr>
                <a:spLocks noChangeArrowheads="1"/>
              </p:cNvSpPr>
              <p:nvPr/>
            </p:nvSpPr>
            <p:spPr bwMode="auto">
              <a:xfrm rot="-3152411">
                <a:off x="5667426" y="3543293"/>
                <a:ext cx="3128962" cy="1779602"/>
              </a:xfrm>
              <a:prstGeom prst="ellipse">
                <a:avLst/>
              </a:prstGeom>
              <a:noFill/>
              <a:ln w="38100">
                <a:solidFill>
                  <a:srgbClr val="00647F"/>
                </a:solidFill>
                <a:round/>
                <a:headEnd/>
                <a:tailEnd/>
              </a:ln>
            </p:spPr>
            <p:txBody>
              <a:bodyPr wrap="none" anchor="ctr"/>
              <a:lstStyle/>
              <a:p>
                <a:pPr>
                  <a:defRPr/>
                </a:pPr>
                <a:endParaRPr lang="es-UY" kern="0">
                  <a:solidFill>
                    <a:prstClr val="black"/>
                  </a:solidFill>
                  <a:latin typeface="Calibri"/>
                </a:endParaRPr>
              </a:p>
            </p:txBody>
          </p:sp>
          <p:sp>
            <p:nvSpPr>
              <p:cNvPr id="37" name="Oval 5"/>
              <p:cNvSpPr>
                <a:spLocks noChangeArrowheads="1"/>
              </p:cNvSpPr>
              <p:nvPr/>
            </p:nvSpPr>
            <p:spPr bwMode="auto">
              <a:xfrm rot="-1160275">
                <a:off x="4033862" y="2638425"/>
                <a:ext cx="2057417" cy="808038"/>
              </a:xfrm>
              <a:prstGeom prst="ellipse">
                <a:avLst/>
              </a:prstGeom>
              <a:noFill/>
              <a:ln w="38100">
                <a:solidFill>
                  <a:srgbClr val="00647F"/>
                </a:solidFill>
                <a:round/>
                <a:headEnd/>
                <a:tailEnd/>
              </a:ln>
            </p:spPr>
            <p:txBody>
              <a:bodyPr wrap="none" anchor="ctr"/>
              <a:lstStyle/>
              <a:p>
                <a:pPr algn="ctr" eaLnBrk="0" hangingPunct="0">
                  <a:defRPr/>
                </a:pPr>
                <a:endParaRPr lang="es-CR" kern="0">
                  <a:solidFill>
                    <a:srgbClr val="FF0066"/>
                  </a:solidFill>
                  <a:latin typeface="Calibri"/>
                </a:endParaRPr>
              </a:p>
            </p:txBody>
          </p:sp>
          <p:sp>
            <p:nvSpPr>
              <p:cNvPr id="38" name="Oval 6"/>
              <p:cNvSpPr>
                <a:spLocks noChangeArrowheads="1"/>
              </p:cNvSpPr>
              <p:nvPr/>
            </p:nvSpPr>
            <p:spPr bwMode="auto">
              <a:xfrm>
                <a:off x="4033862" y="4162425"/>
                <a:ext cx="1600213" cy="1981200"/>
              </a:xfrm>
              <a:prstGeom prst="ellipse">
                <a:avLst/>
              </a:prstGeom>
              <a:noFill/>
              <a:ln w="38100">
                <a:solidFill>
                  <a:srgbClr val="00647F"/>
                </a:solidFill>
                <a:round/>
                <a:headEnd/>
                <a:tailEnd/>
              </a:ln>
            </p:spPr>
            <p:txBody>
              <a:bodyPr wrap="none" anchor="ctr"/>
              <a:lstStyle/>
              <a:p>
                <a:pPr>
                  <a:defRPr/>
                </a:pPr>
                <a:endParaRPr lang="es-UY" kern="0">
                  <a:solidFill>
                    <a:prstClr val="black"/>
                  </a:solidFill>
                  <a:latin typeface="Calibri"/>
                </a:endParaRPr>
              </a:p>
            </p:txBody>
          </p:sp>
          <p:sp>
            <p:nvSpPr>
              <p:cNvPr id="39" name="Oval 7"/>
              <p:cNvSpPr>
                <a:spLocks noChangeArrowheads="1"/>
              </p:cNvSpPr>
              <p:nvPr/>
            </p:nvSpPr>
            <p:spPr bwMode="auto">
              <a:xfrm rot="-45120">
                <a:off x="3892573" y="3749675"/>
                <a:ext cx="2133617" cy="379413"/>
              </a:xfrm>
              <a:prstGeom prst="ellipse">
                <a:avLst/>
              </a:prstGeom>
              <a:noFill/>
              <a:ln w="38100">
                <a:solidFill>
                  <a:srgbClr val="00647F"/>
                </a:solidFill>
                <a:round/>
                <a:headEnd/>
                <a:tailEnd/>
              </a:ln>
            </p:spPr>
            <p:txBody>
              <a:bodyPr wrap="none" anchor="ctr"/>
              <a:lstStyle/>
              <a:p>
                <a:pPr algn="ctr" eaLnBrk="0" hangingPunct="0">
                  <a:defRPr/>
                </a:pPr>
                <a:endParaRPr lang="es-CR" kern="0">
                  <a:solidFill>
                    <a:srgbClr val="CC3300"/>
                  </a:solidFill>
                  <a:latin typeface="Calibri"/>
                </a:endParaRPr>
              </a:p>
            </p:txBody>
          </p:sp>
          <p:sp>
            <p:nvSpPr>
              <p:cNvPr id="40" name="Line 20"/>
              <p:cNvSpPr>
                <a:spLocks noChangeShapeType="1"/>
              </p:cNvSpPr>
              <p:nvPr/>
            </p:nvSpPr>
            <p:spPr bwMode="auto">
              <a:xfrm flipH="1">
                <a:off x="6156366" y="2874953"/>
                <a:ext cx="1493870" cy="406409"/>
              </a:xfrm>
              <a:prstGeom prst="line">
                <a:avLst/>
              </a:prstGeom>
              <a:noFill/>
              <a:ln w="28575">
                <a:solidFill>
                  <a:srgbClr val="FF0000"/>
                </a:solidFill>
                <a:round/>
                <a:headEnd/>
                <a:tailEnd type="triangle" w="med" len="med"/>
              </a:ln>
            </p:spPr>
            <p:txBody>
              <a:bodyPr wrap="none" anchor="ctr"/>
              <a:lstStyle/>
              <a:p>
                <a:pPr>
                  <a:defRPr/>
                </a:pPr>
                <a:endParaRPr lang="es-UY" kern="0">
                  <a:solidFill>
                    <a:prstClr val="black"/>
                  </a:solidFill>
                  <a:latin typeface="Arial" pitchFamily="34" charset="0"/>
                </a:endParaRPr>
              </a:p>
            </p:txBody>
          </p:sp>
          <p:cxnSp>
            <p:nvCxnSpPr>
              <p:cNvPr id="41" name="19 Conector recto de flecha"/>
              <p:cNvCxnSpPr>
                <a:cxnSpLocks noChangeShapeType="1"/>
              </p:cNvCxnSpPr>
              <p:nvPr/>
            </p:nvCxnSpPr>
            <p:spPr bwMode="auto">
              <a:xfrm>
                <a:off x="6786609" y="2643188"/>
                <a:ext cx="914407" cy="914400"/>
              </a:xfrm>
              <a:prstGeom prst="straightConnector1">
                <a:avLst/>
              </a:prstGeom>
              <a:noFill/>
              <a:ln w="28575" algn="ctr">
                <a:solidFill>
                  <a:srgbClr val="FF0000"/>
                </a:solidFill>
                <a:round/>
                <a:headEnd/>
                <a:tailEnd type="arrow" w="med" len="med"/>
              </a:ln>
            </p:spPr>
          </p:cxnSp>
          <p:sp>
            <p:nvSpPr>
              <p:cNvPr id="42" name="Line 18"/>
              <p:cNvSpPr>
                <a:spLocks noChangeShapeType="1"/>
              </p:cNvSpPr>
              <p:nvPr/>
            </p:nvSpPr>
            <p:spPr bwMode="auto">
              <a:xfrm flipH="1">
                <a:off x="5180046" y="2428875"/>
                <a:ext cx="1749439" cy="1143000"/>
              </a:xfrm>
              <a:prstGeom prst="line">
                <a:avLst/>
              </a:prstGeom>
              <a:noFill/>
              <a:ln w="28575">
                <a:solidFill>
                  <a:srgbClr val="FF0000"/>
                </a:solidFill>
                <a:round/>
                <a:headEnd/>
                <a:tailEnd type="triangle" w="med" len="med"/>
              </a:ln>
            </p:spPr>
            <p:txBody>
              <a:bodyPr wrap="none" anchor="ctr"/>
              <a:lstStyle/>
              <a:p>
                <a:pPr>
                  <a:defRPr/>
                </a:pPr>
                <a:endParaRPr lang="es-UY" kern="0">
                  <a:solidFill>
                    <a:prstClr val="black"/>
                  </a:solidFill>
                  <a:latin typeface="Arial" pitchFamily="34" charset="0"/>
                </a:endParaRPr>
              </a:p>
            </p:txBody>
          </p:sp>
          <p:sp>
            <p:nvSpPr>
              <p:cNvPr id="43" name="Oval 19"/>
              <p:cNvSpPr>
                <a:spLocks noChangeArrowheads="1"/>
              </p:cNvSpPr>
              <p:nvPr/>
            </p:nvSpPr>
            <p:spPr bwMode="auto">
              <a:xfrm>
                <a:off x="5368960" y="3357563"/>
                <a:ext cx="1131897" cy="357187"/>
              </a:xfrm>
              <a:prstGeom prst="ellipse">
                <a:avLst/>
              </a:prstGeom>
              <a:noFill/>
              <a:ln w="38100">
                <a:solidFill>
                  <a:srgbClr val="00647F"/>
                </a:solidFill>
                <a:round/>
                <a:headEnd/>
                <a:tailEnd/>
              </a:ln>
            </p:spPr>
            <p:txBody>
              <a:bodyPr wrap="none" anchor="ctr"/>
              <a:lstStyle/>
              <a:p>
                <a:pPr algn="ctr" eaLnBrk="0" hangingPunct="0">
                  <a:defRPr/>
                </a:pPr>
                <a:endParaRPr lang="es-CR" kern="0">
                  <a:solidFill>
                    <a:srgbClr val="FF0066"/>
                  </a:solidFill>
                  <a:latin typeface="Calibri"/>
                </a:endParaRPr>
              </a:p>
            </p:txBody>
          </p:sp>
          <p:pic>
            <p:nvPicPr>
              <p:cNvPr id="44" name="Picture 2" descr="FARA logo1"/>
              <p:cNvPicPr>
                <a:picLocks noChangeAspect="1" noChangeArrowheads="1"/>
              </p:cNvPicPr>
              <p:nvPr/>
            </p:nvPicPr>
            <p:blipFill>
              <a:blip r:embed="rId4" cstate="print"/>
              <a:srcRect/>
              <a:stretch>
                <a:fillRect/>
              </a:stretch>
            </p:blipFill>
            <p:spPr bwMode="auto">
              <a:xfrm>
                <a:off x="4419688" y="5725012"/>
                <a:ext cx="1028701" cy="885825"/>
              </a:xfrm>
              <a:prstGeom prst="rect">
                <a:avLst/>
              </a:prstGeom>
              <a:noFill/>
              <a:ln w="9525">
                <a:noFill/>
                <a:miter lim="800000"/>
                <a:headEnd/>
                <a:tailEnd/>
              </a:ln>
            </p:spPr>
          </p:pic>
          <p:pic>
            <p:nvPicPr>
              <p:cNvPr id="45" name="Picture 7" descr="AARINENA gr"/>
              <p:cNvPicPr>
                <a:picLocks noChangeAspect="1" noChangeArrowheads="1"/>
              </p:cNvPicPr>
              <p:nvPr/>
            </p:nvPicPr>
            <p:blipFill>
              <a:blip r:embed="rId5" cstate="print"/>
              <a:srcRect/>
              <a:stretch>
                <a:fillRect/>
              </a:stretch>
            </p:blipFill>
            <p:spPr bwMode="auto">
              <a:xfrm>
                <a:off x="6221465" y="1731946"/>
                <a:ext cx="1032336" cy="946141"/>
              </a:xfrm>
              <a:prstGeom prst="rect">
                <a:avLst/>
              </a:prstGeom>
              <a:noFill/>
              <a:ln w="9525">
                <a:noFill/>
                <a:miter lim="800000"/>
                <a:headEnd/>
                <a:tailEnd/>
              </a:ln>
            </p:spPr>
          </p:pic>
          <p:pic>
            <p:nvPicPr>
              <p:cNvPr id="47" name="Picture 76"/>
              <p:cNvPicPr>
                <a:picLocks noChangeAspect="1" noChangeArrowheads="1"/>
              </p:cNvPicPr>
              <p:nvPr/>
            </p:nvPicPr>
            <p:blipFill>
              <a:blip r:embed="rId6" cstate="print"/>
              <a:srcRect/>
              <a:stretch>
                <a:fillRect/>
              </a:stretch>
            </p:blipFill>
            <p:spPr bwMode="auto">
              <a:xfrm>
                <a:off x="3935447" y="1874822"/>
                <a:ext cx="1071562" cy="558800"/>
              </a:xfrm>
              <a:prstGeom prst="rect">
                <a:avLst/>
              </a:prstGeom>
              <a:noFill/>
              <a:ln w="9525">
                <a:noFill/>
                <a:miter lim="800000"/>
                <a:headEnd/>
                <a:tailEnd/>
              </a:ln>
            </p:spPr>
          </p:pic>
        </p:grpSp>
        <p:grpSp>
          <p:nvGrpSpPr>
            <p:cNvPr id="49" name="13 Grupo"/>
            <p:cNvGrpSpPr>
              <a:grpSpLocks/>
            </p:cNvGrpSpPr>
            <p:nvPr/>
          </p:nvGrpSpPr>
          <p:grpSpPr bwMode="auto">
            <a:xfrm>
              <a:off x="7500957" y="1928796"/>
              <a:ext cx="2928958" cy="428627"/>
              <a:chOff x="7766507" y="1838107"/>
              <a:chExt cx="2928189" cy="429229"/>
            </a:xfrm>
          </p:grpSpPr>
          <p:pic>
            <p:nvPicPr>
              <p:cNvPr id="31" name="Picture 2" descr="http://www.cacaari.org/images/new/top_logo.gif"/>
              <p:cNvPicPr>
                <a:picLocks noChangeAspect="1" noChangeArrowheads="1"/>
              </p:cNvPicPr>
              <p:nvPr/>
            </p:nvPicPr>
            <p:blipFill>
              <a:blip r:embed="rId7" cstate="print"/>
              <a:srcRect/>
              <a:stretch>
                <a:fillRect/>
              </a:stretch>
            </p:blipFill>
            <p:spPr bwMode="auto">
              <a:xfrm>
                <a:off x="7766507" y="1838107"/>
                <a:ext cx="2782157" cy="366756"/>
              </a:xfrm>
              <a:prstGeom prst="rect">
                <a:avLst/>
              </a:prstGeom>
              <a:noFill/>
              <a:ln w="9525">
                <a:noFill/>
                <a:miter lim="800000"/>
                <a:headEnd/>
                <a:tailEnd/>
              </a:ln>
            </p:spPr>
          </p:pic>
          <p:sp>
            <p:nvSpPr>
              <p:cNvPr id="32" name="31 Rectángulo"/>
              <p:cNvSpPr/>
              <p:nvPr/>
            </p:nvSpPr>
            <p:spPr>
              <a:xfrm>
                <a:off x="8052184" y="2116310"/>
                <a:ext cx="2642512" cy="151026"/>
              </a:xfrm>
              <a:prstGeom prst="rect">
                <a:avLst/>
              </a:prstGeom>
              <a:solidFill>
                <a:sysClr val="window" lastClr="FFFFFF"/>
              </a:solidFill>
              <a:ln w="25400" cap="flat" cmpd="sng" algn="ctr">
                <a:solidFill>
                  <a:sysClr val="window" lastClr="FFFFFF"/>
                </a:solidFill>
                <a:prstDash val="solid"/>
              </a:ln>
              <a:effectLst/>
            </p:spPr>
            <p:txBody>
              <a:bodyPr anchor="ctr"/>
              <a:lstStyle/>
              <a:p>
                <a:pPr algn="ctr" fontAlgn="auto">
                  <a:spcBef>
                    <a:spcPts val="0"/>
                  </a:spcBef>
                  <a:spcAft>
                    <a:spcPts val="0"/>
                  </a:spcAft>
                  <a:defRPr/>
                </a:pPr>
                <a:endParaRPr lang="es-UY" kern="0">
                  <a:solidFill>
                    <a:prstClr val="white"/>
                  </a:solidFill>
                  <a:latin typeface="Calibri"/>
                </a:endParaRPr>
              </a:p>
            </p:txBody>
          </p:sp>
        </p:grpSp>
        <p:sp>
          <p:nvSpPr>
            <p:cNvPr id="30" name="29 Rectángulo"/>
            <p:cNvSpPr/>
            <p:nvPr/>
          </p:nvSpPr>
          <p:spPr>
            <a:xfrm>
              <a:off x="1214415" y="3071810"/>
              <a:ext cx="285751" cy="121444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UY"/>
            </a:p>
          </p:txBody>
        </p:sp>
        <p:sp>
          <p:nvSpPr>
            <p:cNvPr id="22" name="AutoShape 2" descr="Global Forum on Agricultural Research"/>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ES"/>
            </a:p>
          </p:txBody>
        </p:sp>
        <p:sp>
          <p:nvSpPr>
            <p:cNvPr id="23" name="AutoShape 4" descr="Global Forum on Agricultural Research"/>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ES"/>
            </a:p>
          </p:txBody>
        </p:sp>
        <p:sp>
          <p:nvSpPr>
            <p:cNvPr id="24" name="AutoShape 6" descr="Global Forum on Agricultural Research"/>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ES"/>
            </a:p>
          </p:txBody>
        </p:sp>
        <p:sp>
          <p:nvSpPr>
            <p:cNvPr id="25" name="AutoShape 8" descr="GFAiR (@GFAiRforum) / X"/>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ES"/>
            </a:p>
          </p:txBody>
        </p:sp>
        <p:sp>
          <p:nvSpPr>
            <p:cNvPr id="26" name="AutoShape 10" descr="GFAiR (@GFAiRforum) / X"/>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ES"/>
            </a:p>
          </p:txBody>
        </p:sp>
        <p:sp>
          <p:nvSpPr>
            <p:cNvPr id="27" name="26 Rectángulo"/>
            <p:cNvSpPr/>
            <p:nvPr/>
          </p:nvSpPr>
          <p:spPr>
            <a:xfrm>
              <a:off x="-3087700" y="5914503"/>
              <a:ext cx="13652286" cy="689305"/>
            </a:xfrm>
            <a:prstGeom prst="rect">
              <a:avLst/>
            </a:prstGeom>
            <a:ln>
              <a:noFill/>
            </a:ln>
          </p:spPr>
          <p:txBody>
            <a:bodyPr wrap="square">
              <a:spAutoFit/>
            </a:bodyPr>
            <a:lstStyle/>
            <a:p>
              <a:pPr algn="ctr"/>
              <a:r>
                <a:rPr lang="en-US" sz="2000" b="1" dirty="0">
                  <a:solidFill>
                    <a:srgbClr val="00647F"/>
                  </a:solidFill>
                  <a:latin typeface="Arial" panose="020B0604020202020204" pitchFamily="34" charset="0"/>
                  <a:cs typeface="Arial" panose="020B0604020202020204" pitchFamily="34" charset="0"/>
                </a:rPr>
                <a:t>Interregional Cooperation </a:t>
              </a:r>
              <a:r>
                <a:rPr lang="en-US" sz="1600" b="1" dirty="0">
                  <a:solidFill>
                    <a:srgbClr val="00647F"/>
                  </a:solidFill>
                  <a:latin typeface="Arial" panose="020B0604020202020204" pitchFamily="34" charset="0"/>
                  <a:cs typeface="Arial" panose="020B0604020202020204" pitchFamily="34" charset="0"/>
                </a:rPr>
                <a:t>(South–South and South–South–North)</a:t>
              </a:r>
              <a:endParaRPr lang="es-UY" sz="2000" b="1" dirty="0">
                <a:solidFill>
                  <a:srgbClr val="00647F"/>
                </a:solidFill>
                <a:latin typeface="Arial" panose="020B0604020202020204" pitchFamily="34" charset="0"/>
                <a:cs typeface="Arial" panose="020B0604020202020204" pitchFamily="34" charset="0"/>
              </a:endParaRPr>
            </a:p>
          </p:txBody>
        </p:sp>
      </p:grpSp>
      <p:grpSp>
        <p:nvGrpSpPr>
          <p:cNvPr id="57" name="79 Grupo"/>
          <p:cNvGrpSpPr/>
          <p:nvPr/>
        </p:nvGrpSpPr>
        <p:grpSpPr>
          <a:xfrm>
            <a:off x="743278" y="706999"/>
            <a:ext cx="2276756" cy="2156825"/>
            <a:chOff x="1403648" y="188640"/>
            <a:chExt cx="6700526" cy="5956201"/>
          </a:xfrm>
        </p:grpSpPr>
        <p:pic>
          <p:nvPicPr>
            <p:cNvPr id="85" name="Picture 2" descr="worldbueno"/>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475657" y="188640"/>
              <a:ext cx="6628517" cy="5956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6" name="Oval 6"/>
            <p:cNvSpPr>
              <a:spLocks noChangeArrowheads="1"/>
            </p:cNvSpPr>
            <p:nvPr/>
          </p:nvSpPr>
          <p:spPr bwMode="auto">
            <a:xfrm>
              <a:off x="2562249" y="385779"/>
              <a:ext cx="5438775" cy="5472113"/>
            </a:xfrm>
            <a:prstGeom prst="ellipse">
              <a:avLst/>
            </a:prstGeom>
            <a:noFill/>
            <a:ln w="57150">
              <a:solidFill>
                <a:srgbClr val="333399"/>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fontAlgn="base">
                <a:spcBef>
                  <a:spcPct val="0"/>
                </a:spcBef>
                <a:spcAft>
                  <a:spcPct val="0"/>
                </a:spcAft>
                <a:defRPr/>
              </a:pPr>
              <a:endParaRPr lang="es-UY" kern="0">
                <a:solidFill>
                  <a:prstClr val="black"/>
                </a:solidFill>
              </a:endParaRPr>
            </a:p>
          </p:txBody>
        </p:sp>
        <p:sp>
          <p:nvSpPr>
            <p:cNvPr id="90" name="Oval 8"/>
            <p:cNvSpPr>
              <a:spLocks noChangeArrowheads="1"/>
            </p:cNvSpPr>
            <p:nvPr/>
          </p:nvSpPr>
          <p:spPr bwMode="auto">
            <a:xfrm>
              <a:off x="1403648" y="188640"/>
              <a:ext cx="6696745" cy="5956201"/>
            </a:xfrm>
            <a:prstGeom prst="ellipse">
              <a:avLst/>
            </a:prstGeom>
            <a:noFill/>
            <a:ln w="57150">
              <a:solidFill>
                <a:srgbClr val="333399"/>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fontAlgn="base">
                <a:spcBef>
                  <a:spcPct val="0"/>
                </a:spcBef>
                <a:spcAft>
                  <a:spcPct val="0"/>
                </a:spcAft>
                <a:defRPr/>
              </a:pPr>
              <a:endParaRPr lang="es-UY" kern="0">
                <a:solidFill>
                  <a:prstClr val="black"/>
                </a:solidFill>
              </a:endParaRPr>
            </a:p>
          </p:txBody>
        </p:sp>
      </p:grpSp>
      <p:pic>
        <p:nvPicPr>
          <p:cNvPr id="98" name="Picture 11"/>
          <p:cNvPicPr>
            <a:picLocks noChangeAspect="1" noChangeArrowheads="1"/>
          </p:cNvPicPr>
          <p:nvPr/>
        </p:nvPicPr>
        <p:blipFill>
          <a:blip r:embed="rId9" cstate="print"/>
          <a:srcRect/>
          <a:stretch>
            <a:fillRect/>
          </a:stretch>
        </p:blipFill>
        <p:spPr bwMode="auto">
          <a:xfrm>
            <a:off x="205713" y="594538"/>
            <a:ext cx="592045" cy="485634"/>
          </a:xfrm>
          <a:prstGeom prst="rect">
            <a:avLst/>
          </a:prstGeom>
          <a:noFill/>
          <a:ln w="9525">
            <a:noFill/>
            <a:miter lim="800000"/>
            <a:headEnd/>
            <a:tailEnd/>
          </a:ln>
          <a:effectLst/>
        </p:spPr>
      </p:pic>
      <p:grpSp>
        <p:nvGrpSpPr>
          <p:cNvPr id="60" name="98 Grupo"/>
          <p:cNvGrpSpPr/>
          <p:nvPr/>
        </p:nvGrpSpPr>
        <p:grpSpPr>
          <a:xfrm>
            <a:off x="1845907" y="3027121"/>
            <a:ext cx="857256" cy="714380"/>
            <a:chOff x="1500166" y="3286124"/>
            <a:chExt cx="1143008" cy="1000132"/>
          </a:xfrm>
        </p:grpSpPr>
        <p:sp>
          <p:nvSpPr>
            <p:cNvPr id="100" name="99 Rectángulo"/>
            <p:cNvSpPr/>
            <p:nvPr/>
          </p:nvSpPr>
          <p:spPr>
            <a:xfrm>
              <a:off x="1500166" y="3286124"/>
              <a:ext cx="1143008" cy="100013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01" name="Picture 2"/>
            <p:cNvPicPr>
              <a:picLocks noChangeAspect="1" noChangeArrowheads="1"/>
            </p:cNvPicPr>
            <p:nvPr/>
          </p:nvPicPr>
          <p:blipFill>
            <a:blip r:embed="rId10"/>
            <a:srcRect/>
            <a:stretch>
              <a:fillRect/>
            </a:stretch>
          </p:blipFill>
          <p:spPr bwMode="auto">
            <a:xfrm>
              <a:off x="1710190" y="3286124"/>
              <a:ext cx="718669" cy="977793"/>
            </a:xfrm>
            <a:prstGeom prst="rect">
              <a:avLst/>
            </a:prstGeom>
            <a:noFill/>
            <a:ln w="9525">
              <a:noFill/>
              <a:miter lim="800000"/>
              <a:headEnd/>
              <a:tailEnd/>
            </a:ln>
            <a:effectLst/>
          </p:spPr>
        </p:pic>
      </p:grpSp>
      <p:pic>
        <p:nvPicPr>
          <p:cNvPr id="103" name="Picture 28" descr="http://www.egfar.org/egfar/digitalAssets/1692_gcard.JPG"/>
          <p:cNvPicPr>
            <a:picLocks noChangeAspect="1" noChangeArrowheads="1"/>
          </p:cNvPicPr>
          <p:nvPr/>
        </p:nvPicPr>
        <p:blipFill>
          <a:blip r:embed="rId11" cstate="print"/>
          <a:srcRect t="3427" r="4759"/>
          <a:stretch/>
        </p:blipFill>
        <p:spPr bwMode="auto">
          <a:xfrm>
            <a:off x="962185" y="2976285"/>
            <a:ext cx="857256" cy="714380"/>
          </a:xfrm>
          <a:prstGeom prst="rect">
            <a:avLst/>
          </a:prstGeom>
          <a:noFill/>
          <a:ln w="76200">
            <a:noFill/>
            <a:miter lim="800000"/>
            <a:headEnd/>
            <a:tailEnd/>
          </a:ln>
        </p:spPr>
      </p:pic>
      <p:sp>
        <p:nvSpPr>
          <p:cNvPr id="108" name="Marcador de contenido 15">
            <a:extLst>
              <a:ext uri="{FF2B5EF4-FFF2-40B4-BE49-F238E27FC236}">
                <a16:creationId xmlns:a16="http://schemas.microsoft.com/office/drawing/2014/main" id="{24EC309D-F850-39DD-CF79-2A9E39BBD52B}"/>
              </a:ext>
            </a:extLst>
          </p:cNvPr>
          <p:cNvSpPr>
            <a:spLocks noGrp="1"/>
          </p:cNvSpPr>
          <p:nvPr>
            <p:ph idx="1"/>
          </p:nvPr>
        </p:nvSpPr>
        <p:spPr>
          <a:xfrm>
            <a:off x="3705938" y="602795"/>
            <a:ext cx="4836059" cy="1748866"/>
          </a:xfrm>
        </p:spPr>
        <p:txBody>
          <a:bodyPr>
            <a:normAutofit fontScale="85000" lnSpcReduction="10000"/>
          </a:bodyPr>
          <a:lstStyle/>
          <a:p>
            <a:pPr>
              <a:buNone/>
            </a:pPr>
            <a:endParaRPr lang="es-UY" sz="2400" dirty="0">
              <a:solidFill>
                <a:srgbClr val="00647F"/>
              </a:solidFill>
              <a:latin typeface="Arial" panose="020B0604020202020204" pitchFamily="34" charset="0"/>
              <a:cs typeface="Arial" panose="020B0604020202020204" pitchFamily="34" charset="0"/>
            </a:endParaRPr>
          </a:p>
          <a:p>
            <a:pPr>
              <a:lnSpc>
                <a:spcPct val="120000"/>
              </a:lnSpc>
              <a:buNone/>
            </a:pPr>
            <a:r>
              <a:rPr lang="es-UY" sz="2000" dirty="0">
                <a:solidFill>
                  <a:srgbClr val="00647F"/>
                </a:solidFill>
                <a:latin typeface="Arial" panose="020B0604020202020204" pitchFamily="34" charset="0"/>
                <a:cs typeface="Arial" panose="020B0604020202020204" pitchFamily="34" charset="0"/>
              </a:rPr>
              <a:t>    FORAGRO - </a:t>
            </a:r>
            <a:r>
              <a:rPr lang="en-US" sz="2000" dirty="0">
                <a:solidFill>
                  <a:srgbClr val="00647F"/>
                </a:solidFill>
                <a:latin typeface="Arial" panose="020B0604020202020204" pitchFamily="34" charset="0"/>
                <a:cs typeface="Arial" panose="020B0604020202020204" pitchFamily="34" charset="0"/>
              </a:rPr>
              <a:t>A hemispheric forum that has actively engaged in global platforms such as </a:t>
            </a:r>
            <a:r>
              <a:rPr lang="en-US" sz="2000" dirty="0" err="1">
                <a:solidFill>
                  <a:srgbClr val="00647F"/>
                </a:solidFill>
                <a:latin typeface="Arial" panose="020B0604020202020204" pitchFamily="34" charset="0"/>
                <a:cs typeface="Arial" panose="020B0604020202020204" pitchFamily="34" charset="0"/>
              </a:rPr>
              <a:t>GFAiR</a:t>
            </a:r>
            <a:r>
              <a:rPr lang="en-US" sz="2000" dirty="0">
                <a:solidFill>
                  <a:srgbClr val="00647F"/>
                </a:solidFill>
                <a:latin typeface="Arial" panose="020B0604020202020204" pitchFamily="34" charset="0"/>
                <a:cs typeface="Arial" panose="020B0604020202020204" pitchFamily="34" charset="0"/>
              </a:rPr>
              <a:t> and CGIAR, providing the Americas with a representative and legitimate voice.</a:t>
            </a:r>
            <a:endParaRPr lang="es-UY" sz="2000" dirty="0">
              <a:solidFill>
                <a:srgbClr val="00647F"/>
              </a:solidFill>
              <a:latin typeface="Arial" panose="020B0604020202020204" pitchFamily="34" charset="0"/>
              <a:cs typeface="Arial" panose="020B0604020202020204" pitchFamily="34" charset="0"/>
            </a:endParaRPr>
          </a:p>
          <a:p>
            <a:pPr algn="just">
              <a:buFont typeface="Arial" panose="020B0604020202020204" pitchFamily="34" charset="0"/>
              <a:buChar char="•"/>
            </a:pPr>
            <a:endParaRPr lang="es-CO" sz="2400" dirty="0">
              <a:solidFill>
                <a:srgbClr val="00647F"/>
              </a:solidFill>
            </a:endParaRPr>
          </a:p>
        </p:txBody>
      </p:sp>
      <p:pic>
        <p:nvPicPr>
          <p:cNvPr id="80" name="Picture 2" descr="Definición de necesidades y visión de FORAGRO | Instituto Interamericano de  Cooperación para la Agricultura">
            <a:extLst>
              <a:ext uri="{FF2B5EF4-FFF2-40B4-BE49-F238E27FC236}">
                <a16:creationId xmlns:a16="http://schemas.microsoft.com/office/drawing/2014/main" id="{75C6836D-D963-F3DA-95D6-90614BE89C2D}"/>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2583614" y="4633215"/>
            <a:ext cx="1514114" cy="646860"/>
          </a:xfrm>
          <a:prstGeom prst="rect">
            <a:avLst/>
          </a:prstGeom>
          <a:noFill/>
          <a:extLst>
            <a:ext uri="{909E8E84-426E-40DD-AFC4-6F175D3DCCD1}">
              <a14:hiddenFill xmlns:a14="http://schemas.microsoft.com/office/drawing/2010/main">
                <a:solidFill>
                  <a:srgbClr val="FFFFFF"/>
                </a:solidFill>
              </a14:hiddenFill>
            </a:ext>
          </a:extLst>
        </p:spPr>
      </p:pic>
      <p:pic>
        <p:nvPicPr>
          <p:cNvPr id="187394" name="Picture 2" descr="Asia-Pacific Association of Agricultural Research Institutions (APAARI)">
            <a:extLst>
              <a:ext uri="{FF2B5EF4-FFF2-40B4-BE49-F238E27FC236}">
                <a16:creationId xmlns:a16="http://schemas.microsoft.com/office/drawing/2014/main" id="{C74F2CB8-BF03-C43C-20BA-2E157BF3D79A}"/>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129113" y="5392951"/>
            <a:ext cx="441437" cy="435577"/>
          </a:xfrm>
          <a:prstGeom prst="rect">
            <a:avLst/>
          </a:prstGeom>
          <a:noFill/>
          <a:extLst>
            <a:ext uri="{909E8E84-426E-40DD-AFC4-6F175D3DCCD1}">
              <a14:hiddenFill xmlns:a14="http://schemas.microsoft.com/office/drawing/2010/main">
                <a:solidFill>
                  <a:srgbClr val="FFFFFF"/>
                </a:solidFill>
              </a14:hiddenFill>
            </a:ext>
          </a:extLst>
        </p:spPr>
      </p:pic>
      <p:pic>
        <p:nvPicPr>
          <p:cNvPr id="87" name="Picture 2" descr="Definición de necesidades y visión de FORAGRO | Instituto Interamericano de  Cooperación para la Agricultura">
            <a:extLst>
              <a:ext uri="{FF2B5EF4-FFF2-40B4-BE49-F238E27FC236}">
                <a16:creationId xmlns:a16="http://schemas.microsoft.com/office/drawing/2014/main" id="{F6F2A33D-0E5C-6994-75D0-D9737AB565D7}"/>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2835884" y="671967"/>
            <a:ext cx="1018442" cy="435099"/>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 descr="Definición de necesidades y visión de FORAGRO | Instituto Interamericano de  Cooperación para la Agricultura">
            <a:extLst>
              <a:ext uri="{FF2B5EF4-FFF2-40B4-BE49-F238E27FC236}">
                <a16:creationId xmlns:a16="http://schemas.microsoft.com/office/drawing/2014/main" id="{D0FB820F-789B-2721-E170-89E9603F8F66}"/>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7455562" y="140139"/>
            <a:ext cx="1514114" cy="6468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74309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2">
          <a:extLst>
            <a:ext uri="{FF2B5EF4-FFF2-40B4-BE49-F238E27FC236}">
              <a16:creationId xmlns:a16="http://schemas.microsoft.com/office/drawing/2014/main" id="{6D5C8059-EF68-931A-09BB-EB57DEFE380D}"/>
            </a:ext>
          </a:extLst>
        </p:cNvPr>
        <p:cNvGrpSpPr/>
        <p:nvPr/>
      </p:nvGrpSpPr>
      <p:grpSpPr>
        <a:xfrm>
          <a:off x="0" y="0"/>
          <a:ext cx="0" cy="0"/>
          <a:chOff x="0" y="0"/>
          <a:chExt cx="0" cy="0"/>
        </a:xfrm>
      </p:grpSpPr>
      <p:pic>
        <p:nvPicPr>
          <p:cNvPr id="6" name="Imagen 5">
            <a:extLst>
              <a:ext uri="{FF2B5EF4-FFF2-40B4-BE49-F238E27FC236}">
                <a16:creationId xmlns:a16="http://schemas.microsoft.com/office/drawing/2014/main" id="{3825538A-8D3E-2ACF-43C5-3289EB750B49}"/>
              </a:ext>
            </a:extLst>
          </p:cNvPr>
          <p:cNvPicPr>
            <a:picLocks noChangeAspect="1"/>
          </p:cNvPicPr>
          <p:nvPr/>
        </p:nvPicPr>
        <p:blipFill>
          <a:blip r:embed="rId3"/>
          <a:stretch>
            <a:fillRect/>
          </a:stretch>
        </p:blipFill>
        <p:spPr>
          <a:xfrm>
            <a:off x="1" y="857251"/>
            <a:ext cx="1442072" cy="586949"/>
          </a:xfrm>
          <a:prstGeom prst="rect">
            <a:avLst/>
          </a:prstGeom>
        </p:spPr>
      </p:pic>
      <p:pic>
        <p:nvPicPr>
          <p:cNvPr id="7" name="Imagen 6">
            <a:extLst>
              <a:ext uri="{FF2B5EF4-FFF2-40B4-BE49-F238E27FC236}">
                <a16:creationId xmlns:a16="http://schemas.microsoft.com/office/drawing/2014/main" id="{DA655F61-00C8-316E-8E0B-521DC43C3932}"/>
              </a:ext>
            </a:extLst>
          </p:cNvPr>
          <p:cNvPicPr>
            <a:picLocks noChangeAspect="1"/>
          </p:cNvPicPr>
          <p:nvPr/>
        </p:nvPicPr>
        <p:blipFill>
          <a:blip r:embed="rId4"/>
          <a:stretch>
            <a:fillRect/>
          </a:stretch>
        </p:blipFill>
        <p:spPr>
          <a:xfrm>
            <a:off x="7912419" y="857251"/>
            <a:ext cx="1231582" cy="555203"/>
          </a:xfrm>
          <a:prstGeom prst="rect">
            <a:avLst/>
          </a:prstGeom>
        </p:spPr>
      </p:pic>
      <p:sp>
        <p:nvSpPr>
          <p:cNvPr id="9" name="Rectángulo 8">
            <a:extLst>
              <a:ext uri="{FF2B5EF4-FFF2-40B4-BE49-F238E27FC236}">
                <a16:creationId xmlns:a16="http://schemas.microsoft.com/office/drawing/2014/main" id="{B13ED8D0-2F73-9303-779F-B3174CEEA4CA}"/>
              </a:ext>
            </a:extLst>
          </p:cNvPr>
          <p:cNvSpPr/>
          <p:nvPr/>
        </p:nvSpPr>
        <p:spPr>
          <a:xfrm>
            <a:off x="-5360" y="5909226"/>
            <a:ext cx="9149360" cy="91525"/>
          </a:xfrm>
          <a:prstGeom prst="rect">
            <a:avLst/>
          </a:prstGeom>
          <a:solidFill>
            <a:srgbClr val="00457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sz="1350"/>
          </a:p>
        </p:txBody>
      </p:sp>
      <p:sp>
        <p:nvSpPr>
          <p:cNvPr id="8" name="Google Shape;164;p1">
            <a:extLst>
              <a:ext uri="{FF2B5EF4-FFF2-40B4-BE49-F238E27FC236}">
                <a16:creationId xmlns:a16="http://schemas.microsoft.com/office/drawing/2014/main" id="{919AFF9E-211F-AAD4-1B2F-3F97BDE24965}"/>
              </a:ext>
            </a:extLst>
          </p:cNvPr>
          <p:cNvSpPr txBox="1">
            <a:spLocks noGrp="1"/>
          </p:cNvSpPr>
          <p:nvPr>
            <p:ph type="ctrTitle"/>
          </p:nvPr>
        </p:nvSpPr>
        <p:spPr>
          <a:xfrm>
            <a:off x="568051" y="1741532"/>
            <a:ext cx="8002538" cy="438551"/>
          </a:xfrm>
          <a:prstGeom prst="rect">
            <a:avLst/>
          </a:prstGeom>
          <a:noFill/>
          <a:ln>
            <a:noFill/>
          </a:ln>
        </p:spPr>
        <p:txBody>
          <a:bodyPr spcFirstLastPara="1" vert="horz" wrap="square" lIns="68569" tIns="34275" rIns="68569" bIns="34275" rtlCol="0" anchor="t" anchorCtr="0">
            <a:spAutoFit/>
          </a:bodyPr>
          <a:lstStyle/>
          <a:p>
            <a:pPr>
              <a:lnSpc>
                <a:spcPct val="100000"/>
              </a:lnSpc>
              <a:buClr>
                <a:srgbClr val="000000"/>
              </a:buClr>
              <a:buFont typeface="Arial"/>
            </a:pPr>
            <a:r>
              <a:rPr lang="es-CR" sz="2400" b="1" dirty="0" err="1">
                <a:solidFill>
                  <a:schemeClr val="tx1">
                    <a:lumMod val="75000"/>
                    <a:lumOff val="25000"/>
                  </a:schemeClr>
                </a:solidFill>
                <a:latin typeface="Century Gothic" panose="020B0502020202020204" pitchFamily="34" charset="0"/>
                <a:cs typeface="Arial"/>
              </a:rPr>
              <a:t>FORAGRO’s</a:t>
            </a:r>
            <a:r>
              <a:rPr lang="es-CR" sz="2400" b="1" dirty="0">
                <a:solidFill>
                  <a:schemeClr val="tx1">
                    <a:lumMod val="75000"/>
                    <a:lumOff val="25000"/>
                  </a:schemeClr>
                </a:solidFill>
                <a:latin typeface="Century Gothic" panose="020B0502020202020204" pitchFamily="34" charset="0"/>
                <a:cs typeface="Arial"/>
              </a:rPr>
              <a:t> </a:t>
            </a:r>
            <a:r>
              <a:rPr lang="es-CR" sz="2400" b="1" dirty="0" err="1">
                <a:solidFill>
                  <a:schemeClr val="tx1">
                    <a:lumMod val="75000"/>
                    <a:lumOff val="25000"/>
                  </a:schemeClr>
                </a:solidFill>
                <a:latin typeface="Century Gothic" panose="020B0502020202020204" pitchFamily="34" charset="0"/>
                <a:cs typeface="Arial"/>
              </a:rPr>
              <a:t>Strategic</a:t>
            </a:r>
            <a:r>
              <a:rPr lang="es-CR" sz="2400" b="1" dirty="0">
                <a:solidFill>
                  <a:schemeClr val="tx1">
                    <a:lumMod val="75000"/>
                    <a:lumOff val="25000"/>
                  </a:schemeClr>
                </a:solidFill>
                <a:latin typeface="Century Gothic" panose="020B0502020202020204" pitchFamily="34" charset="0"/>
                <a:cs typeface="Arial"/>
              </a:rPr>
              <a:t> Areas </a:t>
            </a:r>
            <a:r>
              <a:rPr lang="es-CR" sz="2400" b="1" dirty="0" err="1">
                <a:solidFill>
                  <a:schemeClr val="tx1">
                    <a:lumMod val="75000"/>
                    <a:lumOff val="25000"/>
                  </a:schemeClr>
                </a:solidFill>
                <a:latin typeface="Century Gothic" panose="020B0502020202020204" pitchFamily="34" charset="0"/>
                <a:cs typeface="Arial"/>
              </a:rPr>
              <a:t>of</a:t>
            </a:r>
            <a:r>
              <a:rPr lang="es-CR" sz="2400" b="1" dirty="0">
                <a:solidFill>
                  <a:schemeClr val="tx1">
                    <a:lumMod val="75000"/>
                    <a:lumOff val="25000"/>
                  </a:schemeClr>
                </a:solidFill>
                <a:latin typeface="Century Gothic" panose="020B0502020202020204" pitchFamily="34" charset="0"/>
                <a:cs typeface="Arial"/>
              </a:rPr>
              <a:t> Work</a:t>
            </a:r>
            <a:endParaRPr lang="es-ES" sz="2400" b="1" dirty="0">
              <a:solidFill>
                <a:schemeClr val="tx1">
                  <a:lumMod val="75000"/>
                  <a:lumOff val="25000"/>
                </a:schemeClr>
              </a:solidFill>
              <a:latin typeface="Century Gothic" panose="020B0502020202020204" pitchFamily="34" charset="0"/>
              <a:cs typeface="Arial"/>
              <a:sym typeface="Arial"/>
            </a:endParaRPr>
          </a:p>
        </p:txBody>
      </p:sp>
      <p:sp>
        <p:nvSpPr>
          <p:cNvPr id="2" name="Rectangle: Rounded Corners 1">
            <a:extLst>
              <a:ext uri="{FF2B5EF4-FFF2-40B4-BE49-F238E27FC236}">
                <a16:creationId xmlns:a16="http://schemas.microsoft.com/office/drawing/2014/main" id="{96BCFCDF-9115-182C-CBFE-A149941CFD73}"/>
              </a:ext>
            </a:extLst>
          </p:cNvPr>
          <p:cNvSpPr/>
          <p:nvPr/>
        </p:nvSpPr>
        <p:spPr>
          <a:xfrm>
            <a:off x="781805" y="3095090"/>
            <a:ext cx="2300003" cy="1553902"/>
          </a:xfrm>
          <a:prstGeom prst="roundRect">
            <a:avLst>
              <a:gd name="adj" fmla="val 9963"/>
            </a:avLst>
          </a:prstGeom>
          <a:ln>
            <a:solidFill>
              <a:srgbClr val="8FD03E"/>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500" dirty="0">
                <a:latin typeface="Century Gothic" panose="020B0502020202020204" pitchFamily="34" charset="0"/>
              </a:rPr>
              <a:t>Strategic Roadmap and Foresight for Agrifood Science, Technology, and Innovation (STI)</a:t>
            </a:r>
          </a:p>
        </p:txBody>
      </p:sp>
      <p:sp>
        <p:nvSpPr>
          <p:cNvPr id="5" name="Rectangle: Rounded Corners 4">
            <a:extLst>
              <a:ext uri="{FF2B5EF4-FFF2-40B4-BE49-F238E27FC236}">
                <a16:creationId xmlns:a16="http://schemas.microsoft.com/office/drawing/2014/main" id="{6FE67C3E-D465-AAFE-5719-05358432CB5E}"/>
              </a:ext>
            </a:extLst>
          </p:cNvPr>
          <p:cNvSpPr/>
          <p:nvPr/>
        </p:nvSpPr>
        <p:spPr>
          <a:xfrm>
            <a:off x="3426621" y="3095089"/>
            <a:ext cx="2300003" cy="1553902"/>
          </a:xfrm>
          <a:prstGeom prst="roundRect">
            <a:avLst>
              <a:gd name="adj" fmla="val 9963"/>
            </a:avLst>
          </a:prstGeom>
          <a:ln>
            <a:solidFill>
              <a:srgbClr val="3C807A"/>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s-ES" sz="1500" dirty="0" err="1">
                <a:latin typeface="Century Gothic" panose="020B0502020202020204" pitchFamily="34" charset="0"/>
              </a:rPr>
              <a:t>Platform</a:t>
            </a:r>
            <a:r>
              <a:rPr lang="es-ES" sz="1500" dirty="0">
                <a:latin typeface="Century Gothic" panose="020B0502020202020204" pitchFamily="34" charset="0"/>
              </a:rPr>
              <a:t> </a:t>
            </a:r>
            <a:r>
              <a:rPr lang="es-ES" sz="1500" dirty="0" err="1">
                <a:latin typeface="Century Gothic" panose="020B0502020202020204" pitchFamily="34" charset="0"/>
              </a:rPr>
              <a:t>for</a:t>
            </a:r>
            <a:r>
              <a:rPr lang="es-ES" sz="1500" dirty="0">
                <a:latin typeface="Century Gothic" panose="020B0502020202020204" pitchFamily="34" charset="0"/>
              </a:rPr>
              <a:t> Horizontal </a:t>
            </a:r>
            <a:r>
              <a:rPr lang="es-ES" sz="1500" dirty="0" err="1">
                <a:latin typeface="Century Gothic" panose="020B0502020202020204" pitchFamily="34" charset="0"/>
              </a:rPr>
              <a:t>Cooperation</a:t>
            </a:r>
            <a:endParaRPr lang="es-ES" sz="1500" dirty="0">
              <a:latin typeface="Century Gothic" panose="020B0502020202020204" pitchFamily="34" charset="0"/>
            </a:endParaRPr>
          </a:p>
        </p:txBody>
      </p:sp>
      <p:sp>
        <p:nvSpPr>
          <p:cNvPr id="10" name="Rectangle: Rounded Corners 9">
            <a:extLst>
              <a:ext uri="{FF2B5EF4-FFF2-40B4-BE49-F238E27FC236}">
                <a16:creationId xmlns:a16="http://schemas.microsoft.com/office/drawing/2014/main" id="{C156AFEC-BEC4-4DC5-0EBE-DA445DC4E242}"/>
              </a:ext>
            </a:extLst>
          </p:cNvPr>
          <p:cNvSpPr/>
          <p:nvPr/>
        </p:nvSpPr>
        <p:spPr>
          <a:xfrm>
            <a:off x="6071437" y="3095090"/>
            <a:ext cx="2300003" cy="1553902"/>
          </a:xfrm>
          <a:prstGeom prst="roundRect">
            <a:avLst>
              <a:gd name="adj" fmla="val 9963"/>
            </a:avLst>
          </a:prstGeom>
          <a:ln>
            <a:solidFill>
              <a:srgbClr val="00457C"/>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500" dirty="0">
                <a:latin typeface="Century Gothic" panose="020B0502020202020204" pitchFamily="34" charset="0"/>
              </a:rPr>
              <a:t>Strategy for Engagement with International STI Platforms</a:t>
            </a:r>
          </a:p>
        </p:txBody>
      </p:sp>
      <p:sp>
        <p:nvSpPr>
          <p:cNvPr id="12" name="TextBox 11">
            <a:extLst>
              <a:ext uri="{FF2B5EF4-FFF2-40B4-BE49-F238E27FC236}">
                <a16:creationId xmlns:a16="http://schemas.microsoft.com/office/drawing/2014/main" id="{3D50871A-2588-77AA-A477-7325B492C7E5}"/>
              </a:ext>
            </a:extLst>
          </p:cNvPr>
          <p:cNvSpPr txBox="1"/>
          <p:nvPr/>
        </p:nvSpPr>
        <p:spPr>
          <a:xfrm>
            <a:off x="903339" y="2698233"/>
            <a:ext cx="2057401" cy="415498"/>
          </a:xfrm>
          <a:prstGeom prst="rect">
            <a:avLst/>
          </a:prstGeom>
          <a:solidFill>
            <a:srgbClr val="8FD03E"/>
          </a:solidFill>
        </p:spPr>
        <p:txBody>
          <a:bodyPr wrap="square">
            <a:spAutoFit/>
          </a:bodyPr>
          <a:lstStyle/>
          <a:p>
            <a:pPr algn="ctr"/>
            <a:r>
              <a:rPr lang="es-CR" sz="2100" b="1" dirty="0">
                <a:solidFill>
                  <a:schemeClr val="bg1"/>
                </a:solidFill>
                <a:latin typeface="Century Gothic" panose="020B0502020202020204" pitchFamily="34" charset="0"/>
                <a:ea typeface="Aptos" panose="020B0004020202020204" pitchFamily="34" charset="0"/>
                <a:cs typeface="Calibri" panose="020F0502020204030204" pitchFamily="34" charset="0"/>
              </a:rPr>
              <a:t>AXIS 1</a:t>
            </a:r>
            <a:endParaRPr lang="es-CO" sz="1500" dirty="0">
              <a:solidFill>
                <a:schemeClr val="bg1"/>
              </a:solidFill>
              <a:latin typeface="Century Gothic" panose="020B0502020202020204" pitchFamily="34" charset="0"/>
            </a:endParaRPr>
          </a:p>
        </p:txBody>
      </p:sp>
      <p:sp>
        <p:nvSpPr>
          <p:cNvPr id="13" name="TextBox 12">
            <a:extLst>
              <a:ext uri="{FF2B5EF4-FFF2-40B4-BE49-F238E27FC236}">
                <a16:creationId xmlns:a16="http://schemas.microsoft.com/office/drawing/2014/main" id="{1FD9781C-0BB3-26C1-C8EC-AFA29B11864E}"/>
              </a:ext>
            </a:extLst>
          </p:cNvPr>
          <p:cNvSpPr txBox="1"/>
          <p:nvPr/>
        </p:nvSpPr>
        <p:spPr>
          <a:xfrm>
            <a:off x="3547689" y="2698233"/>
            <a:ext cx="2057401" cy="415498"/>
          </a:xfrm>
          <a:prstGeom prst="rect">
            <a:avLst/>
          </a:prstGeom>
          <a:solidFill>
            <a:srgbClr val="3C807A"/>
          </a:solidFill>
        </p:spPr>
        <p:txBody>
          <a:bodyPr wrap="square">
            <a:spAutoFit/>
          </a:bodyPr>
          <a:lstStyle/>
          <a:p>
            <a:pPr algn="ctr"/>
            <a:r>
              <a:rPr lang="es-CR" sz="2100" b="1" dirty="0">
                <a:solidFill>
                  <a:schemeClr val="bg1"/>
                </a:solidFill>
                <a:latin typeface="Century Gothic" panose="020B0502020202020204" pitchFamily="34" charset="0"/>
                <a:ea typeface="Aptos" panose="020B0004020202020204" pitchFamily="34" charset="0"/>
                <a:cs typeface="Calibri" panose="020F0502020204030204" pitchFamily="34" charset="0"/>
              </a:rPr>
              <a:t>AXIS 2</a:t>
            </a:r>
            <a:endParaRPr lang="es-CO" sz="2100" dirty="0">
              <a:solidFill>
                <a:schemeClr val="bg1"/>
              </a:solidFill>
              <a:latin typeface="Century Gothic" panose="020B0502020202020204" pitchFamily="34" charset="0"/>
            </a:endParaRPr>
          </a:p>
        </p:txBody>
      </p:sp>
      <p:sp>
        <p:nvSpPr>
          <p:cNvPr id="14" name="TextBox 13">
            <a:extLst>
              <a:ext uri="{FF2B5EF4-FFF2-40B4-BE49-F238E27FC236}">
                <a16:creationId xmlns:a16="http://schemas.microsoft.com/office/drawing/2014/main" id="{F61495D9-8C8F-0C44-9948-8D85D27481A8}"/>
              </a:ext>
            </a:extLst>
          </p:cNvPr>
          <p:cNvSpPr txBox="1"/>
          <p:nvPr/>
        </p:nvSpPr>
        <p:spPr>
          <a:xfrm>
            <a:off x="6192038" y="2698232"/>
            <a:ext cx="2057401" cy="415498"/>
          </a:xfrm>
          <a:prstGeom prst="rect">
            <a:avLst/>
          </a:prstGeom>
          <a:solidFill>
            <a:srgbClr val="00457C"/>
          </a:solidFill>
        </p:spPr>
        <p:txBody>
          <a:bodyPr wrap="square">
            <a:spAutoFit/>
          </a:bodyPr>
          <a:lstStyle/>
          <a:p>
            <a:pPr algn="ctr"/>
            <a:r>
              <a:rPr lang="es-CR" sz="2100" b="1" dirty="0">
                <a:solidFill>
                  <a:schemeClr val="bg1"/>
                </a:solidFill>
                <a:latin typeface="Century Gothic" panose="020B0502020202020204" pitchFamily="34" charset="0"/>
                <a:ea typeface="Aptos" panose="020B0004020202020204" pitchFamily="34" charset="0"/>
                <a:cs typeface="Calibri" panose="020F0502020204030204" pitchFamily="34" charset="0"/>
              </a:rPr>
              <a:t>AXIS 3</a:t>
            </a:r>
            <a:endParaRPr lang="es-CO" sz="2100"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31805329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2">
          <a:extLst>
            <a:ext uri="{FF2B5EF4-FFF2-40B4-BE49-F238E27FC236}">
              <a16:creationId xmlns:a16="http://schemas.microsoft.com/office/drawing/2014/main" id="{0DF91F09-7052-2963-3EE3-C125EE05E169}"/>
            </a:ext>
          </a:extLst>
        </p:cNvPr>
        <p:cNvGrpSpPr/>
        <p:nvPr/>
      </p:nvGrpSpPr>
      <p:grpSpPr>
        <a:xfrm>
          <a:off x="0" y="0"/>
          <a:ext cx="0" cy="0"/>
          <a:chOff x="0" y="0"/>
          <a:chExt cx="0" cy="0"/>
        </a:xfrm>
      </p:grpSpPr>
      <p:pic>
        <p:nvPicPr>
          <p:cNvPr id="6" name="Imagen 5">
            <a:extLst>
              <a:ext uri="{FF2B5EF4-FFF2-40B4-BE49-F238E27FC236}">
                <a16:creationId xmlns:a16="http://schemas.microsoft.com/office/drawing/2014/main" id="{071260E0-DB98-F07D-F891-B94554DADF37}"/>
              </a:ext>
            </a:extLst>
          </p:cNvPr>
          <p:cNvPicPr>
            <a:picLocks noChangeAspect="1"/>
          </p:cNvPicPr>
          <p:nvPr/>
        </p:nvPicPr>
        <p:blipFill>
          <a:blip r:embed="rId3"/>
          <a:stretch>
            <a:fillRect/>
          </a:stretch>
        </p:blipFill>
        <p:spPr>
          <a:xfrm>
            <a:off x="1" y="565020"/>
            <a:ext cx="1442072" cy="586949"/>
          </a:xfrm>
          <a:prstGeom prst="rect">
            <a:avLst/>
          </a:prstGeom>
        </p:spPr>
      </p:pic>
      <p:pic>
        <p:nvPicPr>
          <p:cNvPr id="7" name="Imagen 6">
            <a:extLst>
              <a:ext uri="{FF2B5EF4-FFF2-40B4-BE49-F238E27FC236}">
                <a16:creationId xmlns:a16="http://schemas.microsoft.com/office/drawing/2014/main" id="{1A6609F0-3AB9-88AC-5DFF-7246D7A22BC2}"/>
              </a:ext>
            </a:extLst>
          </p:cNvPr>
          <p:cNvPicPr>
            <a:picLocks noChangeAspect="1"/>
          </p:cNvPicPr>
          <p:nvPr/>
        </p:nvPicPr>
        <p:blipFill>
          <a:blip r:embed="rId4"/>
          <a:stretch>
            <a:fillRect/>
          </a:stretch>
        </p:blipFill>
        <p:spPr>
          <a:xfrm>
            <a:off x="7912419" y="565020"/>
            <a:ext cx="1231582" cy="555203"/>
          </a:xfrm>
          <a:prstGeom prst="rect">
            <a:avLst/>
          </a:prstGeom>
        </p:spPr>
      </p:pic>
      <p:sp>
        <p:nvSpPr>
          <p:cNvPr id="9" name="Rectángulo 8">
            <a:extLst>
              <a:ext uri="{FF2B5EF4-FFF2-40B4-BE49-F238E27FC236}">
                <a16:creationId xmlns:a16="http://schemas.microsoft.com/office/drawing/2014/main" id="{24E844C3-939F-9499-477D-167F31CDF663}"/>
              </a:ext>
            </a:extLst>
          </p:cNvPr>
          <p:cNvSpPr/>
          <p:nvPr/>
        </p:nvSpPr>
        <p:spPr>
          <a:xfrm>
            <a:off x="-5360" y="5871519"/>
            <a:ext cx="9149360" cy="91525"/>
          </a:xfrm>
          <a:prstGeom prst="rect">
            <a:avLst/>
          </a:prstGeom>
          <a:solidFill>
            <a:srgbClr val="00457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sz="788"/>
          </a:p>
        </p:txBody>
      </p:sp>
      <p:sp>
        <p:nvSpPr>
          <p:cNvPr id="8" name="Google Shape;164;p1">
            <a:extLst>
              <a:ext uri="{FF2B5EF4-FFF2-40B4-BE49-F238E27FC236}">
                <a16:creationId xmlns:a16="http://schemas.microsoft.com/office/drawing/2014/main" id="{B0A41667-FC65-5F57-177B-7797BA52C11E}"/>
              </a:ext>
            </a:extLst>
          </p:cNvPr>
          <p:cNvSpPr txBox="1">
            <a:spLocks noGrp="1"/>
          </p:cNvSpPr>
          <p:nvPr>
            <p:ph type="ctrTitle"/>
          </p:nvPr>
        </p:nvSpPr>
        <p:spPr>
          <a:xfrm>
            <a:off x="282526" y="1185242"/>
            <a:ext cx="8669745" cy="623217"/>
          </a:xfrm>
          <a:prstGeom prst="rect">
            <a:avLst/>
          </a:prstGeom>
          <a:solidFill>
            <a:srgbClr val="8FD03E"/>
          </a:solidFill>
          <a:ln>
            <a:noFill/>
          </a:ln>
        </p:spPr>
        <p:txBody>
          <a:bodyPr spcFirstLastPara="1" vert="horz" wrap="square" lIns="68569" tIns="34275" rIns="68569" bIns="34275" rtlCol="0" anchor="t" anchorCtr="0">
            <a:spAutoFit/>
          </a:bodyPr>
          <a:lstStyle/>
          <a:p>
            <a:pPr>
              <a:lnSpc>
                <a:spcPct val="100000"/>
              </a:lnSpc>
              <a:buClr>
                <a:srgbClr val="000000"/>
              </a:buClr>
              <a:buFont typeface="Arial"/>
            </a:pPr>
            <a:r>
              <a:rPr lang="en-US" sz="1800" b="1" dirty="0">
                <a:solidFill>
                  <a:schemeClr val="bg1"/>
                </a:solidFill>
                <a:latin typeface="Century Gothic" panose="020B0502020202020204" pitchFamily="34" charset="0"/>
                <a:cs typeface="Arial"/>
                <a:sym typeface="Montserrat ExtraBold"/>
              </a:rPr>
              <a:t>AXIS 1: Strategic Roadmap and Foresight in Science, Technology, and Innovation (STI)</a:t>
            </a:r>
            <a:endParaRPr lang="es-ES" sz="1800" b="1" dirty="0">
              <a:solidFill>
                <a:schemeClr val="bg1"/>
              </a:solidFill>
              <a:latin typeface="Century Gothic" panose="020B0502020202020204" pitchFamily="34" charset="0"/>
              <a:cs typeface="Arial"/>
              <a:sym typeface="Arial"/>
            </a:endParaRPr>
          </a:p>
        </p:txBody>
      </p:sp>
      <p:sp>
        <p:nvSpPr>
          <p:cNvPr id="2" name="CuadroTexto 3">
            <a:extLst>
              <a:ext uri="{FF2B5EF4-FFF2-40B4-BE49-F238E27FC236}">
                <a16:creationId xmlns:a16="http://schemas.microsoft.com/office/drawing/2014/main" id="{4DFB6352-4081-9BD0-3D8B-A82534F112EE}"/>
              </a:ext>
            </a:extLst>
          </p:cNvPr>
          <p:cNvSpPr txBox="1"/>
          <p:nvPr/>
        </p:nvSpPr>
        <p:spPr>
          <a:xfrm>
            <a:off x="3116788" y="2701640"/>
            <a:ext cx="1370225" cy="761747"/>
          </a:xfrm>
          <a:prstGeom prst="rect">
            <a:avLst/>
          </a:prstGeom>
          <a:noFill/>
        </p:spPr>
        <p:txBody>
          <a:bodyPr wrap="square" rtlCol="0">
            <a:spAutoFit/>
          </a:bodyPr>
          <a:lstStyle/>
          <a:p>
            <a:pPr algn="ctr">
              <a:spcAft>
                <a:spcPts val="900"/>
              </a:spcAft>
            </a:pPr>
            <a:r>
              <a:rPr lang="es-CO" sz="1350" b="1" dirty="0">
                <a:solidFill>
                  <a:schemeClr val="tx1">
                    <a:lumMod val="75000"/>
                    <a:lumOff val="25000"/>
                  </a:schemeClr>
                </a:solidFill>
                <a:latin typeface="Century Gothic" panose="020B0502020202020204" pitchFamily="34" charset="0"/>
              </a:rPr>
              <a:t>Vision and Goals</a:t>
            </a:r>
          </a:p>
          <a:p>
            <a:pPr algn="ctr"/>
            <a:endParaRPr lang="es-CO" sz="900" dirty="0">
              <a:solidFill>
                <a:schemeClr val="tx1">
                  <a:lumMod val="75000"/>
                  <a:lumOff val="25000"/>
                </a:schemeClr>
              </a:solidFill>
              <a:latin typeface="Century Gothic" panose="020B0502020202020204" pitchFamily="34" charset="0"/>
            </a:endParaRPr>
          </a:p>
        </p:txBody>
      </p:sp>
      <p:sp>
        <p:nvSpPr>
          <p:cNvPr id="3" name="CuadroTexto 4">
            <a:extLst>
              <a:ext uri="{FF2B5EF4-FFF2-40B4-BE49-F238E27FC236}">
                <a16:creationId xmlns:a16="http://schemas.microsoft.com/office/drawing/2014/main" id="{A90D7524-326C-985C-0E74-3EDB0D0561E7}"/>
              </a:ext>
            </a:extLst>
          </p:cNvPr>
          <p:cNvSpPr txBox="1"/>
          <p:nvPr/>
        </p:nvSpPr>
        <p:spPr>
          <a:xfrm>
            <a:off x="290065" y="2684433"/>
            <a:ext cx="1369952" cy="646331"/>
          </a:xfrm>
          <a:prstGeom prst="rect">
            <a:avLst/>
          </a:prstGeom>
          <a:noFill/>
        </p:spPr>
        <p:txBody>
          <a:bodyPr wrap="square" rtlCol="0">
            <a:spAutoFit/>
          </a:bodyPr>
          <a:lstStyle/>
          <a:p>
            <a:pPr algn="ctr"/>
            <a:r>
              <a:rPr lang="en-US" sz="1350" b="1" dirty="0">
                <a:solidFill>
                  <a:schemeClr val="tx1">
                    <a:lumMod val="75000"/>
                    <a:lumOff val="25000"/>
                  </a:schemeClr>
                </a:solidFill>
                <a:latin typeface="Century Gothic" panose="020B0502020202020204" pitchFamily="34" charset="0"/>
              </a:rPr>
              <a:t>Scope Definition</a:t>
            </a:r>
          </a:p>
          <a:p>
            <a:pPr algn="ctr"/>
            <a:endParaRPr lang="es-CO" sz="900" dirty="0">
              <a:solidFill>
                <a:schemeClr val="tx1">
                  <a:lumMod val="75000"/>
                  <a:lumOff val="25000"/>
                </a:schemeClr>
              </a:solidFill>
              <a:latin typeface="Century Gothic" panose="020B0502020202020204" pitchFamily="34" charset="0"/>
            </a:endParaRPr>
          </a:p>
        </p:txBody>
      </p:sp>
      <p:sp>
        <p:nvSpPr>
          <p:cNvPr id="4" name="CuadroTexto 5">
            <a:extLst>
              <a:ext uri="{FF2B5EF4-FFF2-40B4-BE49-F238E27FC236}">
                <a16:creationId xmlns:a16="http://schemas.microsoft.com/office/drawing/2014/main" id="{E92F0A94-3D8E-7A7B-4DF6-9A997D109038}"/>
              </a:ext>
            </a:extLst>
          </p:cNvPr>
          <p:cNvSpPr txBox="1"/>
          <p:nvPr/>
        </p:nvSpPr>
        <p:spPr>
          <a:xfrm>
            <a:off x="1716828" y="2719030"/>
            <a:ext cx="1372160" cy="577081"/>
          </a:xfrm>
          <a:prstGeom prst="rect">
            <a:avLst/>
          </a:prstGeom>
          <a:noFill/>
        </p:spPr>
        <p:txBody>
          <a:bodyPr wrap="square" rtlCol="0">
            <a:spAutoFit/>
          </a:bodyPr>
          <a:lstStyle/>
          <a:p>
            <a:pPr algn="ctr"/>
            <a:r>
              <a:rPr lang="es-CO" sz="1350" b="1" dirty="0" err="1">
                <a:solidFill>
                  <a:schemeClr val="tx1">
                    <a:lumMod val="75000"/>
                    <a:lumOff val="25000"/>
                  </a:schemeClr>
                </a:solidFill>
                <a:latin typeface="Century Gothic" panose="020B0502020202020204" pitchFamily="34" charset="0"/>
              </a:rPr>
              <a:t>Baseline</a:t>
            </a:r>
            <a:endParaRPr lang="es-CO" sz="1350" b="1" dirty="0">
              <a:solidFill>
                <a:schemeClr val="tx1">
                  <a:lumMod val="75000"/>
                  <a:lumOff val="25000"/>
                </a:schemeClr>
              </a:solidFill>
              <a:latin typeface="Century Gothic" panose="020B0502020202020204" pitchFamily="34" charset="0"/>
            </a:endParaRPr>
          </a:p>
          <a:p>
            <a:pPr algn="ctr"/>
            <a:endParaRPr lang="es-CO" sz="900" dirty="0">
              <a:solidFill>
                <a:schemeClr val="tx1">
                  <a:lumMod val="75000"/>
                  <a:lumOff val="25000"/>
                </a:schemeClr>
              </a:solidFill>
              <a:latin typeface="Century Gothic" panose="020B0502020202020204" pitchFamily="34" charset="0"/>
            </a:endParaRPr>
          </a:p>
          <a:p>
            <a:pPr algn="ctr"/>
            <a:endParaRPr lang="es-CO" sz="900" dirty="0">
              <a:solidFill>
                <a:schemeClr val="tx1">
                  <a:lumMod val="75000"/>
                  <a:lumOff val="25000"/>
                </a:schemeClr>
              </a:solidFill>
              <a:latin typeface="Century Gothic" panose="020B0502020202020204" pitchFamily="34" charset="0"/>
            </a:endParaRPr>
          </a:p>
        </p:txBody>
      </p:sp>
      <p:sp>
        <p:nvSpPr>
          <p:cNvPr id="5" name="CuadroTexto 6">
            <a:extLst>
              <a:ext uri="{FF2B5EF4-FFF2-40B4-BE49-F238E27FC236}">
                <a16:creationId xmlns:a16="http://schemas.microsoft.com/office/drawing/2014/main" id="{B00D1015-392C-FF19-C4AE-F8C93FA3B659}"/>
              </a:ext>
            </a:extLst>
          </p:cNvPr>
          <p:cNvSpPr txBox="1"/>
          <p:nvPr/>
        </p:nvSpPr>
        <p:spPr>
          <a:xfrm>
            <a:off x="273027" y="1910976"/>
            <a:ext cx="1391767" cy="854080"/>
          </a:xfrm>
          <a:prstGeom prst="rect">
            <a:avLst/>
          </a:prstGeom>
          <a:noFill/>
        </p:spPr>
        <p:txBody>
          <a:bodyPr wrap="square" rtlCol="0">
            <a:spAutoFit/>
          </a:bodyPr>
          <a:lstStyle/>
          <a:p>
            <a:pPr algn="ctr"/>
            <a:r>
              <a:rPr lang="es-CO" sz="4950" b="1" dirty="0">
                <a:solidFill>
                  <a:srgbClr val="8FD03E"/>
                </a:solidFill>
                <a:latin typeface="Century Gothic" panose="020B0502020202020204" pitchFamily="34" charset="0"/>
              </a:rPr>
              <a:t>1</a:t>
            </a:r>
          </a:p>
        </p:txBody>
      </p:sp>
      <p:sp>
        <p:nvSpPr>
          <p:cNvPr id="10" name="CuadroTexto 7">
            <a:extLst>
              <a:ext uri="{FF2B5EF4-FFF2-40B4-BE49-F238E27FC236}">
                <a16:creationId xmlns:a16="http://schemas.microsoft.com/office/drawing/2014/main" id="{44A85CEC-1462-E61C-5EF7-3EA2E14F3878}"/>
              </a:ext>
            </a:extLst>
          </p:cNvPr>
          <p:cNvSpPr txBox="1"/>
          <p:nvPr/>
        </p:nvSpPr>
        <p:spPr>
          <a:xfrm>
            <a:off x="1762889" y="1915991"/>
            <a:ext cx="1311472" cy="854080"/>
          </a:xfrm>
          <a:prstGeom prst="rect">
            <a:avLst/>
          </a:prstGeom>
          <a:noFill/>
        </p:spPr>
        <p:txBody>
          <a:bodyPr wrap="square" rtlCol="0">
            <a:spAutoFit/>
          </a:bodyPr>
          <a:lstStyle>
            <a:defPPr>
              <a:defRPr lang="es-CO"/>
            </a:defPPr>
            <a:lvl1pPr>
              <a:defRPr sz="8000" b="1">
                <a:solidFill>
                  <a:srgbClr val="91B821"/>
                </a:solidFill>
                <a:latin typeface="Century Gothic" panose="020B0502020202020204" pitchFamily="34" charset="0"/>
              </a:defRPr>
            </a:lvl1pPr>
          </a:lstStyle>
          <a:p>
            <a:pPr algn="ctr"/>
            <a:r>
              <a:rPr lang="es-CO" sz="4950" dirty="0">
                <a:solidFill>
                  <a:srgbClr val="8FD03E"/>
                </a:solidFill>
              </a:rPr>
              <a:t>2</a:t>
            </a:r>
          </a:p>
        </p:txBody>
      </p:sp>
      <p:sp>
        <p:nvSpPr>
          <p:cNvPr id="11" name="CuadroTexto 8">
            <a:extLst>
              <a:ext uri="{FF2B5EF4-FFF2-40B4-BE49-F238E27FC236}">
                <a16:creationId xmlns:a16="http://schemas.microsoft.com/office/drawing/2014/main" id="{480B856B-EC4B-7647-058F-35773E596453}"/>
              </a:ext>
            </a:extLst>
          </p:cNvPr>
          <p:cNvSpPr txBox="1"/>
          <p:nvPr/>
        </p:nvSpPr>
        <p:spPr>
          <a:xfrm>
            <a:off x="3110749" y="1915359"/>
            <a:ext cx="1386341" cy="854080"/>
          </a:xfrm>
          <a:prstGeom prst="rect">
            <a:avLst/>
          </a:prstGeom>
          <a:noFill/>
        </p:spPr>
        <p:txBody>
          <a:bodyPr wrap="square" rtlCol="0">
            <a:spAutoFit/>
          </a:bodyPr>
          <a:lstStyle>
            <a:defPPr>
              <a:defRPr lang="es-CO"/>
            </a:defPPr>
            <a:lvl1pPr>
              <a:defRPr sz="8000" b="1">
                <a:solidFill>
                  <a:srgbClr val="91B821"/>
                </a:solidFill>
                <a:latin typeface="Century Gothic" panose="020B0502020202020204" pitchFamily="34" charset="0"/>
              </a:defRPr>
            </a:lvl1pPr>
          </a:lstStyle>
          <a:p>
            <a:pPr algn="ctr"/>
            <a:r>
              <a:rPr lang="es-CO" sz="4950" dirty="0">
                <a:solidFill>
                  <a:srgbClr val="8FD03E"/>
                </a:solidFill>
              </a:rPr>
              <a:t>3</a:t>
            </a:r>
          </a:p>
        </p:txBody>
      </p:sp>
      <p:sp>
        <p:nvSpPr>
          <p:cNvPr id="12" name="Rectángulo 9">
            <a:extLst>
              <a:ext uri="{FF2B5EF4-FFF2-40B4-BE49-F238E27FC236}">
                <a16:creationId xmlns:a16="http://schemas.microsoft.com/office/drawing/2014/main" id="{3853AF1A-4E90-C71A-BA01-6B482AEAC810}"/>
              </a:ext>
            </a:extLst>
          </p:cNvPr>
          <p:cNvSpPr/>
          <p:nvPr/>
        </p:nvSpPr>
        <p:spPr>
          <a:xfrm>
            <a:off x="1681678" y="1815082"/>
            <a:ext cx="39789" cy="284592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50"/>
          </a:p>
        </p:txBody>
      </p:sp>
      <p:sp>
        <p:nvSpPr>
          <p:cNvPr id="14" name="CuadroTexto 11">
            <a:extLst>
              <a:ext uri="{FF2B5EF4-FFF2-40B4-BE49-F238E27FC236}">
                <a16:creationId xmlns:a16="http://schemas.microsoft.com/office/drawing/2014/main" id="{9E678843-28D4-F92C-9844-4CF9DC0259D6}"/>
              </a:ext>
            </a:extLst>
          </p:cNvPr>
          <p:cNvSpPr txBox="1"/>
          <p:nvPr/>
        </p:nvSpPr>
        <p:spPr>
          <a:xfrm>
            <a:off x="4528516" y="2679554"/>
            <a:ext cx="1382565" cy="646331"/>
          </a:xfrm>
          <a:prstGeom prst="rect">
            <a:avLst/>
          </a:prstGeom>
          <a:noFill/>
        </p:spPr>
        <p:txBody>
          <a:bodyPr wrap="square" rtlCol="0">
            <a:spAutoFit/>
          </a:bodyPr>
          <a:lstStyle/>
          <a:p>
            <a:pPr algn="ctr"/>
            <a:r>
              <a:rPr lang="es-CO" sz="1350" b="1" dirty="0" err="1">
                <a:solidFill>
                  <a:schemeClr val="tx1">
                    <a:lumMod val="75000"/>
                    <a:lumOff val="25000"/>
                  </a:schemeClr>
                </a:solidFill>
                <a:latin typeface="Century Gothic" panose="020B0502020202020204" pitchFamily="34" charset="0"/>
              </a:rPr>
              <a:t>Innovation</a:t>
            </a:r>
            <a:r>
              <a:rPr lang="es-CO" sz="1350" b="1" dirty="0">
                <a:solidFill>
                  <a:schemeClr val="tx1">
                    <a:lumMod val="75000"/>
                    <a:lumOff val="25000"/>
                  </a:schemeClr>
                </a:solidFill>
                <a:latin typeface="Century Gothic" panose="020B0502020202020204" pitchFamily="34" charset="0"/>
              </a:rPr>
              <a:t> </a:t>
            </a:r>
            <a:r>
              <a:rPr lang="es-CO" sz="1350" b="1" dirty="0" err="1">
                <a:solidFill>
                  <a:schemeClr val="tx1">
                    <a:lumMod val="75000"/>
                    <a:lumOff val="25000"/>
                  </a:schemeClr>
                </a:solidFill>
                <a:latin typeface="Century Gothic" panose="020B0502020202020204" pitchFamily="34" charset="0"/>
              </a:rPr>
              <a:t>Pathways</a:t>
            </a:r>
            <a:endParaRPr lang="es-CO" sz="1350" b="1" dirty="0">
              <a:solidFill>
                <a:schemeClr val="tx1">
                  <a:lumMod val="75000"/>
                  <a:lumOff val="25000"/>
                </a:schemeClr>
              </a:solidFill>
              <a:latin typeface="Century Gothic" panose="020B0502020202020204" pitchFamily="34" charset="0"/>
            </a:endParaRPr>
          </a:p>
          <a:p>
            <a:pPr algn="ctr"/>
            <a:endParaRPr lang="es-CO" sz="900" dirty="0">
              <a:solidFill>
                <a:schemeClr val="tx1">
                  <a:lumMod val="75000"/>
                  <a:lumOff val="25000"/>
                </a:schemeClr>
              </a:solidFill>
              <a:latin typeface="Century Gothic" panose="020B0502020202020204" pitchFamily="34" charset="0"/>
            </a:endParaRPr>
          </a:p>
        </p:txBody>
      </p:sp>
      <p:sp>
        <p:nvSpPr>
          <p:cNvPr id="15" name="CuadroTexto 12">
            <a:extLst>
              <a:ext uri="{FF2B5EF4-FFF2-40B4-BE49-F238E27FC236}">
                <a16:creationId xmlns:a16="http://schemas.microsoft.com/office/drawing/2014/main" id="{0B57E5D0-5038-EA10-2115-E275B261249F}"/>
              </a:ext>
            </a:extLst>
          </p:cNvPr>
          <p:cNvSpPr txBox="1"/>
          <p:nvPr/>
        </p:nvSpPr>
        <p:spPr>
          <a:xfrm>
            <a:off x="4594264" y="1919276"/>
            <a:ext cx="1313752" cy="854080"/>
          </a:xfrm>
          <a:prstGeom prst="rect">
            <a:avLst/>
          </a:prstGeom>
          <a:noFill/>
        </p:spPr>
        <p:txBody>
          <a:bodyPr wrap="square" rtlCol="0">
            <a:spAutoFit/>
          </a:bodyPr>
          <a:lstStyle>
            <a:defPPr>
              <a:defRPr lang="es-CO"/>
            </a:defPPr>
            <a:lvl1pPr>
              <a:defRPr sz="8000" b="1">
                <a:solidFill>
                  <a:srgbClr val="91B821"/>
                </a:solidFill>
                <a:latin typeface="Century Gothic" panose="020B0502020202020204" pitchFamily="34" charset="0"/>
              </a:defRPr>
            </a:lvl1pPr>
          </a:lstStyle>
          <a:p>
            <a:pPr algn="ctr"/>
            <a:r>
              <a:rPr lang="es-CO" sz="4950" dirty="0">
                <a:solidFill>
                  <a:srgbClr val="8FD03E"/>
                </a:solidFill>
              </a:rPr>
              <a:t>4</a:t>
            </a:r>
          </a:p>
        </p:txBody>
      </p:sp>
      <p:sp>
        <p:nvSpPr>
          <p:cNvPr id="17" name="CuadroTexto 14">
            <a:extLst>
              <a:ext uri="{FF2B5EF4-FFF2-40B4-BE49-F238E27FC236}">
                <a16:creationId xmlns:a16="http://schemas.microsoft.com/office/drawing/2014/main" id="{078AC441-037E-5F5F-1F8B-F0BD1F4CF24D}"/>
              </a:ext>
            </a:extLst>
          </p:cNvPr>
          <p:cNvSpPr txBox="1"/>
          <p:nvPr/>
        </p:nvSpPr>
        <p:spPr>
          <a:xfrm>
            <a:off x="5939442" y="2705206"/>
            <a:ext cx="1441466" cy="507831"/>
          </a:xfrm>
          <a:prstGeom prst="rect">
            <a:avLst/>
          </a:prstGeom>
          <a:noFill/>
        </p:spPr>
        <p:txBody>
          <a:bodyPr wrap="square" rtlCol="0">
            <a:spAutoFit/>
          </a:bodyPr>
          <a:lstStyle/>
          <a:p>
            <a:pPr algn="ctr">
              <a:spcAft>
                <a:spcPts val="900"/>
              </a:spcAft>
            </a:pPr>
            <a:r>
              <a:rPr lang="es-CO" sz="1350" b="1" dirty="0" err="1">
                <a:solidFill>
                  <a:schemeClr val="tx1">
                    <a:lumMod val="75000"/>
                    <a:lumOff val="25000"/>
                  </a:schemeClr>
                </a:solidFill>
                <a:latin typeface="Century Gothic" panose="020B0502020202020204" pitchFamily="34" charset="0"/>
              </a:rPr>
              <a:t>Support</a:t>
            </a:r>
            <a:r>
              <a:rPr lang="es-CO" sz="1350" b="1" dirty="0">
                <a:solidFill>
                  <a:schemeClr val="tx1">
                    <a:lumMod val="75000"/>
                    <a:lumOff val="25000"/>
                  </a:schemeClr>
                </a:solidFill>
                <a:latin typeface="Century Gothic" panose="020B0502020202020204" pitchFamily="34" charset="0"/>
              </a:rPr>
              <a:t> Instruments</a:t>
            </a:r>
          </a:p>
        </p:txBody>
      </p:sp>
      <p:sp>
        <p:nvSpPr>
          <p:cNvPr id="18" name="CuadroTexto 15">
            <a:extLst>
              <a:ext uri="{FF2B5EF4-FFF2-40B4-BE49-F238E27FC236}">
                <a16:creationId xmlns:a16="http://schemas.microsoft.com/office/drawing/2014/main" id="{C39FFDAC-F718-6FA9-195F-B1A38D66FB58}"/>
              </a:ext>
            </a:extLst>
          </p:cNvPr>
          <p:cNvSpPr txBox="1"/>
          <p:nvPr/>
        </p:nvSpPr>
        <p:spPr>
          <a:xfrm>
            <a:off x="6044758" y="1913737"/>
            <a:ext cx="1341282" cy="854080"/>
          </a:xfrm>
          <a:prstGeom prst="rect">
            <a:avLst/>
          </a:prstGeom>
          <a:noFill/>
        </p:spPr>
        <p:txBody>
          <a:bodyPr wrap="square" rtlCol="0">
            <a:spAutoFit/>
          </a:bodyPr>
          <a:lstStyle>
            <a:defPPr>
              <a:defRPr lang="es-CO"/>
            </a:defPPr>
            <a:lvl1pPr>
              <a:defRPr sz="8000" b="1">
                <a:solidFill>
                  <a:srgbClr val="91B821"/>
                </a:solidFill>
                <a:latin typeface="Century Gothic" panose="020B0502020202020204" pitchFamily="34" charset="0"/>
              </a:defRPr>
            </a:lvl1pPr>
          </a:lstStyle>
          <a:p>
            <a:pPr algn="ctr"/>
            <a:r>
              <a:rPr lang="es-CO" sz="4950" dirty="0">
                <a:solidFill>
                  <a:srgbClr val="8FD03E"/>
                </a:solidFill>
              </a:rPr>
              <a:t>5</a:t>
            </a:r>
          </a:p>
        </p:txBody>
      </p:sp>
      <p:sp>
        <p:nvSpPr>
          <p:cNvPr id="19" name="Rectángulo 16">
            <a:extLst>
              <a:ext uri="{FF2B5EF4-FFF2-40B4-BE49-F238E27FC236}">
                <a16:creationId xmlns:a16="http://schemas.microsoft.com/office/drawing/2014/main" id="{893012C3-1450-8E13-3EDF-093CBFFC1DCD}"/>
              </a:ext>
            </a:extLst>
          </p:cNvPr>
          <p:cNvSpPr/>
          <p:nvPr/>
        </p:nvSpPr>
        <p:spPr>
          <a:xfrm flipH="1">
            <a:off x="5905152" y="1798567"/>
            <a:ext cx="34289" cy="33384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50"/>
          </a:p>
        </p:txBody>
      </p:sp>
      <p:sp>
        <p:nvSpPr>
          <p:cNvPr id="20" name="CuadroTexto 17">
            <a:extLst>
              <a:ext uri="{FF2B5EF4-FFF2-40B4-BE49-F238E27FC236}">
                <a16:creationId xmlns:a16="http://schemas.microsoft.com/office/drawing/2014/main" id="{6C00B0F3-C389-8F14-B8E3-9960D9A6D800}"/>
              </a:ext>
            </a:extLst>
          </p:cNvPr>
          <p:cNvSpPr txBox="1"/>
          <p:nvPr/>
        </p:nvSpPr>
        <p:spPr>
          <a:xfrm>
            <a:off x="7496415" y="2720983"/>
            <a:ext cx="1386841" cy="715581"/>
          </a:xfrm>
          <a:prstGeom prst="rect">
            <a:avLst/>
          </a:prstGeom>
          <a:noFill/>
        </p:spPr>
        <p:txBody>
          <a:bodyPr wrap="square" rtlCol="0">
            <a:spAutoFit/>
          </a:bodyPr>
          <a:lstStyle/>
          <a:p>
            <a:pPr algn="ctr"/>
            <a:r>
              <a:rPr lang="es-CO" sz="1350" b="1" dirty="0" err="1">
                <a:solidFill>
                  <a:schemeClr val="tx1">
                    <a:lumMod val="75000"/>
                    <a:lumOff val="25000"/>
                  </a:schemeClr>
                </a:solidFill>
                <a:latin typeface="Century Gothic" panose="020B0502020202020204" pitchFamily="34" charset="0"/>
              </a:rPr>
              <a:t>Governance</a:t>
            </a:r>
            <a:r>
              <a:rPr lang="es-CO" sz="1350" b="1" dirty="0">
                <a:solidFill>
                  <a:schemeClr val="tx1">
                    <a:lumMod val="75000"/>
                    <a:lumOff val="25000"/>
                  </a:schemeClr>
                </a:solidFill>
                <a:latin typeface="Century Gothic" panose="020B0502020202020204" pitchFamily="34" charset="0"/>
              </a:rPr>
              <a:t> and Key </a:t>
            </a:r>
            <a:r>
              <a:rPr lang="es-CO" sz="1350" b="1" dirty="0" err="1">
                <a:solidFill>
                  <a:schemeClr val="tx1">
                    <a:lumMod val="75000"/>
                    <a:lumOff val="25000"/>
                  </a:schemeClr>
                </a:solidFill>
                <a:latin typeface="Century Gothic" panose="020B0502020202020204" pitchFamily="34" charset="0"/>
              </a:rPr>
              <a:t>Innovations</a:t>
            </a:r>
            <a:endParaRPr lang="es-CO" sz="1350" b="1" dirty="0">
              <a:solidFill>
                <a:schemeClr val="tx1">
                  <a:lumMod val="75000"/>
                  <a:lumOff val="25000"/>
                </a:schemeClr>
              </a:solidFill>
              <a:latin typeface="Century Gothic" panose="020B0502020202020204" pitchFamily="34" charset="0"/>
            </a:endParaRPr>
          </a:p>
        </p:txBody>
      </p:sp>
      <p:sp>
        <p:nvSpPr>
          <p:cNvPr id="23" name="CuadroTexto 18">
            <a:extLst>
              <a:ext uri="{FF2B5EF4-FFF2-40B4-BE49-F238E27FC236}">
                <a16:creationId xmlns:a16="http://schemas.microsoft.com/office/drawing/2014/main" id="{82A706FF-BE70-60B0-9B04-94234418FE6C}"/>
              </a:ext>
            </a:extLst>
          </p:cNvPr>
          <p:cNvSpPr txBox="1"/>
          <p:nvPr/>
        </p:nvSpPr>
        <p:spPr>
          <a:xfrm>
            <a:off x="7493613" y="1915700"/>
            <a:ext cx="1386841" cy="854080"/>
          </a:xfrm>
          <a:prstGeom prst="rect">
            <a:avLst/>
          </a:prstGeom>
          <a:noFill/>
        </p:spPr>
        <p:txBody>
          <a:bodyPr wrap="square" rtlCol="0">
            <a:spAutoFit/>
          </a:bodyPr>
          <a:lstStyle>
            <a:defPPr>
              <a:defRPr lang="es-CO"/>
            </a:defPPr>
            <a:lvl1pPr>
              <a:defRPr sz="8000" b="1">
                <a:solidFill>
                  <a:srgbClr val="91B821"/>
                </a:solidFill>
                <a:latin typeface="Century Gothic" panose="020B0502020202020204" pitchFamily="34" charset="0"/>
              </a:defRPr>
            </a:lvl1pPr>
          </a:lstStyle>
          <a:p>
            <a:pPr algn="ctr"/>
            <a:r>
              <a:rPr lang="es-CO" sz="4950" dirty="0">
                <a:solidFill>
                  <a:srgbClr val="8FD03E"/>
                </a:solidFill>
              </a:rPr>
              <a:t>6</a:t>
            </a:r>
          </a:p>
        </p:txBody>
      </p:sp>
      <p:sp>
        <p:nvSpPr>
          <p:cNvPr id="24" name="Rectángulo 19">
            <a:extLst>
              <a:ext uri="{FF2B5EF4-FFF2-40B4-BE49-F238E27FC236}">
                <a16:creationId xmlns:a16="http://schemas.microsoft.com/office/drawing/2014/main" id="{870F33EB-B6A9-2CAA-6CA5-8EDC5B36E153}"/>
              </a:ext>
            </a:extLst>
          </p:cNvPr>
          <p:cNvSpPr/>
          <p:nvPr/>
        </p:nvSpPr>
        <p:spPr>
          <a:xfrm flipH="1">
            <a:off x="7386040" y="1787004"/>
            <a:ext cx="36641" cy="360685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50"/>
          </a:p>
        </p:txBody>
      </p:sp>
      <p:cxnSp>
        <p:nvCxnSpPr>
          <p:cNvPr id="27" name="Conector recto de flecha 22">
            <a:extLst>
              <a:ext uri="{FF2B5EF4-FFF2-40B4-BE49-F238E27FC236}">
                <a16:creationId xmlns:a16="http://schemas.microsoft.com/office/drawing/2014/main" id="{FC431158-5760-776A-5A3B-40DFB6488C30}"/>
              </a:ext>
            </a:extLst>
          </p:cNvPr>
          <p:cNvCxnSpPr/>
          <p:nvPr/>
        </p:nvCxnSpPr>
        <p:spPr>
          <a:xfrm>
            <a:off x="420271" y="5739110"/>
            <a:ext cx="8532000"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8" name="Conector recto 24">
            <a:extLst>
              <a:ext uri="{FF2B5EF4-FFF2-40B4-BE49-F238E27FC236}">
                <a16:creationId xmlns:a16="http://schemas.microsoft.com/office/drawing/2014/main" id="{4AACDAC0-41EB-ECEE-1589-D42CB71732E1}"/>
              </a:ext>
            </a:extLst>
          </p:cNvPr>
          <p:cNvCxnSpPr/>
          <p:nvPr/>
        </p:nvCxnSpPr>
        <p:spPr>
          <a:xfrm>
            <a:off x="328264" y="1916832"/>
            <a:ext cx="8532000" cy="0"/>
          </a:xfrm>
          <a:prstGeom prst="line">
            <a:avLst/>
          </a:prstGeom>
          <a:ln w="28575">
            <a:solidFill>
              <a:srgbClr val="8FD03E"/>
            </a:solidFill>
            <a:prstDash val="sysDot"/>
          </a:ln>
        </p:spPr>
        <p:style>
          <a:lnRef idx="1">
            <a:schemeClr val="accent1"/>
          </a:lnRef>
          <a:fillRef idx="0">
            <a:schemeClr val="accent1"/>
          </a:fillRef>
          <a:effectRef idx="0">
            <a:schemeClr val="accent1"/>
          </a:effectRef>
          <a:fontRef idx="minor">
            <a:schemeClr val="tx1"/>
          </a:fontRef>
        </p:style>
      </p:cxnSp>
      <p:sp>
        <p:nvSpPr>
          <p:cNvPr id="35" name="CuadroTexto 31">
            <a:extLst>
              <a:ext uri="{FF2B5EF4-FFF2-40B4-BE49-F238E27FC236}">
                <a16:creationId xmlns:a16="http://schemas.microsoft.com/office/drawing/2014/main" id="{12601E0D-7112-4640-903B-742B69B32CB9}"/>
              </a:ext>
            </a:extLst>
          </p:cNvPr>
          <p:cNvSpPr txBox="1"/>
          <p:nvPr/>
        </p:nvSpPr>
        <p:spPr>
          <a:xfrm>
            <a:off x="3134480" y="3396190"/>
            <a:ext cx="1338646" cy="1183594"/>
          </a:xfrm>
          <a:prstGeom prst="rect">
            <a:avLst/>
          </a:prstGeom>
          <a:noFill/>
        </p:spPr>
        <p:txBody>
          <a:bodyPr wrap="square">
            <a:spAutoFit/>
          </a:bodyPr>
          <a:lstStyle/>
          <a:p>
            <a:r>
              <a:rPr lang="en-US" sz="788" dirty="0">
                <a:latin typeface="Century Gothic" panose="020B0502020202020204" pitchFamily="34" charset="0"/>
              </a:rPr>
              <a:t>Establishment of:</a:t>
            </a:r>
          </a:p>
          <a:p>
            <a:pPr marL="179388" indent="-179388">
              <a:buFont typeface="+mj-lt"/>
              <a:buAutoNum type="arabicPeriod"/>
            </a:pPr>
            <a:r>
              <a:rPr lang="en-US" sz="788" dirty="0">
                <a:latin typeface="Century Gothic" panose="020B0502020202020204" pitchFamily="34" charset="0"/>
              </a:rPr>
              <a:t>A shared vision</a:t>
            </a:r>
          </a:p>
          <a:p>
            <a:pPr marL="179388" indent="-179388">
              <a:buFont typeface="+mj-lt"/>
              <a:buAutoNum type="arabicPeriod"/>
            </a:pPr>
            <a:r>
              <a:rPr lang="en-US" sz="788" dirty="0">
                <a:latin typeface="Century Gothic" panose="020B0502020202020204" pitchFamily="34" charset="0"/>
              </a:rPr>
              <a:t>Main and intermediate objectives</a:t>
            </a:r>
          </a:p>
          <a:p>
            <a:pPr marL="179388" indent="-179388">
              <a:buFont typeface="+mj-lt"/>
              <a:buAutoNum type="arabicPeriod"/>
            </a:pPr>
            <a:r>
              <a:rPr lang="en-US" sz="788" dirty="0">
                <a:latin typeface="Century Gothic" panose="020B0502020202020204" pitchFamily="34" charset="0"/>
              </a:rPr>
              <a:t>Goals</a:t>
            </a:r>
          </a:p>
          <a:p>
            <a:pPr marL="179388" indent="-179388">
              <a:buFont typeface="+mj-lt"/>
              <a:buAutoNum type="arabicPeriod"/>
            </a:pPr>
            <a:r>
              <a:rPr lang="en-US" sz="788" dirty="0">
                <a:latin typeface="Century Gothic" panose="020B0502020202020204" pitchFamily="34" charset="0"/>
              </a:rPr>
              <a:t>An agreed time horizon for the roadmap</a:t>
            </a:r>
          </a:p>
        </p:txBody>
      </p:sp>
      <p:sp>
        <p:nvSpPr>
          <p:cNvPr id="39" name="Rectangle 38">
            <a:extLst>
              <a:ext uri="{FF2B5EF4-FFF2-40B4-BE49-F238E27FC236}">
                <a16:creationId xmlns:a16="http://schemas.microsoft.com/office/drawing/2014/main" id="{E48F3DB7-1F6B-2577-35BA-2AF47A221127}"/>
              </a:ext>
            </a:extLst>
          </p:cNvPr>
          <p:cNvSpPr/>
          <p:nvPr/>
        </p:nvSpPr>
        <p:spPr>
          <a:xfrm>
            <a:off x="277633" y="3358875"/>
            <a:ext cx="1398230" cy="76237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788" dirty="0">
                <a:solidFill>
                  <a:schemeClr val="tx1"/>
                </a:solidFill>
                <a:latin typeface="Century Gothic" panose="020B0502020202020204" pitchFamily="34" charset="0"/>
              </a:rPr>
              <a:t>Definition of the global context and the role of the “Mission” in driving productive or social transformation</a:t>
            </a:r>
            <a:r>
              <a:rPr lang="es-ES" sz="788" dirty="0">
                <a:solidFill>
                  <a:schemeClr val="tx1"/>
                </a:solidFill>
                <a:latin typeface="Century Gothic" panose="020B0502020202020204" pitchFamily="34" charset="0"/>
              </a:rPr>
              <a:t>.</a:t>
            </a:r>
            <a:endParaRPr lang="es-CO" sz="788" dirty="0">
              <a:solidFill>
                <a:schemeClr val="tx1"/>
              </a:solidFill>
              <a:latin typeface="Century Gothic" panose="020B0502020202020204" pitchFamily="34" charset="0"/>
            </a:endParaRPr>
          </a:p>
        </p:txBody>
      </p:sp>
      <p:sp>
        <p:nvSpPr>
          <p:cNvPr id="40" name="Rectangle 39">
            <a:extLst>
              <a:ext uri="{FF2B5EF4-FFF2-40B4-BE49-F238E27FC236}">
                <a16:creationId xmlns:a16="http://schemas.microsoft.com/office/drawing/2014/main" id="{1843B478-0225-1EF7-E4A4-97DC631B91B1}"/>
              </a:ext>
            </a:extLst>
          </p:cNvPr>
          <p:cNvSpPr/>
          <p:nvPr/>
        </p:nvSpPr>
        <p:spPr>
          <a:xfrm>
            <a:off x="1786635" y="3295890"/>
            <a:ext cx="1284308" cy="100538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788" dirty="0">
                <a:solidFill>
                  <a:schemeClr val="tx1"/>
                </a:solidFill>
                <a:latin typeface="Century Gothic" panose="020B0502020202020204" pitchFamily="34" charset="0"/>
              </a:rPr>
              <a:t>Development of:</a:t>
            </a:r>
          </a:p>
          <a:p>
            <a:pPr marL="179388" indent="-179388">
              <a:buFont typeface="+mj-lt"/>
              <a:buAutoNum type="arabicPeriod"/>
            </a:pPr>
            <a:r>
              <a:rPr lang="en-US" sz="788" dirty="0">
                <a:solidFill>
                  <a:schemeClr val="tx1"/>
                </a:solidFill>
                <a:latin typeface="Century Gothic" panose="020B0502020202020204" pitchFamily="34" charset="0"/>
              </a:rPr>
              <a:t>Impact maps (problem areas)</a:t>
            </a:r>
          </a:p>
          <a:p>
            <a:pPr marL="179388" indent="-179388">
              <a:buFont typeface="+mj-lt"/>
              <a:buAutoNum type="arabicPeriod"/>
            </a:pPr>
            <a:r>
              <a:rPr lang="en-US" sz="788" dirty="0">
                <a:solidFill>
                  <a:schemeClr val="tx1"/>
                </a:solidFill>
                <a:latin typeface="Century Gothic" panose="020B0502020202020204" pitchFamily="34" charset="0"/>
              </a:rPr>
              <a:t>Innovation map</a:t>
            </a:r>
          </a:p>
          <a:p>
            <a:pPr marL="179388" indent="-179388">
              <a:buFont typeface="+mj-lt"/>
              <a:buAutoNum type="arabicPeriod"/>
            </a:pPr>
            <a:r>
              <a:rPr lang="en-US" sz="788" dirty="0">
                <a:solidFill>
                  <a:schemeClr val="tx1"/>
                </a:solidFill>
                <a:latin typeface="Century Gothic" panose="020B0502020202020204" pitchFamily="34" charset="0"/>
              </a:rPr>
              <a:t>Policy map</a:t>
            </a:r>
            <a:r>
              <a:rPr lang="es-ES" sz="788" dirty="0">
                <a:solidFill>
                  <a:schemeClr val="tx1"/>
                </a:solidFill>
                <a:latin typeface="Century Gothic" panose="020B0502020202020204" pitchFamily="34" charset="0"/>
              </a:rPr>
              <a:t>s</a:t>
            </a:r>
          </a:p>
        </p:txBody>
      </p:sp>
      <p:sp>
        <p:nvSpPr>
          <p:cNvPr id="41" name="CuadroTexto 31">
            <a:extLst>
              <a:ext uri="{FF2B5EF4-FFF2-40B4-BE49-F238E27FC236}">
                <a16:creationId xmlns:a16="http://schemas.microsoft.com/office/drawing/2014/main" id="{83E1B3D9-F453-CD14-BF81-92A893CA1625}"/>
              </a:ext>
            </a:extLst>
          </p:cNvPr>
          <p:cNvSpPr txBox="1"/>
          <p:nvPr/>
        </p:nvSpPr>
        <p:spPr>
          <a:xfrm>
            <a:off x="4575353" y="3399791"/>
            <a:ext cx="1334840" cy="1426096"/>
          </a:xfrm>
          <a:prstGeom prst="rect">
            <a:avLst/>
          </a:prstGeom>
          <a:noFill/>
        </p:spPr>
        <p:txBody>
          <a:bodyPr wrap="square">
            <a:spAutoFit/>
          </a:bodyPr>
          <a:lstStyle/>
          <a:p>
            <a:r>
              <a:rPr lang="en-US" sz="788" dirty="0">
                <a:latin typeface="Century Gothic" panose="020B0502020202020204" pitchFamily="34" charset="0"/>
              </a:rPr>
              <a:t>Definition of:</a:t>
            </a:r>
          </a:p>
          <a:p>
            <a:pPr marL="179388" indent="-179388">
              <a:buFont typeface="+mj-lt"/>
              <a:buAutoNum type="arabicPeriod"/>
            </a:pPr>
            <a:r>
              <a:rPr lang="en-US" sz="788" dirty="0">
                <a:latin typeface="Century Gothic" panose="020B0502020202020204" pitchFamily="34" charset="0"/>
              </a:rPr>
              <a:t>Key innovations for the mission</a:t>
            </a:r>
          </a:p>
          <a:p>
            <a:pPr marL="179388" indent="-179388">
              <a:buFont typeface="+mj-lt"/>
              <a:buAutoNum type="arabicPeriod"/>
            </a:pPr>
            <a:r>
              <a:rPr lang="en-US" sz="788" dirty="0">
                <a:latin typeface="Century Gothic" panose="020B0502020202020204" pitchFamily="34" charset="0"/>
              </a:rPr>
              <a:t>Portfolio of research and innovation projects</a:t>
            </a:r>
          </a:p>
          <a:p>
            <a:pPr marL="179388" indent="-179388">
              <a:buFont typeface="+mj-lt"/>
              <a:buAutoNum type="arabicPeriod"/>
            </a:pPr>
            <a:r>
              <a:rPr lang="en-US" sz="788" dirty="0">
                <a:latin typeface="Century Gothic" panose="020B0502020202020204" pitchFamily="34" charset="0"/>
              </a:rPr>
              <a:t>Mission-enabling systems</a:t>
            </a:r>
          </a:p>
          <a:p>
            <a:pPr marL="179388" indent="-179388">
              <a:buFont typeface="+mj-lt"/>
              <a:buAutoNum type="arabicPeriod"/>
            </a:pPr>
            <a:r>
              <a:rPr lang="en-US" sz="788" dirty="0">
                <a:latin typeface="Century Gothic" panose="020B0502020202020204" pitchFamily="34" charset="0"/>
              </a:rPr>
              <a:t>Risks to the development of the mission</a:t>
            </a:r>
          </a:p>
        </p:txBody>
      </p:sp>
      <p:sp>
        <p:nvSpPr>
          <p:cNvPr id="42" name="CuadroTexto 31">
            <a:extLst>
              <a:ext uri="{FF2B5EF4-FFF2-40B4-BE49-F238E27FC236}">
                <a16:creationId xmlns:a16="http://schemas.microsoft.com/office/drawing/2014/main" id="{98910238-4BB2-3F03-B5F6-1225C91A981A}"/>
              </a:ext>
            </a:extLst>
          </p:cNvPr>
          <p:cNvSpPr txBox="1"/>
          <p:nvPr/>
        </p:nvSpPr>
        <p:spPr>
          <a:xfrm>
            <a:off x="5985831" y="3399168"/>
            <a:ext cx="1441466" cy="2032351"/>
          </a:xfrm>
          <a:prstGeom prst="rect">
            <a:avLst/>
          </a:prstGeom>
          <a:noFill/>
        </p:spPr>
        <p:txBody>
          <a:bodyPr wrap="square">
            <a:spAutoFit/>
          </a:bodyPr>
          <a:lstStyle/>
          <a:p>
            <a:r>
              <a:rPr lang="en-US" sz="788" dirty="0">
                <a:latin typeface="Century Gothic" panose="020B0502020202020204" pitchFamily="34" charset="0"/>
              </a:rPr>
              <a:t>Definition of:</a:t>
            </a:r>
          </a:p>
          <a:p>
            <a:pPr marL="179388" indent="-179388">
              <a:buFont typeface="+mj-lt"/>
              <a:buAutoNum type="arabicPeriod"/>
            </a:pPr>
            <a:r>
              <a:rPr lang="en-US" sz="788" dirty="0">
                <a:latin typeface="Century Gothic" panose="020B0502020202020204" pitchFamily="34" charset="0"/>
              </a:rPr>
              <a:t>A portfolio of mission-oriented policies</a:t>
            </a:r>
          </a:p>
          <a:p>
            <a:pPr marL="179388" indent="-179388">
              <a:buFont typeface="+mj-lt"/>
              <a:buAutoNum type="arabicPeriod"/>
            </a:pPr>
            <a:r>
              <a:rPr lang="en-US" sz="788" dirty="0">
                <a:latin typeface="Century Gothic" panose="020B0502020202020204" pitchFamily="34" charset="0"/>
              </a:rPr>
              <a:t>An action plan for implementing the long-term policy roadmap, including its objectives, goals, and plans, as well as the sequencing of instruments to be led by public- and private-sector stakeholders over the short, medium, and long term</a:t>
            </a:r>
          </a:p>
        </p:txBody>
      </p:sp>
      <p:sp>
        <p:nvSpPr>
          <p:cNvPr id="43" name="CuadroTexto 31">
            <a:extLst>
              <a:ext uri="{FF2B5EF4-FFF2-40B4-BE49-F238E27FC236}">
                <a16:creationId xmlns:a16="http://schemas.microsoft.com/office/drawing/2014/main" id="{D8AD3A29-DD5C-8A44-3341-76C4B77FC5C4}"/>
              </a:ext>
            </a:extLst>
          </p:cNvPr>
          <p:cNvSpPr txBox="1"/>
          <p:nvPr/>
        </p:nvSpPr>
        <p:spPr>
          <a:xfrm>
            <a:off x="7501158" y="3394780"/>
            <a:ext cx="1535337" cy="1911101"/>
          </a:xfrm>
          <a:prstGeom prst="rect">
            <a:avLst/>
          </a:prstGeom>
          <a:noFill/>
        </p:spPr>
        <p:txBody>
          <a:bodyPr wrap="square">
            <a:spAutoFit/>
          </a:bodyPr>
          <a:lstStyle/>
          <a:p>
            <a:r>
              <a:rPr lang="en-US" sz="788" dirty="0">
                <a:latin typeface="Century Gothic" panose="020B0502020202020204" pitchFamily="34" charset="0"/>
              </a:rPr>
              <a:t>Definition of:</a:t>
            </a:r>
          </a:p>
          <a:p>
            <a:pPr marL="179388" indent="-179388">
              <a:buFont typeface="+mj-lt"/>
              <a:buAutoNum type="arabicPeriod"/>
            </a:pPr>
            <a:r>
              <a:rPr lang="en-US" sz="788" dirty="0">
                <a:latin typeface="Century Gothic" panose="020B0502020202020204" pitchFamily="34" charset="0"/>
              </a:rPr>
              <a:t>A governance structure for the roadmap—for example, a committee or commission</a:t>
            </a:r>
          </a:p>
          <a:p>
            <a:pPr marL="179388" indent="-179388">
              <a:buFont typeface="+mj-lt"/>
              <a:buAutoNum type="arabicPeriod"/>
            </a:pPr>
            <a:r>
              <a:rPr lang="en-US" sz="788" dirty="0">
                <a:latin typeface="Century Gothic" panose="020B0502020202020204" pitchFamily="34" charset="0"/>
              </a:rPr>
              <a:t>Metrics for monitoring and evaluating roadmap implementation (indicators)</a:t>
            </a:r>
          </a:p>
          <a:p>
            <a:pPr marL="179388" indent="-179388">
              <a:buFont typeface="+mj-lt"/>
              <a:buAutoNum type="arabicPeriod"/>
            </a:pPr>
            <a:r>
              <a:rPr lang="en-US" sz="788" dirty="0">
                <a:latin typeface="Century Gothic" panose="020B0502020202020204" pitchFamily="34" charset="0"/>
              </a:rPr>
              <a:t>Budgets and actions dedicated by key stakeholders to supporting the roadmap</a:t>
            </a:r>
          </a:p>
        </p:txBody>
      </p:sp>
      <p:sp>
        <p:nvSpPr>
          <p:cNvPr id="45" name="TextBox 44">
            <a:extLst>
              <a:ext uri="{FF2B5EF4-FFF2-40B4-BE49-F238E27FC236}">
                <a16:creationId xmlns:a16="http://schemas.microsoft.com/office/drawing/2014/main" id="{282974B4-14FB-F5EB-CDF7-EDA7042F2D02}"/>
              </a:ext>
            </a:extLst>
          </p:cNvPr>
          <p:cNvSpPr txBox="1"/>
          <p:nvPr/>
        </p:nvSpPr>
        <p:spPr>
          <a:xfrm>
            <a:off x="420270" y="5247723"/>
            <a:ext cx="4615585" cy="438582"/>
          </a:xfrm>
          <a:prstGeom prst="rect">
            <a:avLst/>
          </a:prstGeom>
          <a:noFill/>
        </p:spPr>
        <p:txBody>
          <a:bodyPr wrap="square">
            <a:spAutoFit/>
          </a:bodyPr>
          <a:lstStyle/>
          <a:p>
            <a:r>
              <a:rPr lang="en-US" sz="750" i="1" dirty="0">
                <a:latin typeface="Century Gothic" panose="020B0502020202020204" pitchFamily="34" charset="0"/>
              </a:rPr>
              <a:t>The entire methodological process will be supported by FORAGRO’s Technical Advisory Group, comprising the Executive Secretariats of FONTAGRO, PROCISUR, and PROCINORTE; the INNOVAGRO Network; the CAC-ITI Technical Group; and PROMECAFÉ.</a:t>
            </a:r>
            <a:endParaRPr lang="es-CO" sz="750" i="1" dirty="0">
              <a:latin typeface="Century Gothic" panose="020B0502020202020204" pitchFamily="34" charset="0"/>
            </a:endParaRPr>
          </a:p>
        </p:txBody>
      </p:sp>
      <p:sp>
        <p:nvSpPr>
          <p:cNvPr id="46" name="Rectángulo 9">
            <a:extLst>
              <a:ext uri="{FF2B5EF4-FFF2-40B4-BE49-F238E27FC236}">
                <a16:creationId xmlns:a16="http://schemas.microsoft.com/office/drawing/2014/main" id="{9448092B-6399-F916-AFFB-3FA617F0D8A9}"/>
              </a:ext>
            </a:extLst>
          </p:cNvPr>
          <p:cNvSpPr/>
          <p:nvPr/>
        </p:nvSpPr>
        <p:spPr>
          <a:xfrm>
            <a:off x="3018416" y="1815361"/>
            <a:ext cx="39789" cy="284592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50"/>
          </a:p>
        </p:txBody>
      </p:sp>
      <p:sp>
        <p:nvSpPr>
          <p:cNvPr id="47" name="Rectángulo 9">
            <a:extLst>
              <a:ext uri="{FF2B5EF4-FFF2-40B4-BE49-F238E27FC236}">
                <a16:creationId xmlns:a16="http://schemas.microsoft.com/office/drawing/2014/main" id="{EF3487DD-AFFC-25CD-9AE9-69AD0DB19DDE}"/>
              </a:ext>
            </a:extLst>
          </p:cNvPr>
          <p:cNvSpPr/>
          <p:nvPr/>
        </p:nvSpPr>
        <p:spPr>
          <a:xfrm>
            <a:off x="4477742" y="1815082"/>
            <a:ext cx="39789" cy="284592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50"/>
          </a:p>
        </p:txBody>
      </p:sp>
    </p:spTree>
    <p:extLst>
      <p:ext uri="{BB962C8B-B14F-4D97-AF65-F5344CB8AC3E}">
        <p14:creationId xmlns:p14="http://schemas.microsoft.com/office/powerpoint/2010/main" val="42908299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4619103" y="2029121"/>
            <a:ext cx="3896247" cy="2595563"/>
            <a:chOff x="0" y="0"/>
            <a:chExt cx="10389992" cy="6921500"/>
          </a:xfrm>
        </p:grpSpPr>
        <p:sp>
          <p:nvSpPr>
            <p:cNvPr id="3" name="Freeform 3"/>
            <p:cNvSpPr/>
            <p:nvPr/>
          </p:nvSpPr>
          <p:spPr>
            <a:xfrm>
              <a:off x="0" y="0"/>
              <a:ext cx="10389997" cy="6921500"/>
            </a:xfrm>
            <a:custGeom>
              <a:avLst/>
              <a:gdLst/>
              <a:ahLst/>
              <a:cxnLst/>
              <a:rect l="l" t="t" r="r" b="b"/>
              <a:pathLst>
                <a:path w="10389997" h="6921500">
                  <a:moveTo>
                    <a:pt x="0" y="0"/>
                  </a:moveTo>
                  <a:lnTo>
                    <a:pt x="10389997" y="0"/>
                  </a:lnTo>
                  <a:lnTo>
                    <a:pt x="10389997" y="6921500"/>
                  </a:lnTo>
                  <a:lnTo>
                    <a:pt x="0" y="6921500"/>
                  </a:lnTo>
                  <a:lnTo>
                    <a:pt x="0" y="0"/>
                  </a:lnTo>
                  <a:close/>
                </a:path>
              </a:pathLst>
            </a:custGeom>
            <a:blipFill>
              <a:blip r:embed="rId2"/>
              <a:stretch>
                <a:fillRect t="-111" b="-111"/>
              </a:stretch>
            </a:blipFill>
          </p:spPr>
          <p:txBody>
            <a:bodyPr/>
            <a:lstStyle/>
            <a:p>
              <a:endParaRPr lang="es-CO" sz="900"/>
            </a:p>
          </p:txBody>
        </p:sp>
      </p:grpSp>
      <p:grpSp>
        <p:nvGrpSpPr>
          <p:cNvPr id="4" name="Group 4"/>
          <p:cNvGrpSpPr/>
          <p:nvPr/>
        </p:nvGrpSpPr>
        <p:grpSpPr>
          <a:xfrm>
            <a:off x="995270" y="1873719"/>
            <a:ext cx="3051483" cy="760232"/>
            <a:chOff x="0" y="0"/>
            <a:chExt cx="8137287" cy="2027284"/>
          </a:xfrm>
        </p:grpSpPr>
        <p:sp>
          <p:nvSpPr>
            <p:cNvPr id="5" name="Freeform 5"/>
            <p:cNvSpPr/>
            <p:nvPr/>
          </p:nvSpPr>
          <p:spPr>
            <a:xfrm>
              <a:off x="21109" y="20713"/>
              <a:ext cx="8094951" cy="1985863"/>
            </a:xfrm>
            <a:custGeom>
              <a:avLst/>
              <a:gdLst/>
              <a:ahLst/>
              <a:cxnLst/>
              <a:rect l="l" t="t" r="r" b="b"/>
              <a:pathLst>
                <a:path w="8094951" h="1985863">
                  <a:moveTo>
                    <a:pt x="0" y="198573"/>
                  </a:moveTo>
                  <a:cubicBezTo>
                    <a:pt x="0" y="88930"/>
                    <a:pt x="92034" y="0"/>
                    <a:pt x="205459" y="0"/>
                  </a:cubicBezTo>
                  <a:lnTo>
                    <a:pt x="7889492" y="0"/>
                  </a:lnTo>
                  <a:cubicBezTo>
                    <a:pt x="8003058" y="0"/>
                    <a:pt x="8094951" y="88930"/>
                    <a:pt x="8094951" y="198573"/>
                  </a:cubicBezTo>
                  <a:lnTo>
                    <a:pt x="8094951" y="1787290"/>
                  </a:lnTo>
                  <a:cubicBezTo>
                    <a:pt x="8094951" y="1896933"/>
                    <a:pt x="8002917" y="1985863"/>
                    <a:pt x="7889492" y="1985863"/>
                  </a:cubicBezTo>
                  <a:lnTo>
                    <a:pt x="205459" y="1985863"/>
                  </a:lnTo>
                  <a:cubicBezTo>
                    <a:pt x="91894" y="1985863"/>
                    <a:pt x="0" y="1896933"/>
                    <a:pt x="0" y="1787290"/>
                  </a:cubicBezTo>
                  <a:close/>
                </a:path>
              </a:pathLst>
            </a:custGeom>
            <a:solidFill>
              <a:srgbClr val="00357A"/>
            </a:solidFill>
          </p:spPr>
          <p:txBody>
            <a:bodyPr/>
            <a:lstStyle/>
            <a:p>
              <a:endParaRPr lang="es-CO" sz="900"/>
            </a:p>
          </p:txBody>
        </p:sp>
        <p:sp>
          <p:nvSpPr>
            <p:cNvPr id="6" name="Freeform 6"/>
            <p:cNvSpPr/>
            <p:nvPr/>
          </p:nvSpPr>
          <p:spPr>
            <a:xfrm>
              <a:off x="0" y="0"/>
              <a:ext cx="8137168" cy="2027289"/>
            </a:xfrm>
            <a:custGeom>
              <a:avLst/>
              <a:gdLst/>
              <a:ahLst/>
              <a:cxnLst/>
              <a:rect l="l" t="t" r="r" b="b"/>
              <a:pathLst>
                <a:path w="8137168" h="2027289">
                  <a:moveTo>
                    <a:pt x="0" y="219286"/>
                  </a:moveTo>
                  <a:cubicBezTo>
                    <a:pt x="0" y="97905"/>
                    <a:pt x="101745" y="0"/>
                    <a:pt x="226568" y="0"/>
                  </a:cubicBezTo>
                  <a:lnTo>
                    <a:pt x="7910601" y="0"/>
                  </a:lnTo>
                  <a:lnTo>
                    <a:pt x="7910601" y="20713"/>
                  </a:lnTo>
                  <a:lnTo>
                    <a:pt x="7910601" y="0"/>
                  </a:lnTo>
                  <a:cubicBezTo>
                    <a:pt x="8035424" y="0"/>
                    <a:pt x="8137168" y="97905"/>
                    <a:pt x="8137168" y="219286"/>
                  </a:cubicBezTo>
                  <a:lnTo>
                    <a:pt x="8116060" y="219286"/>
                  </a:lnTo>
                  <a:lnTo>
                    <a:pt x="8137168" y="219286"/>
                  </a:lnTo>
                  <a:lnTo>
                    <a:pt x="8137168" y="1808003"/>
                  </a:lnTo>
                  <a:lnTo>
                    <a:pt x="8116060" y="1808003"/>
                  </a:lnTo>
                  <a:lnTo>
                    <a:pt x="8137168" y="1808003"/>
                  </a:lnTo>
                  <a:cubicBezTo>
                    <a:pt x="8137168" y="1929384"/>
                    <a:pt x="8035424" y="2027289"/>
                    <a:pt x="7910601" y="2027289"/>
                  </a:cubicBezTo>
                  <a:lnTo>
                    <a:pt x="7910601" y="2006576"/>
                  </a:lnTo>
                  <a:lnTo>
                    <a:pt x="7910601" y="2027289"/>
                  </a:lnTo>
                  <a:lnTo>
                    <a:pt x="226568" y="2027289"/>
                  </a:lnTo>
                  <a:lnTo>
                    <a:pt x="226568" y="2006576"/>
                  </a:lnTo>
                  <a:lnTo>
                    <a:pt x="226568" y="2027289"/>
                  </a:lnTo>
                  <a:cubicBezTo>
                    <a:pt x="101745" y="2027289"/>
                    <a:pt x="0" y="1929384"/>
                    <a:pt x="0" y="1808003"/>
                  </a:cubicBezTo>
                  <a:lnTo>
                    <a:pt x="0" y="219286"/>
                  </a:lnTo>
                  <a:lnTo>
                    <a:pt x="21109" y="219286"/>
                  </a:lnTo>
                  <a:lnTo>
                    <a:pt x="0" y="219286"/>
                  </a:lnTo>
                  <a:moveTo>
                    <a:pt x="42218" y="219286"/>
                  </a:moveTo>
                  <a:lnTo>
                    <a:pt x="42218" y="1808003"/>
                  </a:lnTo>
                  <a:lnTo>
                    <a:pt x="21109" y="1808003"/>
                  </a:lnTo>
                  <a:lnTo>
                    <a:pt x="42218" y="1808003"/>
                  </a:lnTo>
                  <a:cubicBezTo>
                    <a:pt x="42218" y="1905909"/>
                    <a:pt x="124542" y="1985863"/>
                    <a:pt x="226568" y="1985863"/>
                  </a:cubicBezTo>
                  <a:lnTo>
                    <a:pt x="7910601" y="1985863"/>
                  </a:lnTo>
                  <a:cubicBezTo>
                    <a:pt x="8012767" y="1985863"/>
                    <a:pt x="8094951" y="1905909"/>
                    <a:pt x="8094951" y="1808003"/>
                  </a:cubicBezTo>
                  <a:lnTo>
                    <a:pt x="8094951" y="219286"/>
                  </a:lnTo>
                  <a:cubicBezTo>
                    <a:pt x="8094951" y="121381"/>
                    <a:pt x="8012627" y="41427"/>
                    <a:pt x="7910601" y="41427"/>
                  </a:cubicBezTo>
                  <a:lnTo>
                    <a:pt x="226568" y="41427"/>
                  </a:lnTo>
                  <a:lnTo>
                    <a:pt x="226568" y="20713"/>
                  </a:lnTo>
                  <a:lnTo>
                    <a:pt x="226568" y="41427"/>
                  </a:lnTo>
                  <a:cubicBezTo>
                    <a:pt x="124542" y="41427"/>
                    <a:pt x="42218" y="121381"/>
                    <a:pt x="42218" y="219286"/>
                  </a:cubicBezTo>
                  <a:close/>
                </a:path>
              </a:pathLst>
            </a:custGeom>
            <a:solidFill>
              <a:srgbClr val="F4F6FC"/>
            </a:solidFill>
          </p:spPr>
          <p:txBody>
            <a:bodyPr/>
            <a:lstStyle/>
            <a:p>
              <a:endParaRPr lang="es-CO" sz="900"/>
            </a:p>
          </p:txBody>
        </p:sp>
      </p:grpSp>
      <p:grpSp>
        <p:nvGrpSpPr>
          <p:cNvPr id="7" name="Group 7"/>
          <p:cNvGrpSpPr/>
          <p:nvPr/>
        </p:nvGrpSpPr>
        <p:grpSpPr>
          <a:xfrm>
            <a:off x="1155528" y="1924304"/>
            <a:ext cx="2713742" cy="659062"/>
            <a:chOff x="0" y="0"/>
            <a:chExt cx="7236644" cy="1757498"/>
          </a:xfrm>
        </p:grpSpPr>
        <p:sp>
          <p:nvSpPr>
            <p:cNvPr id="8" name="Freeform 8"/>
            <p:cNvSpPr/>
            <p:nvPr/>
          </p:nvSpPr>
          <p:spPr>
            <a:xfrm>
              <a:off x="0" y="0"/>
              <a:ext cx="7236644" cy="1757498"/>
            </a:xfrm>
            <a:custGeom>
              <a:avLst/>
              <a:gdLst/>
              <a:ahLst/>
              <a:cxnLst/>
              <a:rect l="l" t="t" r="r" b="b"/>
              <a:pathLst>
                <a:path w="7236644" h="1757498">
                  <a:moveTo>
                    <a:pt x="0" y="0"/>
                  </a:moveTo>
                  <a:lnTo>
                    <a:pt x="7236644" y="0"/>
                  </a:lnTo>
                  <a:lnTo>
                    <a:pt x="7236644" y="1757498"/>
                  </a:lnTo>
                  <a:lnTo>
                    <a:pt x="0" y="1757498"/>
                  </a:lnTo>
                  <a:close/>
                </a:path>
              </a:pathLst>
            </a:custGeom>
            <a:solidFill>
              <a:srgbClr val="000000">
                <a:alpha val="0"/>
              </a:srgbClr>
            </a:solidFill>
          </p:spPr>
          <p:txBody>
            <a:bodyPr/>
            <a:lstStyle/>
            <a:p>
              <a:endParaRPr lang="es-CO" sz="900"/>
            </a:p>
          </p:txBody>
        </p:sp>
        <p:sp>
          <p:nvSpPr>
            <p:cNvPr id="9" name="TextBox 9"/>
            <p:cNvSpPr txBox="1"/>
            <p:nvPr/>
          </p:nvSpPr>
          <p:spPr>
            <a:xfrm>
              <a:off x="0" y="28575"/>
              <a:ext cx="7236644" cy="1728923"/>
            </a:xfrm>
            <a:prstGeom prst="rect">
              <a:avLst/>
            </a:prstGeom>
          </p:spPr>
          <p:txBody>
            <a:bodyPr lIns="0" tIns="0" rIns="0" bIns="0" rtlCol="0" anchor="ctr"/>
            <a:lstStyle/>
            <a:p>
              <a:pPr algn="ctr">
                <a:lnSpc>
                  <a:spcPts val="1296"/>
                </a:lnSpc>
              </a:pPr>
              <a:r>
                <a:rPr lang="en-US" sz="1200" dirty="0">
                  <a:solidFill>
                    <a:srgbClr val="F4F6FC"/>
                  </a:solidFill>
                  <a:latin typeface="Aptos"/>
                  <a:ea typeface="Aptos"/>
                  <a:cs typeface="Aptos"/>
                  <a:sym typeface="Aptos"/>
                </a:rPr>
                <a:t>In-person workshop held as part of the Second Regional Dialogue on Science, Technology, and Innovation for Agrifood Systems</a:t>
              </a:r>
            </a:p>
          </p:txBody>
        </p:sp>
      </p:grpSp>
      <p:grpSp>
        <p:nvGrpSpPr>
          <p:cNvPr id="10" name="Group 10"/>
          <p:cNvGrpSpPr/>
          <p:nvPr/>
        </p:nvGrpSpPr>
        <p:grpSpPr>
          <a:xfrm rot="5400000">
            <a:off x="2404041" y="2643929"/>
            <a:ext cx="256835" cy="308201"/>
            <a:chOff x="0" y="0"/>
            <a:chExt cx="684892" cy="821870"/>
          </a:xfrm>
        </p:grpSpPr>
        <p:sp>
          <p:nvSpPr>
            <p:cNvPr id="11" name="Freeform 11"/>
            <p:cNvSpPr/>
            <p:nvPr/>
          </p:nvSpPr>
          <p:spPr>
            <a:xfrm>
              <a:off x="0" y="0"/>
              <a:ext cx="684911" cy="821817"/>
            </a:xfrm>
            <a:custGeom>
              <a:avLst/>
              <a:gdLst/>
              <a:ahLst/>
              <a:cxnLst/>
              <a:rect l="l" t="t" r="r" b="b"/>
              <a:pathLst>
                <a:path w="684911" h="821817">
                  <a:moveTo>
                    <a:pt x="0" y="164338"/>
                  </a:moveTo>
                  <a:lnTo>
                    <a:pt x="342392" y="164338"/>
                  </a:lnTo>
                  <a:lnTo>
                    <a:pt x="342392" y="0"/>
                  </a:lnTo>
                  <a:lnTo>
                    <a:pt x="684911" y="410972"/>
                  </a:lnTo>
                  <a:lnTo>
                    <a:pt x="342392" y="821817"/>
                  </a:lnTo>
                  <a:lnTo>
                    <a:pt x="342392" y="657479"/>
                  </a:lnTo>
                  <a:lnTo>
                    <a:pt x="0" y="657479"/>
                  </a:lnTo>
                  <a:close/>
                </a:path>
              </a:pathLst>
            </a:custGeom>
            <a:solidFill>
              <a:srgbClr val="000000"/>
            </a:solidFill>
          </p:spPr>
          <p:txBody>
            <a:bodyPr/>
            <a:lstStyle/>
            <a:p>
              <a:endParaRPr lang="es-CO" sz="900"/>
            </a:p>
          </p:txBody>
        </p:sp>
      </p:grpSp>
      <p:grpSp>
        <p:nvGrpSpPr>
          <p:cNvPr id="12" name="Group 12"/>
          <p:cNvGrpSpPr/>
          <p:nvPr/>
        </p:nvGrpSpPr>
        <p:grpSpPr>
          <a:xfrm>
            <a:off x="995270" y="2962109"/>
            <a:ext cx="3051483" cy="699181"/>
            <a:chOff x="0" y="0"/>
            <a:chExt cx="8137287" cy="1864482"/>
          </a:xfrm>
        </p:grpSpPr>
        <p:sp>
          <p:nvSpPr>
            <p:cNvPr id="13" name="Freeform 13"/>
            <p:cNvSpPr/>
            <p:nvPr/>
          </p:nvSpPr>
          <p:spPr>
            <a:xfrm>
              <a:off x="21109" y="19050"/>
              <a:ext cx="8094951" cy="1826387"/>
            </a:xfrm>
            <a:custGeom>
              <a:avLst/>
              <a:gdLst/>
              <a:ahLst/>
              <a:cxnLst/>
              <a:rect l="l" t="t" r="r" b="b"/>
              <a:pathLst>
                <a:path w="8094951" h="1826387">
                  <a:moveTo>
                    <a:pt x="0" y="182626"/>
                  </a:moveTo>
                  <a:cubicBezTo>
                    <a:pt x="0" y="81788"/>
                    <a:pt x="92034" y="0"/>
                    <a:pt x="205459" y="0"/>
                  </a:cubicBezTo>
                  <a:lnTo>
                    <a:pt x="7889492" y="0"/>
                  </a:lnTo>
                  <a:cubicBezTo>
                    <a:pt x="8003058" y="0"/>
                    <a:pt x="8094951" y="81788"/>
                    <a:pt x="8094951" y="182626"/>
                  </a:cubicBezTo>
                  <a:lnTo>
                    <a:pt x="8094951" y="1643761"/>
                  </a:lnTo>
                  <a:cubicBezTo>
                    <a:pt x="8094951" y="1744599"/>
                    <a:pt x="8002917" y="1826387"/>
                    <a:pt x="7889492" y="1826387"/>
                  </a:cubicBezTo>
                  <a:lnTo>
                    <a:pt x="205459" y="1826387"/>
                  </a:lnTo>
                  <a:cubicBezTo>
                    <a:pt x="91894" y="1826387"/>
                    <a:pt x="0" y="1744599"/>
                    <a:pt x="0" y="1643761"/>
                  </a:cubicBezTo>
                  <a:close/>
                </a:path>
              </a:pathLst>
            </a:custGeom>
            <a:solidFill>
              <a:srgbClr val="004E7A"/>
            </a:solidFill>
          </p:spPr>
          <p:txBody>
            <a:bodyPr/>
            <a:lstStyle/>
            <a:p>
              <a:endParaRPr lang="es-CO" sz="900"/>
            </a:p>
          </p:txBody>
        </p:sp>
        <p:sp>
          <p:nvSpPr>
            <p:cNvPr id="14" name="Freeform 14"/>
            <p:cNvSpPr/>
            <p:nvPr/>
          </p:nvSpPr>
          <p:spPr>
            <a:xfrm>
              <a:off x="0" y="0"/>
              <a:ext cx="8137168" cy="1864487"/>
            </a:xfrm>
            <a:custGeom>
              <a:avLst/>
              <a:gdLst/>
              <a:ahLst/>
              <a:cxnLst/>
              <a:rect l="l" t="t" r="r" b="b"/>
              <a:pathLst>
                <a:path w="8137168" h="1864487">
                  <a:moveTo>
                    <a:pt x="0" y="201676"/>
                  </a:moveTo>
                  <a:cubicBezTo>
                    <a:pt x="0" y="90043"/>
                    <a:pt x="101745" y="0"/>
                    <a:pt x="226568" y="0"/>
                  </a:cubicBezTo>
                  <a:lnTo>
                    <a:pt x="7910601" y="0"/>
                  </a:lnTo>
                  <a:lnTo>
                    <a:pt x="7910601" y="19050"/>
                  </a:lnTo>
                  <a:lnTo>
                    <a:pt x="7910601" y="0"/>
                  </a:lnTo>
                  <a:cubicBezTo>
                    <a:pt x="8035424" y="0"/>
                    <a:pt x="8137168" y="90043"/>
                    <a:pt x="8137168" y="201676"/>
                  </a:cubicBezTo>
                  <a:lnTo>
                    <a:pt x="8116060" y="201676"/>
                  </a:lnTo>
                  <a:lnTo>
                    <a:pt x="8137168" y="201676"/>
                  </a:lnTo>
                  <a:lnTo>
                    <a:pt x="8137168" y="1662811"/>
                  </a:lnTo>
                  <a:lnTo>
                    <a:pt x="8116060" y="1662811"/>
                  </a:lnTo>
                  <a:lnTo>
                    <a:pt x="8137168" y="1662811"/>
                  </a:lnTo>
                  <a:cubicBezTo>
                    <a:pt x="8137168" y="1774444"/>
                    <a:pt x="8035424" y="1864487"/>
                    <a:pt x="7910601" y="1864487"/>
                  </a:cubicBezTo>
                  <a:lnTo>
                    <a:pt x="7910601" y="1845437"/>
                  </a:lnTo>
                  <a:lnTo>
                    <a:pt x="7910601" y="1864487"/>
                  </a:lnTo>
                  <a:lnTo>
                    <a:pt x="226568" y="1864487"/>
                  </a:lnTo>
                  <a:lnTo>
                    <a:pt x="226568" y="1845437"/>
                  </a:lnTo>
                  <a:lnTo>
                    <a:pt x="226568" y="1864487"/>
                  </a:lnTo>
                  <a:cubicBezTo>
                    <a:pt x="101745" y="1864487"/>
                    <a:pt x="0" y="1774444"/>
                    <a:pt x="0" y="1662811"/>
                  </a:cubicBezTo>
                  <a:lnTo>
                    <a:pt x="0" y="201676"/>
                  </a:lnTo>
                  <a:lnTo>
                    <a:pt x="21109" y="201676"/>
                  </a:lnTo>
                  <a:lnTo>
                    <a:pt x="0" y="201676"/>
                  </a:lnTo>
                  <a:moveTo>
                    <a:pt x="42218" y="201676"/>
                  </a:moveTo>
                  <a:lnTo>
                    <a:pt x="42218" y="1662811"/>
                  </a:lnTo>
                  <a:lnTo>
                    <a:pt x="21109" y="1662811"/>
                  </a:lnTo>
                  <a:lnTo>
                    <a:pt x="42218" y="1662811"/>
                  </a:lnTo>
                  <a:cubicBezTo>
                    <a:pt x="42218" y="1752854"/>
                    <a:pt x="124542" y="1826387"/>
                    <a:pt x="226568" y="1826387"/>
                  </a:cubicBezTo>
                  <a:lnTo>
                    <a:pt x="7910601" y="1826387"/>
                  </a:lnTo>
                  <a:cubicBezTo>
                    <a:pt x="8012767" y="1826387"/>
                    <a:pt x="8094951" y="1752854"/>
                    <a:pt x="8094951" y="1662811"/>
                  </a:cubicBezTo>
                  <a:lnTo>
                    <a:pt x="8094951" y="201676"/>
                  </a:lnTo>
                  <a:cubicBezTo>
                    <a:pt x="8094951" y="111633"/>
                    <a:pt x="8012627" y="38100"/>
                    <a:pt x="7910601" y="38100"/>
                  </a:cubicBezTo>
                  <a:lnTo>
                    <a:pt x="226568" y="38100"/>
                  </a:lnTo>
                  <a:lnTo>
                    <a:pt x="226568" y="19050"/>
                  </a:lnTo>
                  <a:lnTo>
                    <a:pt x="226568" y="38100"/>
                  </a:lnTo>
                  <a:cubicBezTo>
                    <a:pt x="124542" y="38100"/>
                    <a:pt x="42218" y="111633"/>
                    <a:pt x="42218" y="201676"/>
                  </a:cubicBezTo>
                  <a:close/>
                </a:path>
              </a:pathLst>
            </a:custGeom>
            <a:solidFill>
              <a:srgbClr val="F4F6FC"/>
            </a:solidFill>
          </p:spPr>
          <p:txBody>
            <a:bodyPr/>
            <a:lstStyle/>
            <a:p>
              <a:endParaRPr lang="es-CO" sz="900"/>
            </a:p>
          </p:txBody>
        </p:sp>
      </p:grpSp>
      <p:grpSp>
        <p:nvGrpSpPr>
          <p:cNvPr id="15" name="Group 15"/>
          <p:cNvGrpSpPr/>
          <p:nvPr/>
        </p:nvGrpSpPr>
        <p:grpSpPr>
          <a:xfrm>
            <a:off x="1175588" y="2982169"/>
            <a:ext cx="2713742" cy="659062"/>
            <a:chOff x="0" y="0"/>
            <a:chExt cx="7236644" cy="1757498"/>
          </a:xfrm>
        </p:grpSpPr>
        <p:sp>
          <p:nvSpPr>
            <p:cNvPr id="16" name="Freeform 16"/>
            <p:cNvSpPr/>
            <p:nvPr/>
          </p:nvSpPr>
          <p:spPr>
            <a:xfrm>
              <a:off x="0" y="0"/>
              <a:ext cx="7236644" cy="1757498"/>
            </a:xfrm>
            <a:custGeom>
              <a:avLst/>
              <a:gdLst/>
              <a:ahLst/>
              <a:cxnLst/>
              <a:rect l="l" t="t" r="r" b="b"/>
              <a:pathLst>
                <a:path w="7236644" h="1757498">
                  <a:moveTo>
                    <a:pt x="0" y="0"/>
                  </a:moveTo>
                  <a:lnTo>
                    <a:pt x="7236644" y="0"/>
                  </a:lnTo>
                  <a:lnTo>
                    <a:pt x="7236644" y="1757498"/>
                  </a:lnTo>
                  <a:lnTo>
                    <a:pt x="0" y="1757498"/>
                  </a:lnTo>
                  <a:close/>
                </a:path>
              </a:pathLst>
            </a:custGeom>
            <a:solidFill>
              <a:srgbClr val="000000">
                <a:alpha val="0"/>
              </a:srgbClr>
            </a:solidFill>
          </p:spPr>
          <p:txBody>
            <a:bodyPr/>
            <a:lstStyle/>
            <a:p>
              <a:endParaRPr lang="es-CO" sz="900"/>
            </a:p>
          </p:txBody>
        </p:sp>
        <p:sp>
          <p:nvSpPr>
            <p:cNvPr id="17" name="TextBox 17"/>
            <p:cNvSpPr txBox="1"/>
            <p:nvPr/>
          </p:nvSpPr>
          <p:spPr>
            <a:xfrm>
              <a:off x="0" y="28575"/>
              <a:ext cx="7236644" cy="1728923"/>
            </a:xfrm>
            <a:prstGeom prst="rect">
              <a:avLst/>
            </a:prstGeom>
          </p:spPr>
          <p:txBody>
            <a:bodyPr lIns="0" tIns="0" rIns="0" bIns="0" rtlCol="0" anchor="ctr"/>
            <a:lstStyle/>
            <a:p>
              <a:pPr algn="ctr">
                <a:lnSpc>
                  <a:spcPts val="1296"/>
                </a:lnSpc>
              </a:pPr>
              <a:r>
                <a:rPr lang="en-US" sz="1200" dirty="0">
                  <a:solidFill>
                    <a:srgbClr val="F4F6FC"/>
                  </a:solidFill>
                  <a:latin typeface="Aptos"/>
                  <a:ea typeface="Aptos"/>
                  <a:cs typeface="Aptos"/>
                  <a:sym typeface="Aptos"/>
                </a:rPr>
                <a:t>Identification of priority thematic areas based on the workshop’s inputs</a:t>
              </a:r>
            </a:p>
          </p:txBody>
        </p:sp>
      </p:grpSp>
      <p:grpSp>
        <p:nvGrpSpPr>
          <p:cNvPr id="18" name="Group 18"/>
          <p:cNvGrpSpPr/>
          <p:nvPr/>
        </p:nvGrpSpPr>
        <p:grpSpPr>
          <a:xfrm rot="5400000">
            <a:off x="2404041" y="3671269"/>
            <a:ext cx="256835" cy="308201"/>
            <a:chOff x="0" y="0"/>
            <a:chExt cx="684892" cy="821870"/>
          </a:xfrm>
        </p:grpSpPr>
        <p:sp>
          <p:nvSpPr>
            <p:cNvPr id="19" name="Freeform 19"/>
            <p:cNvSpPr/>
            <p:nvPr/>
          </p:nvSpPr>
          <p:spPr>
            <a:xfrm>
              <a:off x="0" y="0"/>
              <a:ext cx="684911" cy="821817"/>
            </a:xfrm>
            <a:custGeom>
              <a:avLst/>
              <a:gdLst/>
              <a:ahLst/>
              <a:cxnLst/>
              <a:rect l="l" t="t" r="r" b="b"/>
              <a:pathLst>
                <a:path w="684911" h="821817">
                  <a:moveTo>
                    <a:pt x="0" y="164338"/>
                  </a:moveTo>
                  <a:lnTo>
                    <a:pt x="342392" y="164338"/>
                  </a:lnTo>
                  <a:lnTo>
                    <a:pt x="342392" y="0"/>
                  </a:lnTo>
                  <a:lnTo>
                    <a:pt x="684911" y="410972"/>
                  </a:lnTo>
                  <a:lnTo>
                    <a:pt x="342392" y="821817"/>
                  </a:lnTo>
                  <a:lnTo>
                    <a:pt x="342392" y="657479"/>
                  </a:lnTo>
                  <a:lnTo>
                    <a:pt x="0" y="657479"/>
                  </a:lnTo>
                  <a:close/>
                </a:path>
              </a:pathLst>
            </a:custGeom>
            <a:solidFill>
              <a:srgbClr val="000000"/>
            </a:solidFill>
          </p:spPr>
          <p:txBody>
            <a:bodyPr/>
            <a:lstStyle/>
            <a:p>
              <a:endParaRPr lang="es-CO" sz="900"/>
            </a:p>
          </p:txBody>
        </p:sp>
      </p:grpSp>
      <p:grpSp>
        <p:nvGrpSpPr>
          <p:cNvPr id="20" name="Group 20"/>
          <p:cNvGrpSpPr/>
          <p:nvPr/>
        </p:nvGrpSpPr>
        <p:grpSpPr>
          <a:xfrm>
            <a:off x="995270" y="3989450"/>
            <a:ext cx="3051483" cy="699181"/>
            <a:chOff x="0" y="0"/>
            <a:chExt cx="8137287" cy="1864482"/>
          </a:xfrm>
        </p:grpSpPr>
        <p:sp>
          <p:nvSpPr>
            <p:cNvPr id="21" name="Freeform 21"/>
            <p:cNvSpPr/>
            <p:nvPr/>
          </p:nvSpPr>
          <p:spPr>
            <a:xfrm>
              <a:off x="21109" y="19050"/>
              <a:ext cx="8094951" cy="1826387"/>
            </a:xfrm>
            <a:custGeom>
              <a:avLst/>
              <a:gdLst/>
              <a:ahLst/>
              <a:cxnLst/>
              <a:rect l="l" t="t" r="r" b="b"/>
              <a:pathLst>
                <a:path w="8094951" h="1826387">
                  <a:moveTo>
                    <a:pt x="0" y="182626"/>
                  </a:moveTo>
                  <a:cubicBezTo>
                    <a:pt x="0" y="81788"/>
                    <a:pt x="92034" y="0"/>
                    <a:pt x="205459" y="0"/>
                  </a:cubicBezTo>
                  <a:lnTo>
                    <a:pt x="7889492" y="0"/>
                  </a:lnTo>
                  <a:cubicBezTo>
                    <a:pt x="8003058" y="0"/>
                    <a:pt x="8094951" y="81788"/>
                    <a:pt x="8094951" y="182626"/>
                  </a:cubicBezTo>
                  <a:lnTo>
                    <a:pt x="8094951" y="1643761"/>
                  </a:lnTo>
                  <a:cubicBezTo>
                    <a:pt x="8094951" y="1744599"/>
                    <a:pt x="8002917" y="1826387"/>
                    <a:pt x="7889492" y="1826387"/>
                  </a:cubicBezTo>
                  <a:lnTo>
                    <a:pt x="205459" y="1826387"/>
                  </a:lnTo>
                  <a:cubicBezTo>
                    <a:pt x="91894" y="1826387"/>
                    <a:pt x="0" y="1744599"/>
                    <a:pt x="0" y="1643761"/>
                  </a:cubicBezTo>
                  <a:close/>
                </a:path>
              </a:pathLst>
            </a:custGeom>
            <a:solidFill>
              <a:srgbClr val="00687A"/>
            </a:solidFill>
          </p:spPr>
          <p:txBody>
            <a:bodyPr/>
            <a:lstStyle/>
            <a:p>
              <a:endParaRPr lang="es-CO" sz="900"/>
            </a:p>
          </p:txBody>
        </p:sp>
        <p:sp>
          <p:nvSpPr>
            <p:cNvPr id="22" name="Freeform 22"/>
            <p:cNvSpPr/>
            <p:nvPr/>
          </p:nvSpPr>
          <p:spPr>
            <a:xfrm>
              <a:off x="0" y="0"/>
              <a:ext cx="8137168" cy="1864487"/>
            </a:xfrm>
            <a:custGeom>
              <a:avLst/>
              <a:gdLst/>
              <a:ahLst/>
              <a:cxnLst/>
              <a:rect l="l" t="t" r="r" b="b"/>
              <a:pathLst>
                <a:path w="8137168" h="1864487">
                  <a:moveTo>
                    <a:pt x="0" y="201676"/>
                  </a:moveTo>
                  <a:cubicBezTo>
                    <a:pt x="0" y="90043"/>
                    <a:pt x="101745" y="0"/>
                    <a:pt x="226568" y="0"/>
                  </a:cubicBezTo>
                  <a:lnTo>
                    <a:pt x="7910601" y="0"/>
                  </a:lnTo>
                  <a:lnTo>
                    <a:pt x="7910601" y="19050"/>
                  </a:lnTo>
                  <a:lnTo>
                    <a:pt x="7910601" y="0"/>
                  </a:lnTo>
                  <a:cubicBezTo>
                    <a:pt x="8035424" y="0"/>
                    <a:pt x="8137168" y="90043"/>
                    <a:pt x="8137168" y="201676"/>
                  </a:cubicBezTo>
                  <a:lnTo>
                    <a:pt x="8116060" y="201676"/>
                  </a:lnTo>
                  <a:lnTo>
                    <a:pt x="8137168" y="201676"/>
                  </a:lnTo>
                  <a:lnTo>
                    <a:pt x="8137168" y="1662811"/>
                  </a:lnTo>
                  <a:lnTo>
                    <a:pt x="8116060" y="1662811"/>
                  </a:lnTo>
                  <a:lnTo>
                    <a:pt x="8137168" y="1662811"/>
                  </a:lnTo>
                  <a:cubicBezTo>
                    <a:pt x="8137168" y="1774444"/>
                    <a:pt x="8035424" y="1864487"/>
                    <a:pt x="7910601" y="1864487"/>
                  </a:cubicBezTo>
                  <a:lnTo>
                    <a:pt x="7910601" y="1845437"/>
                  </a:lnTo>
                  <a:lnTo>
                    <a:pt x="7910601" y="1864487"/>
                  </a:lnTo>
                  <a:lnTo>
                    <a:pt x="226568" y="1864487"/>
                  </a:lnTo>
                  <a:lnTo>
                    <a:pt x="226568" y="1845437"/>
                  </a:lnTo>
                  <a:lnTo>
                    <a:pt x="226568" y="1864487"/>
                  </a:lnTo>
                  <a:cubicBezTo>
                    <a:pt x="101745" y="1864487"/>
                    <a:pt x="0" y="1774444"/>
                    <a:pt x="0" y="1662811"/>
                  </a:cubicBezTo>
                  <a:lnTo>
                    <a:pt x="0" y="201676"/>
                  </a:lnTo>
                  <a:lnTo>
                    <a:pt x="21109" y="201676"/>
                  </a:lnTo>
                  <a:lnTo>
                    <a:pt x="0" y="201676"/>
                  </a:lnTo>
                  <a:moveTo>
                    <a:pt x="42218" y="201676"/>
                  </a:moveTo>
                  <a:lnTo>
                    <a:pt x="42218" y="1662811"/>
                  </a:lnTo>
                  <a:lnTo>
                    <a:pt x="21109" y="1662811"/>
                  </a:lnTo>
                  <a:lnTo>
                    <a:pt x="42218" y="1662811"/>
                  </a:lnTo>
                  <a:cubicBezTo>
                    <a:pt x="42218" y="1752854"/>
                    <a:pt x="124542" y="1826387"/>
                    <a:pt x="226568" y="1826387"/>
                  </a:cubicBezTo>
                  <a:lnTo>
                    <a:pt x="7910601" y="1826387"/>
                  </a:lnTo>
                  <a:cubicBezTo>
                    <a:pt x="8012767" y="1826387"/>
                    <a:pt x="8094951" y="1752854"/>
                    <a:pt x="8094951" y="1662811"/>
                  </a:cubicBezTo>
                  <a:lnTo>
                    <a:pt x="8094951" y="201676"/>
                  </a:lnTo>
                  <a:cubicBezTo>
                    <a:pt x="8094951" y="111633"/>
                    <a:pt x="8012627" y="38100"/>
                    <a:pt x="7910601" y="38100"/>
                  </a:cubicBezTo>
                  <a:lnTo>
                    <a:pt x="226568" y="38100"/>
                  </a:lnTo>
                  <a:lnTo>
                    <a:pt x="226568" y="19050"/>
                  </a:lnTo>
                  <a:lnTo>
                    <a:pt x="226568" y="38100"/>
                  </a:lnTo>
                  <a:cubicBezTo>
                    <a:pt x="124542" y="38100"/>
                    <a:pt x="42218" y="111633"/>
                    <a:pt x="42218" y="201676"/>
                  </a:cubicBezTo>
                  <a:close/>
                </a:path>
              </a:pathLst>
            </a:custGeom>
            <a:solidFill>
              <a:srgbClr val="F4F6FC"/>
            </a:solidFill>
          </p:spPr>
          <p:txBody>
            <a:bodyPr/>
            <a:lstStyle/>
            <a:p>
              <a:endParaRPr lang="es-CO" sz="900"/>
            </a:p>
          </p:txBody>
        </p:sp>
      </p:grpSp>
      <p:grpSp>
        <p:nvGrpSpPr>
          <p:cNvPr id="23" name="Group 23"/>
          <p:cNvGrpSpPr/>
          <p:nvPr/>
        </p:nvGrpSpPr>
        <p:grpSpPr>
          <a:xfrm>
            <a:off x="1175588" y="4009509"/>
            <a:ext cx="2713742" cy="659062"/>
            <a:chOff x="0" y="0"/>
            <a:chExt cx="7236644" cy="1757498"/>
          </a:xfrm>
        </p:grpSpPr>
        <p:sp>
          <p:nvSpPr>
            <p:cNvPr id="24" name="Freeform 24"/>
            <p:cNvSpPr/>
            <p:nvPr/>
          </p:nvSpPr>
          <p:spPr>
            <a:xfrm>
              <a:off x="0" y="0"/>
              <a:ext cx="7236644" cy="1757498"/>
            </a:xfrm>
            <a:custGeom>
              <a:avLst/>
              <a:gdLst/>
              <a:ahLst/>
              <a:cxnLst/>
              <a:rect l="l" t="t" r="r" b="b"/>
              <a:pathLst>
                <a:path w="7236644" h="1757498">
                  <a:moveTo>
                    <a:pt x="0" y="0"/>
                  </a:moveTo>
                  <a:lnTo>
                    <a:pt x="7236644" y="0"/>
                  </a:lnTo>
                  <a:lnTo>
                    <a:pt x="7236644" y="1757498"/>
                  </a:lnTo>
                  <a:lnTo>
                    <a:pt x="0" y="1757498"/>
                  </a:lnTo>
                  <a:close/>
                </a:path>
              </a:pathLst>
            </a:custGeom>
            <a:solidFill>
              <a:srgbClr val="000000">
                <a:alpha val="0"/>
              </a:srgbClr>
            </a:solidFill>
          </p:spPr>
          <p:txBody>
            <a:bodyPr/>
            <a:lstStyle/>
            <a:p>
              <a:endParaRPr lang="es-CO" sz="900"/>
            </a:p>
          </p:txBody>
        </p:sp>
        <p:sp>
          <p:nvSpPr>
            <p:cNvPr id="25" name="TextBox 25"/>
            <p:cNvSpPr txBox="1"/>
            <p:nvPr/>
          </p:nvSpPr>
          <p:spPr>
            <a:xfrm>
              <a:off x="0" y="28575"/>
              <a:ext cx="7236644" cy="1728923"/>
            </a:xfrm>
            <a:prstGeom prst="rect">
              <a:avLst/>
            </a:prstGeom>
          </p:spPr>
          <p:txBody>
            <a:bodyPr lIns="0" tIns="0" rIns="0" bIns="0" rtlCol="0" anchor="ctr"/>
            <a:lstStyle/>
            <a:p>
              <a:pPr algn="ctr">
                <a:lnSpc>
                  <a:spcPts val="1296"/>
                </a:lnSpc>
              </a:pPr>
              <a:r>
                <a:rPr lang="en-US" sz="1200" dirty="0">
                  <a:solidFill>
                    <a:srgbClr val="F4F6FC"/>
                  </a:solidFill>
                  <a:latin typeface="Aptos"/>
                  <a:ea typeface="Aptos"/>
                  <a:cs typeface="Aptos"/>
                  <a:sym typeface="Aptos"/>
                </a:rPr>
                <a:t>Analysis of secondary evidence using artificial intelligence tools</a:t>
              </a:r>
            </a:p>
          </p:txBody>
        </p:sp>
      </p:grpSp>
      <p:grpSp>
        <p:nvGrpSpPr>
          <p:cNvPr id="26" name="Group 26"/>
          <p:cNvGrpSpPr/>
          <p:nvPr/>
        </p:nvGrpSpPr>
        <p:grpSpPr>
          <a:xfrm rot="5400000">
            <a:off x="2404041" y="4698609"/>
            <a:ext cx="256835" cy="308201"/>
            <a:chOff x="0" y="0"/>
            <a:chExt cx="684892" cy="821870"/>
          </a:xfrm>
        </p:grpSpPr>
        <p:sp>
          <p:nvSpPr>
            <p:cNvPr id="27" name="Freeform 27"/>
            <p:cNvSpPr/>
            <p:nvPr/>
          </p:nvSpPr>
          <p:spPr>
            <a:xfrm>
              <a:off x="0" y="0"/>
              <a:ext cx="684911" cy="821817"/>
            </a:xfrm>
            <a:custGeom>
              <a:avLst/>
              <a:gdLst/>
              <a:ahLst/>
              <a:cxnLst/>
              <a:rect l="l" t="t" r="r" b="b"/>
              <a:pathLst>
                <a:path w="684911" h="821817">
                  <a:moveTo>
                    <a:pt x="0" y="164338"/>
                  </a:moveTo>
                  <a:lnTo>
                    <a:pt x="342392" y="164338"/>
                  </a:lnTo>
                  <a:lnTo>
                    <a:pt x="342392" y="0"/>
                  </a:lnTo>
                  <a:lnTo>
                    <a:pt x="684911" y="410972"/>
                  </a:lnTo>
                  <a:lnTo>
                    <a:pt x="342392" y="821817"/>
                  </a:lnTo>
                  <a:lnTo>
                    <a:pt x="342392" y="657479"/>
                  </a:lnTo>
                  <a:lnTo>
                    <a:pt x="0" y="657479"/>
                  </a:lnTo>
                  <a:close/>
                </a:path>
              </a:pathLst>
            </a:custGeom>
            <a:solidFill>
              <a:srgbClr val="000000"/>
            </a:solidFill>
          </p:spPr>
          <p:txBody>
            <a:bodyPr/>
            <a:lstStyle/>
            <a:p>
              <a:endParaRPr lang="es-CO" sz="900"/>
            </a:p>
          </p:txBody>
        </p:sp>
      </p:grpSp>
      <p:grpSp>
        <p:nvGrpSpPr>
          <p:cNvPr id="28" name="Group 28"/>
          <p:cNvGrpSpPr/>
          <p:nvPr/>
        </p:nvGrpSpPr>
        <p:grpSpPr>
          <a:xfrm>
            <a:off x="995270" y="5016789"/>
            <a:ext cx="3051483" cy="699181"/>
            <a:chOff x="0" y="0"/>
            <a:chExt cx="8137287" cy="1864482"/>
          </a:xfrm>
        </p:grpSpPr>
        <p:sp>
          <p:nvSpPr>
            <p:cNvPr id="29" name="Freeform 29"/>
            <p:cNvSpPr/>
            <p:nvPr/>
          </p:nvSpPr>
          <p:spPr>
            <a:xfrm>
              <a:off x="21109" y="19050"/>
              <a:ext cx="8094951" cy="1826387"/>
            </a:xfrm>
            <a:custGeom>
              <a:avLst/>
              <a:gdLst/>
              <a:ahLst/>
              <a:cxnLst/>
              <a:rect l="l" t="t" r="r" b="b"/>
              <a:pathLst>
                <a:path w="8094951" h="1826387">
                  <a:moveTo>
                    <a:pt x="0" y="182626"/>
                  </a:moveTo>
                  <a:cubicBezTo>
                    <a:pt x="0" y="81788"/>
                    <a:pt x="92034" y="0"/>
                    <a:pt x="205459" y="0"/>
                  </a:cubicBezTo>
                  <a:lnTo>
                    <a:pt x="7889492" y="0"/>
                  </a:lnTo>
                  <a:cubicBezTo>
                    <a:pt x="8003058" y="0"/>
                    <a:pt x="8094951" y="81788"/>
                    <a:pt x="8094951" y="182626"/>
                  </a:cubicBezTo>
                  <a:lnTo>
                    <a:pt x="8094951" y="1643761"/>
                  </a:lnTo>
                  <a:cubicBezTo>
                    <a:pt x="8094951" y="1744599"/>
                    <a:pt x="8002917" y="1826387"/>
                    <a:pt x="7889492" y="1826387"/>
                  </a:cubicBezTo>
                  <a:lnTo>
                    <a:pt x="205459" y="1826387"/>
                  </a:lnTo>
                  <a:cubicBezTo>
                    <a:pt x="91894" y="1826387"/>
                    <a:pt x="0" y="1744599"/>
                    <a:pt x="0" y="1643761"/>
                  </a:cubicBezTo>
                  <a:close/>
                </a:path>
              </a:pathLst>
            </a:custGeom>
            <a:solidFill>
              <a:srgbClr val="11676A"/>
            </a:solidFill>
          </p:spPr>
          <p:txBody>
            <a:bodyPr/>
            <a:lstStyle/>
            <a:p>
              <a:endParaRPr lang="es-CO" sz="900"/>
            </a:p>
          </p:txBody>
        </p:sp>
        <p:sp>
          <p:nvSpPr>
            <p:cNvPr id="30" name="Freeform 30"/>
            <p:cNvSpPr/>
            <p:nvPr/>
          </p:nvSpPr>
          <p:spPr>
            <a:xfrm>
              <a:off x="0" y="0"/>
              <a:ext cx="8137168" cy="1864487"/>
            </a:xfrm>
            <a:custGeom>
              <a:avLst/>
              <a:gdLst/>
              <a:ahLst/>
              <a:cxnLst/>
              <a:rect l="l" t="t" r="r" b="b"/>
              <a:pathLst>
                <a:path w="8137168" h="1864487">
                  <a:moveTo>
                    <a:pt x="0" y="201676"/>
                  </a:moveTo>
                  <a:cubicBezTo>
                    <a:pt x="0" y="90043"/>
                    <a:pt x="101745" y="0"/>
                    <a:pt x="226568" y="0"/>
                  </a:cubicBezTo>
                  <a:lnTo>
                    <a:pt x="7910601" y="0"/>
                  </a:lnTo>
                  <a:lnTo>
                    <a:pt x="7910601" y="19050"/>
                  </a:lnTo>
                  <a:lnTo>
                    <a:pt x="7910601" y="0"/>
                  </a:lnTo>
                  <a:cubicBezTo>
                    <a:pt x="8035424" y="0"/>
                    <a:pt x="8137168" y="90043"/>
                    <a:pt x="8137168" y="201676"/>
                  </a:cubicBezTo>
                  <a:lnTo>
                    <a:pt x="8116060" y="201676"/>
                  </a:lnTo>
                  <a:lnTo>
                    <a:pt x="8137168" y="201676"/>
                  </a:lnTo>
                  <a:lnTo>
                    <a:pt x="8137168" y="1662811"/>
                  </a:lnTo>
                  <a:lnTo>
                    <a:pt x="8116060" y="1662811"/>
                  </a:lnTo>
                  <a:lnTo>
                    <a:pt x="8137168" y="1662811"/>
                  </a:lnTo>
                  <a:cubicBezTo>
                    <a:pt x="8137168" y="1774444"/>
                    <a:pt x="8035424" y="1864487"/>
                    <a:pt x="7910601" y="1864487"/>
                  </a:cubicBezTo>
                  <a:lnTo>
                    <a:pt x="7910601" y="1845437"/>
                  </a:lnTo>
                  <a:lnTo>
                    <a:pt x="7910601" y="1864487"/>
                  </a:lnTo>
                  <a:lnTo>
                    <a:pt x="226568" y="1864487"/>
                  </a:lnTo>
                  <a:lnTo>
                    <a:pt x="226568" y="1845437"/>
                  </a:lnTo>
                  <a:lnTo>
                    <a:pt x="226568" y="1864487"/>
                  </a:lnTo>
                  <a:cubicBezTo>
                    <a:pt x="101745" y="1864487"/>
                    <a:pt x="0" y="1774444"/>
                    <a:pt x="0" y="1662811"/>
                  </a:cubicBezTo>
                  <a:lnTo>
                    <a:pt x="0" y="201676"/>
                  </a:lnTo>
                  <a:lnTo>
                    <a:pt x="21109" y="201676"/>
                  </a:lnTo>
                  <a:lnTo>
                    <a:pt x="0" y="201676"/>
                  </a:lnTo>
                  <a:moveTo>
                    <a:pt x="42218" y="201676"/>
                  </a:moveTo>
                  <a:lnTo>
                    <a:pt x="42218" y="1662811"/>
                  </a:lnTo>
                  <a:lnTo>
                    <a:pt x="21109" y="1662811"/>
                  </a:lnTo>
                  <a:lnTo>
                    <a:pt x="42218" y="1662811"/>
                  </a:lnTo>
                  <a:cubicBezTo>
                    <a:pt x="42218" y="1752854"/>
                    <a:pt x="124542" y="1826387"/>
                    <a:pt x="226568" y="1826387"/>
                  </a:cubicBezTo>
                  <a:lnTo>
                    <a:pt x="7910601" y="1826387"/>
                  </a:lnTo>
                  <a:cubicBezTo>
                    <a:pt x="8012767" y="1826387"/>
                    <a:pt x="8094951" y="1752854"/>
                    <a:pt x="8094951" y="1662811"/>
                  </a:cubicBezTo>
                  <a:lnTo>
                    <a:pt x="8094951" y="201676"/>
                  </a:lnTo>
                  <a:cubicBezTo>
                    <a:pt x="8094951" y="111633"/>
                    <a:pt x="8012627" y="38100"/>
                    <a:pt x="7910601" y="38100"/>
                  </a:cubicBezTo>
                  <a:lnTo>
                    <a:pt x="226568" y="38100"/>
                  </a:lnTo>
                  <a:lnTo>
                    <a:pt x="226568" y="19050"/>
                  </a:lnTo>
                  <a:lnTo>
                    <a:pt x="226568" y="38100"/>
                  </a:lnTo>
                  <a:cubicBezTo>
                    <a:pt x="124542" y="38100"/>
                    <a:pt x="42218" y="111633"/>
                    <a:pt x="42218" y="201676"/>
                  </a:cubicBezTo>
                  <a:close/>
                </a:path>
              </a:pathLst>
            </a:custGeom>
            <a:solidFill>
              <a:srgbClr val="F4F6FC"/>
            </a:solidFill>
          </p:spPr>
          <p:txBody>
            <a:bodyPr/>
            <a:lstStyle/>
            <a:p>
              <a:endParaRPr lang="es-CO" sz="900"/>
            </a:p>
          </p:txBody>
        </p:sp>
      </p:grpSp>
      <p:grpSp>
        <p:nvGrpSpPr>
          <p:cNvPr id="31" name="Group 31"/>
          <p:cNvGrpSpPr/>
          <p:nvPr/>
        </p:nvGrpSpPr>
        <p:grpSpPr>
          <a:xfrm>
            <a:off x="1175588" y="5036849"/>
            <a:ext cx="2713742" cy="659062"/>
            <a:chOff x="0" y="0"/>
            <a:chExt cx="7236644" cy="1757498"/>
          </a:xfrm>
        </p:grpSpPr>
        <p:sp>
          <p:nvSpPr>
            <p:cNvPr id="32" name="Freeform 32"/>
            <p:cNvSpPr/>
            <p:nvPr/>
          </p:nvSpPr>
          <p:spPr>
            <a:xfrm>
              <a:off x="0" y="0"/>
              <a:ext cx="7236644" cy="1757498"/>
            </a:xfrm>
            <a:custGeom>
              <a:avLst/>
              <a:gdLst/>
              <a:ahLst/>
              <a:cxnLst/>
              <a:rect l="l" t="t" r="r" b="b"/>
              <a:pathLst>
                <a:path w="7236644" h="1757498">
                  <a:moveTo>
                    <a:pt x="0" y="0"/>
                  </a:moveTo>
                  <a:lnTo>
                    <a:pt x="7236644" y="0"/>
                  </a:lnTo>
                  <a:lnTo>
                    <a:pt x="7236644" y="1757498"/>
                  </a:lnTo>
                  <a:lnTo>
                    <a:pt x="0" y="1757498"/>
                  </a:lnTo>
                  <a:close/>
                </a:path>
              </a:pathLst>
            </a:custGeom>
            <a:solidFill>
              <a:srgbClr val="000000">
                <a:alpha val="0"/>
              </a:srgbClr>
            </a:solidFill>
          </p:spPr>
          <p:txBody>
            <a:bodyPr/>
            <a:lstStyle/>
            <a:p>
              <a:endParaRPr lang="es-CO" sz="900"/>
            </a:p>
          </p:txBody>
        </p:sp>
        <p:sp>
          <p:nvSpPr>
            <p:cNvPr id="33" name="TextBox 33"/>
            <p:cNvSpPr txBox="1"/>
            <p:nvPr/>
          </p:nvSpPr>
          <p:spPr>
            <a:xfrm>
              <a:off x="0" y="28575"/>
              <a:ext cx="7236644" cy="1728923"/>
            </a:xfrm>
            <a:prstGeom prst="rect">
              <a:avLst/>
            </a:prstGeom>
          </p:spPr>
          <p:txBody>
            <a:bodyPr lIns="0" tIns="0" rIns="0" bIns="0" rtlCol="0" anchor="ctr"/>
            <a:lstStyle/>
            <a:p>
              <a:pPr algn="ctr">
                <a:lnSpc>
                  <a:spcPts val="1296"/>
                </a:lnSpc>
              </a:pPr>
              <a:r>
                <a:rPr lang="en-US" sz="1200" dirty="0">
                  <a:solidFill>
                    <a:srgbClr val="F4F6FC"/>
                  </a:solidFill>
                  <a:latin typeface="Aptos"/>
                  <a:ea typeface="Aptos"/>
                  <a:cs typeface="Aptos"/>
                  <a:sym typeface="Aptos"/>
                </a:rPr>
                <a:t>Identification of 121 problems, grouped into five thematic categories</a:t>
              </a:r>
            </a:p>
          </p:txBody>
        </p:sp>
      </p:grpSp>
      <p:sp>
        <p:nvSpPr>
          <p:cNvPr id="34" name="TextBox 34"/>
          <p:cNvSpPr txBox="1"/>
          <p:nvPr/>
        </p:nvSpPr>
        <p:spPr>
          <a:xfrm>
            <a:off x="4615041" y="4683927"/>
            <a:ext cx="3900310" cy="820738"/>
          </a:xfrm>
          <a:prstGeom prst="rect">
            <a:avLst/>
          </a:prstGeom>
        </p:spPr>
        <p:txBody>
          <a:bodyPr lIns="0" tIns="0" rIns="0" bIns="0" rtlCol="0" anchor="t">
            <a:spAutoFit/>
          </a:bodyPr>
          <a:lstStyle/>
          <a:p>
            <a:pPr algn="just">
              <a:lnSpc>
                <a:spcPts val="1620"/>
              </a:lnSpc>
            </a:pPr>
            <a:r>
              <a:rPr lang="en-US" sz="1350" dirty="0">
                <a:solidFill>
                  <a:srgbClr val="050A30"/>
                </a:solidFill>
                <a:latin typeface="Aptos"/>
                <a:ea typeface="Aptos"/>
                <a:cs typeface="Aptos"/>
                <a:sym typeface="Aptos"/>
              </a:rPr>
              <a:t>Workshop with FORAGRO members to develop the narrative framing of </a:t>
            </a:r>
            <a:r>
              <a:rPr lang="en-US" sz="1350" dirty="0">
                <a:solidFill>
                  <a:srgbClr val="050A30"/>
                </a:solidFill>
                <a:latin typeface="Aptos"/>
                <a:sym typeface="Aptos"/>
              </a:rPr>
              <a:t>the challenge and define the mission objective</a:t>
            </a:r>
          </a:p>
          <a:p>
            <a:pPr algn="just">
              <a:lnSpc>
                <a:spcPts val="1620"/>
              </a:lnSpc>
            </a:pPr>
            <a:endParaRPr lang="en-US" sz="1350" dirty="0">
              <a:solidFill>
                <a:srgbClr val="050A30"/>
              </a:solidFill>
              <a:latin typeface="Aptos"/>
              <a:ea typeface="Aptos"/>
              <a:cs typeface="Aptos"/>
              <a:sym typeface="Aptos"/>
            </a:endParaRPr>
          </a:p>
        </p:txBody>
      </p:sp>
      <p:grpSp>
        <p:nvGrpSpPr>
          <p:cNvPr id="37" name="Group 37"/>
          <p:cNvGrpSpPr/>
          <p:nvPr/>
        </p:nvGrpSpPr>
        <p:grpSpPr>
          <a:xfrm>
            <a:off x="0" y="1106230"/>
            <a:ext cx="9149360" cy="530741"/>
            <a:chOff x="0" y="0"/>
            <a:chExt cx="24398292" cy="1415310"/>
          </a:xfrm>
        </p:grpSpPr>
        <p:grpSp>
          <p:nvGrpSpPr>
            <p:cNvPr id="38" name="Group 38"/>
            <p:cNvGrpSpPr/>
            <p:nvPr/>
          </p:nvGrpSpPr>
          <p:grpSpPr>
            <a:xfrm>
              <a:off x="0" y="0"/>
              <a:ext cx="24398292" cy="1415310"/>
              <a:chOff x="0" y="0"/>
              <a:chExt cx="4819416" cy="279567"/>
            </a:xfrm>
          </p:grpSpPr>
          <p:sp>
            <p:nvSpPr>
              <p:cNvPr id="39" name="Freeform 39"/>
              <p:cNvSpPr/>
              <p:nvPr/>
            </p:nvSpPr>
            <p:spPr>
              <a:xfrm>
                <a:off x="0" y="0"/>
                <a:ext cx="4819416" cy="279567"/>
              </a:xfrm>
              <a:custGeom>
                <a:avLst/>
                <a:gdLst/>
                <a:ahLst/>
                <a:cxnLst/>
                <a:rect l="l" t="t" r="r" b="b"/>
                <a:pathLst>
                  <a:path w="4819416" h="279567">
                    <a:moveTo>
                      <a:pt x="0" y="0"/>
                    </a:moveTo>
                    <a:lnTo>
                      <a:pt x="4819416" y="0"/>
                    </a:lnTo>
                    <a:lnTo>
                      <a:pt x="4819416" y="279567"/>
                    </a:lnTo>
                    <a:lnTo>
                      <a:pt x="0" y="279567"/>
                    </a:lnTo>
                    <a:close/>
                  </a:path>
                </a:pathLst>
              </a:custGeom>
              <a:solidFill>
                <a:srgbClr val="4A9B27"/>
              </a:solidFill>
            </p:spPr>
            <p:txBody>
              <a:bodyPr/>
              <a:lstStyle/>
              <a:p>
                <a:endParaRPr lang="es-CO" sz="900"/>
              </a:p>
            </p:txBody>
          </p:sp>
          <p:sp>
            <p:nvSpPr>
              <p:cNvPr id="40" name="TextBox 40"/>
              <p:cNvSpPr txBox="1"/>
              <p:nvPr/>
            </p:nvSpPr>
            <p:spPr>
              <a:xfrm>
                <a:off x="0" y="-47625"/>
                <a:ext cx="4819416" cy="327192"/>
              </a:xfrm>
              <a:prstGeom prst="rect">
                <a:avLst/>
              </a:prstGeom>
            </p:spPr>
            <p:txBody>
              <a:bodyPr lIns="25400" tIns="25400" rIns="25400" bIns="25400" rtlCol="0" anchor="ctr"/>
              <a:lstStyle/>
              <a:p>
                <a:pPr algn="ctr">
                  <a:lnSpc>
                    <a:spcPts val="1789"/>
                  </a:lnSpc>
                </a:pPr>
                <a:endParaRPr sz="900"/>
              </a:p>
            </p:txBody>
          </p:sp>
        </p:grpSp>
        <p:sp>
          <p:nvSpPr>
            <p:cNvPr id="41" name="TextBox 41"/>
            <p:cNvSpPr txBox="1"/>
            <p:nvPr/>
          </p:nvSpPr>
          <p:spPr>
            <a:xfrm>
              <a:off x="902429" y="120637"/>
              <a:ext cx="19050855" cy="1238289"/>
            </a:xfrm>
            <a:prstGeom prst="rect">
              <a:avLst/>
            </a:prstGeom>
          </p:spPr>
          <p:txBody>
            <a:bodyPr wrap="square" lIns="0" tIns="0" rIns="0" bIns="0" rtlCol="0" anchor="t">
              <a:spAutoFit/>
            </a:bodyPr>
            <a:lstStyle/>
            <a:p>
              <a:pPr>
                <a:lnSpc>
                  <a:spcPts val="1836"/>
                </a:lnSpc>
                <a:spcBef>
                  <a:spcPct val="0"/>
                </a:spcBef>
              </a:pPr>
              <a:r>
                <a:rPr lang="en-US" sz="1700" b="1" dirty="0">
                  <a:solidFill>
                    <a:srgbClr val="FFFFFF"/>
                  </a:solidFill>
                  <a:latin typeface="Aptos Bold"/>
                  <a:ea typeface="Aptos Bold"/>
                  <a:cs typeface="Aptos Bold"/>
                  <a:sym typeface="Aptos Bold"/>
                </a:rPr>
                <a:t>AXIS 1: Strategic Roadmap and Foresight in Science, Technology, and Innovation (STI)</a:t>
              </a:r>
            </a:p>
          </p:txBody>
        </p:sp>
      </p:grpSp>
      <p:grpSp>
        <p:nvGrpSpPr>
          <p:cNvPr id="46" name="Group 7">
            <a:extLst>
              <a:ext uri="{FF2B5EF4-FFF2-40B4-BE49-F238E27FC236}">
                <a16:creationId xmlns:a16="http://schemas.microsoft.com/office/drawing/2014/main" id="{480A7CF4-7B8D-ABE5-52BC-ADFF23FFD67D}"/>
              </a:ext>
            </a:extLst>
          </p:cNvPr>
          <p:cNvGrpSpPr/>
          <p:nvPr/>
        </p:nvGrpSpPr>
        <p:grpSpPr>
          <a:xfrm>
            <a:off x="40361" y="5927647"/>
            <a:ext cx="9149360" cy="91525"/>
            <a:chOff x="0" y="0"/>
            <a:chExt cx="24398292" cy="244066"/>
          </a:xfrm>
        </p:grpSpPr>
        <p:sp>
          <p:nvSpPr>
            <p:cNvPr id="47" name="Freeform 8">
              <a:extLst>
                <a:ext uri="{FF2B5EF4-FFF2-40B4-BE49-F238E27FC236}">
                  <a16:creationId xmlns:a16="http://schemas.microsoft.com/office/drawing/2014/main" id="{CC5D0E1C-766B-E3B4-F555-9E45A1B6AEB0}"/>
                </a:ext>
              </a:extLst>
            </p:cNvPr>
            <p:cNvSpPr/>
            <p:nvPr/>
          </p:nvSpPr>
          <p:spPr>
            <a:xfrm>
              <a:off x="0" y="0"/>
              <a:ext cx="24398351" cy="244094"/>
            </a:xfrm>
            <a:custGeom>
              <a:avLst/>
              <a:gdLst/>
              <a:ahLst/>
              <a:cxnLst/>
              <a:rect l="l" t="t" r="r" b="b"/>
              <a:pathLst>
                <a:path w="24398351" h="244094">
                  <a:moveTo>
                    <a:pt x="0" y="0"/>
                  </a:moveTo>
                  <a:lnTo>
                    <a:pt x="24398351" y="0"/>
                  </a:lnTo>
                  <a:lnTo>
                    <a:pt x="24398351" y="244094"/>
                  </a:lnTo>
                  <a:lnTo>
                    <a:pt x="0" y="244094"/>
                  </a:lnTo>
                  <a:close/>
                </a:path>
              </a:pathLst>
            </a:custGeom>
            <a:solidFill>
              <a:srgbClr val="050A30"/>
            </a:solidFill>
          </p:spPr>
          <p:txBody>
            <a:bodyPr/>
            <a:lstStyle/>
            <a:p>
              <a:endParaRPr lang="es-CO" sz="900"/>
            </a:p>
          </p:txBody>
        </p:sp>
      </p:grpSp>
      <p:pic>
        <p:nvPicPr>
          <p:cNvPr id="35" name="Picture 3" descr="A logo with green leaves&#10;&#10;AI-generated content may be incorrect.">
            <a:extLst>
              <a:ext uri="{FF2B5EF4-FFF2-40B4-BE49-F238E27FC236}">
                <a16:creationId xmlns:a16="http://schemas.microsoft.com/office/drawing/2014/main" id="{A3F8DCC2-FC0A-7DD1-FE03-9240B6D2B51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67600" y="1055635"/>
            <a:ext cx="1556992" cy="634533"/>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938744" y="1802984"/>
            <a:ext cx="4254916" cy="4254916"/>
            <a:chOff x="0" y="0"/>
            <a:chExt cx="11346442" cy="11346442"/>
          </a:xfrm>
        </p:grpSpPr>
        <p:sp>
          <p:nvSpPr>
            <p:cNvPr id="3" name="Freeform 3"/>
            <p:cNvSpPr/>
            <p:nvPr/>
          </p:nvSpPr>
          <p:spPr>
            <a:xfrm>
              <a:off x="9619742" y="1655953"/>
              <a:ext cx="2280539" cy="8036306"/>
            </a:xfrm>
            <a:custGeom>
              <a:avLst/>
              <a:gdLst/>
              <a:ahLst/>
              <a:cxnLst/>
              <a:rect l="l" t="t" r="r" b="b"/>
              <a:pathLst>
                <a:path w="2280539" h="8036306">
                  <a:moveTo>
                    <a:pt x="65024" y="5715"/>
                  </a:moveTo>
                  <a:cubicBezTo>
                    <a:pt x="2280539" y="2221230"/>
                    <a:pt x="2280539" y="5813298"/>
                    <a:pt x="65024" y="8028813"/>
                  </a:cubicBezTo>
                  <a:cubicBezTo>
                    <a:pt x="57531" y="8036306"/>
                    <a:pt x="45466" y="8036306"/>
                    <a:pt x="38100" y="8028813"/>
                  </a:cubicBezTo>
                  <a:lnTo>
                    <a:pt x="7493" y="7998206"/>
                  </a:lnTo>
                  <a:cubicBezTo>
                    <a:pt x="3937" y="7994650"/>
                    <a:pt x="1906" y="7989824"/>
                    <a:pt x="1906" y="7984744"/>
                  </a:cubicBezTo>
                  <a:cubicBezTo>
                    <a:pt x="1906" y="7979664"/>
                    <a:pt x="3937" y="7974838"/>
                    <a:pt x="7493" y="7971282"/>
                  </a:cubicBezTo>
                  <a:cubicBezTo>
                    <a:pt x="2191258" y="5787517"/>
                    <a:pt x="2191258" y="2246884"/>
                    <a:pt x="7493" y="63119"/>
                  </a:cubicBezTo>
                  <a:cubicBezTo>
                    <a:pt x="0" y="55626"/>
                    <a:pt x="0" y="43561"/>
                    <a:pt x="7493" y="36195"/>
                  </a:cubicBezTo>
                  <a:lnTo>
                    <a:pt x="38100" y="5588"/>
                  </a:lnTo>
                  <a:cubicBezTo>
                    <a:pt x="41656" y="2032"/>
                    <a:pt x="46482" y="0"/>
                    <a:pt x="51562" y="0"/>
                  </a:cubicBezTo>
                  <a:cubicBezTo>
                    <a:pt x="56643" y="0"/>
                    <a:pt x="61468" y="2032"/>
                    <a:pt x="65024" y="5588"/>
                  </a:cubicBezTo>
                  <a:moveTo>
                    <a:pt x="38100" y="32512"/>
                  </a:moveTo>
                  <a:lnTo>
                    <a:pt x="51562" y="19050"/>
                  </a:lnTo>
                  <a:lnTo>
                    <a:pt x="65024" y="32512"/>
                  </a:lnTo>
                  <a:lnTo>
                    <a:pt x="34418" y="63119"/>
                  </a:lnTo>
                  <a:lnTo>
                    <a:pt x="20956" y="49657"/>
                  </a:lnTo>
                  <a:lnTo>
                    <a:pt x="34418" y="36195"/>
                  </a:lnTo>
                  <a:cubicBezTo>
                    <a:pt x="2233041" y="2234819"/>
                    <a:pt x="2233041" y="5799582"/>
                    <a:pt x="34418" y="7998206"/>
                  </a:cubicBezTo>
                  <a:lnTo>
                    <a:pt x="20956" y="7984744"/>
                  </a:lnTo>
                  <a:lnTo>
                    <a:pt x="34418" y="7971282"/>
                  </a:lnTo>
                  <a:lnTo>
                    <a:pt x="65024" y="8001889"/>
                  </a:lnTo>
                  <a:lnTo>
                    <a:pt x="51562" y="8015350"/>
                  </a:lnTo>
                  <a:lnTo>
                    <a:pt x="38100" y="8001889"/>
                  </a:lnTo>
                  <a:cubicBezTo>
                    <a:pt x="2238756" y="5801233"/>
                    <a:pt x="2238756" y="2233295"/>
                    <a:pt x="38100" y="32639"/>
                  </a:cubicBezTo>
                  <a:close/>
                </a:path>
              </a:pathLst>
            </a:custGeom>
            <a:solidFill>
              <a:srgbClr val="12229D"/>
            </a:solidFill>
            <a:ln>
              <a:solidFill>
                <a:schemeClr val="accent1">
                  <a:lumMod val="50000"/>
                </a:schemeClr>
              </a:solidFill>
            </a:ln>
          </p:spPr>
          <p:txBody>
            <a:bodyPr/>
            <a:lstStyle/>
            <a:p>
              <a:endParaRPr lang="es-CO" sz="900"/>
            </a:p>
          </p:txBody>
        </p:sp>
      </p:grpSp>
      <p:sp>
        <p:nvSpPr>
          <p:cNvPr id="49" name="TextBox 49"/>
          <p:cNvSpPr txBox="1"/>
          <p:nvPr/>
        </p:nvSpPr>
        <p:spPr>
          <a:xfrm>
            <a:off x="674370" y="1889882"/>
            <a:ext cx="4473416" cy="275525"/>
          </a:xfrm>
          <a:prstGeom prst="rect">
            <a:avLst/>
          </a:prstGeom>
        </p:spPr>
        <p:txBody>
          <a:bodyPr lIns="0" tIns="0" rIns="0" bIns="0" rtlCol="0" anchor="t">
            <a:spAutoFit/>
          </a:bodyPr>
          <a:lstStyle/>
          <a:p>
            <a:pPr>
              <a:lnSpc>
                <a:spcPct val="100000"/>
              </a:lnSpc>
            </a:pPr>
            <a:r>
              <a:rPr lang="en-US" b="1" dirty="0">
                <a:solidFill>
                  <a:srgbClr val="000000"/>
                </a:solidFill>
                <a:latin typeface="Aptos Bold"/>
                <a:ea typeface="Aptos Bold"/>
                <a:cs typeface="Aptos Bold"/>
                <a:sym typeface="Aptos Bold"/>
              </a:rPr>
              <a:t>5 </a:t>
            </a:r>
            <a:r>
              <a:rPr lang="es-CR" dirty="0"/>
              <a:t>Main </a:t>
            </a:r>
            <a:r>
              <a:rPr lang="es-CR" dirty="0" err="1"/>
              <a:t>Problem</a:t>
            </a:r>
            <a:r>
              <a:rPr lang="es-CR" dirty="0"/>
              <a:t> </a:t>
            </a:r>
            <a:r>
              <a:rPr lang="es-CR" dirty="0" err="1"/>
              <a:t>Categories</a:t>
            </a:r>
            <a:endParaRPr lang="en-US" dirty="0">
              <a:solidFill>
                <a:srgbClr val="000000"/>
              </a:solidFill>
              <a:latin typeface="Aptos"/>
              <a:ea typeface="Aptos"/>
              <a:cs typeface="Aptos"/>
              <a:sym typeface="Aptos"/>
            </a:endParaRPr>
          </a:p>
        </p:txBody>
      </p:sp>
      <p:grpSp>
        <p:nvGrpSpPr>
          <p:cNvPr id="68" name="Group 67">
            <a:extLst>
              <a:ext uri="{FF2B5EF4-FFF2-40B4-BE49-F238E27FC236}">
                <a16:creationId xmlns:a16="http://schemas.microsoft.com/office/drawing/2014/main" id="{A7ABCC53-ADA0-E629-8BE7-4BABC724EAB0}"/>
              </a:ext>
            </a:extLst>
          </p:cNvPr>
          <p:cNvGrpSpPr/>
          <p:nvPr/>
        </p:nvGrpSpPr>
        <p:grpSpPr>
          <a:xfrm>
            <a:off x="673151" y="2496237"/>
            <a:ext cx="7806355" cy="2868409"/>
            <a:chOff x="1346302" y="3600253"/>
            <a:chExt cx="15612709" cy="5736818"/>
          </a:xfrm>
        </p:grpSpPr>
        <p:grpSp>
          <p:nvGrpSpPr>
            <p:cNvPr id="4" name="Group 4"/>
            <p:cNvGrpSpPr/>
            <p:nvPr/>
          </p:nvGrpSpPr>
          <p:grpSpPr>
            <a:xfrm>
              <a:off x="1838523" y="3698697"/>
              <a:ext cx="15120488" cy="816128"/>
              <a:chOff x="0" y="0"/>
              <a:chExt cx="20160650" cy="1088170"/>
            </a:xfrm>
          </p:grpSpPr>
          <p:sp>
            <p:nvSpPr>
              <p:cNvPr id="5" name="Freeform 5"/>
              <p:cNvSpPr/>
              <p:nvPr/>
            </p:nvSpPr>
            <p:spPr>
              <a:xfrm>
                <a:off x="19050" y="19050"/>
                <a:ext cx="20122514" cy="1050036"/>
              </a:xfrm>
              <a:custGeom>
                <a:avLst/>
                <a:gdLst/>
                <a:ahLst/>
                <a:cxnLst/>
                <a:rect l="l" t="t" r="r" b="b"/>
                <a:pathLst>
                  <a:path w="20122514" h="1050036">
                    <a:moveTo>
                      <a:pt x="0" y="0"/>
                    </a:moveTo>
                    <a:lnTo>
                      <a:pt x="20122514" y="0"/>
                    </a:lnTo>
                    <a:lnTo>
                      <a:pt x="20122514" y="1050036"/>
                    </a:lnTo>
                    <a:lnTo>
                      <a:pt x="0" y="1050036"/>
                    </a:lnTo>
                    <a:close/>
                  </a:path>
                </a:pathLst>
              </a:custGeom>
              <a:solidFill>
                <a:schemeClr val="tx2">
                  <a:lumMod val="50000"/>
                </a:schemeClr>
              </a:solidFill>
            </p:spPr>
            <p:txBody>
              <a:bodyPr/>
              <a:lstStyle/>
              <a:p>
                <a:endParaRPr lang="es-CO" sz="900"/>
              </a:p>
            </p:txBody>
          </p:sp>
          <p:sp>
            <p:nvSpPr>
              <p:cNvPr id="6" name="Freeform 6"/>
              <p:cNvSpPr/>
              <p:nvPr/>
            </p:nvSpPr>
            <p:spPr>
              <a:xfrm>
                <a:off x="0" y="0"/>
                <a:ext cx="20160614" cy="1088136"/>
              </a:xfrm>
              <a:custGeom>
                <a:avLst/>
                <a:gdLst/>
                <a:ahLst/>
                <a:cxnLst/>
                <a:rect l="l" t="t" r="r" b="b"/>
                <a:pathLst>
                  <a:path w="20160614" h="1088136">
                    <a:moveTo>
                      <a:pt x="19050" y="0"/>
                    </a:moveTo>
                    <a:lnTo>
                      <a:pt x="20141564" y="0"/>
                    </a:lnTo>
                    <a:cubicBezTo>
                      <a:pt x="20152105" y="0"/>
                      <a:pt x="20160614" y="8509"/>
                      <a:pt x="20160614" y="19050"/>
                    </a:cubicBezTo>
                    <a:lnTo>
                      <a:pt x="20160614" y="1069086"/>
                    </a:lnTo>
                    <a:cubicBezTo>
                      <a:pt x="20160614" y="1079627"/>
                      <a:pt x="20152105" y="1088136"/>
                      <a:pt x="20141564" y="1088136"/>
                    </a:cubicBezTo>
                    <a:lnTo>
                      <a:pt x="19050" y="1088136"/>
                    </a:lnTo>
                    <a:cubicBezTo>
                      <a:pt x="8509" y="1088136"/>
                      <a:pt x="0" y="1079627"/>
                      <a:pt x="0" y="1069086"/>
                    </a:cubicBezTo>
                    <a:lnTo>
                      <a:pt x="0" y="19050"/>
                    </a:lnTo>
                    <a:cubicBezTo>
                      <a:pt x="0" y="8509"/>
                      <a:pt x="8509" y="0"/>
                      <a:pt x="19050" y="0"/>
                    </a:cubicBezTo>
                    <a:moveTo>
                      <a:pt x="19050" y="38100"/>
                    </a:moveTo>
                    <a:lnTo>
                      <a:pt x="19050" y="19050"/>
                    </a:lnTo>
                    <a:lnTo>
                      <a:pt x="38100" y="19050"/>
                    </a:lnTo>
                    <a:lnTo>
                      <a:pt x="38100" y="1069086"/>
                    </a:lnTo>
                    <a:lnTo>
                      <a:pt x="19050" y="1069086"/>
                    </a:lnTo>
                    <a:lnTo>
                      <a:pt x="19050" y="1050036"/>
                    </a:lnTo>
                    <a:lnTo>
                      <a:pt x="20141564" y="1050036"/>
                    </a:lnTo>
                    <a:lnTo>
                      <a:pt x="20141564" y="1069086"/>
                    </a:lnTo>
                    <a:lnTo>
                      <a:pt x="20122514" y="1069086"/>
                    </a:lnTo>
                    <a:lnTo>
                      <a:pt x="20122514" y="19050"/>
                    </a:lnTo>
                    <a:lnTo>
                      <a:pt x="20141564" y="19050"/>
                    </a:lnTo>
                    <a:lnTo>
                      <a:pt x="20141564" y="38100"/>
                    </a:lnTo>
                    <a:lnTo>
                      <a:pt x="19050" y="38100"/>
                    </a:lnTo>
                    <a:close/>
                  </a:path>
                </a:pathLst>
              </a:custGeom>
              <a:solidFill>
                <a:srgbClr val="F4F6FC"/>
              </a:solidFill>
            </p:spPr>
            <p:txBody>
              <a:bodyPr/>
              <a:lstStyle/>
              <a:p>
                <a:endParaRPr lang="es-CO" sz="900"/>
              </a:p>
            </p:txBody>
          </p:sp>
        </p:grpSp>
        <p:grpSp>
          <p:nvGrpSpPr>
            <p:cNvPr id="7" name="Group 7"/>
            <p:cNvGrpSpPr/>
            <p:nvPr/>
          </p:nvGrpSpPr>
          <p:grpSpPr>
            <a:xfrm>
              <a:off x="2449958" y="3698697"/>
              <a:ext cx="14509052" cy="816128"/>
              <a:chOff x="0" y="0"/>
              <a:chExt cx="19345403" cy="1088170"/>
            </a:xfrm>
          </p:grpSpPr>
          <p:sp>
            <p:nvSpPr>
              <p:cNvPr id="8" name="Freeform 8"/>
              <p:cNvSpPr/>
              <p:nvPr/>
            </p:nvSpPr>
            <p:spPr>
              <a:xfrm>
                <a:off x="0" y="0"/>
                <a:ext cx="19345404" cy="1088170"/>
              </a:xfrm>
              <a:custGeom>
                <a:avLst/>
                <a:gdLst/>
                <a:ahLst/>
                <a:cxnLst/>
                <a:rect l="l" t="t" r="r" b="b"/>
                <a:pathLst>
                  <a:path w="19345404" h="1088170">
                    <a:moveTo>
                      <a:pt x="0" y="0"/>
                    </a:moveTo>
                    <a:lnTo>
                      <a:pt x="19345404" y="0"/>
                    </a:lnTo>
                    <a:lnTo>
                      <a:pt x="19345404" y="1088170"/>
                    </a:lnTo>
                    <a:lnTo>
                      <a:pt x="0" y="1088170"/>
                    </a:lnTo>
                    <a:close/>
                  </a:path>
                </a:pathLst>
              </a:custGeom>
              <a:solidFill>
                <a:srgbClr val="000000">
                  <a:alpha val="0"/>
                </a:srgbClr>
              </a:solidFill>
            </p:spPr>
            <p:txBody>
              <a:bodyPr/>
              <a:lstStyle/>
              <a:p>
                <a:endParaRPr lang="es-CO" sz="900"/>
              </a:p>
            </p:txBody>
          </p:sp>
          <p:sp>
            <p:nvSpPr>
              <p:cNvPr id="9" name="TextBox 9"/>
              <p:cNvSpPr txBox="1"/>
              <p:nvPr/>
            </p:nvSpPr>
            <p:spPr>
              <a:xfrm>
                <a:off x="0" y="28575"/>
                <a:ext cx="19345403" cy="1059595"/>
              </a:xfrm>
              <a:prstGeom prst="rect">
                <a:avLst/>
              </a:prstGeom>
            </p:spPr>
            <p:txBody>
              <a:bodyPr lIns="0" tIns="0" rIns="0" bIns="0" rtlCol="0" anchor="ctr"/>
              <a:lstStyle/>
              <a:p>
                <a:pPr>
                  <a:lnSpc>
                    <a:spcPts val="1215"/>
                  </a:lnSpc>
                </a:pPr>
                <a:r>
                  <a:rPr lang="en-US" sz="1125" dirty="0">
                    <a:solidFill>
                      <a:srgbClr val="F4F6FC"/>
                    </a:solidFill>
                    <a:latin typeface="Aptos"/>
                    <a:ea typeface="Aptos"/>
                    <a:cs typeface="Aptos"/>
                    <a:sym typeface="Aptos"/>
                  </a:rPr>
                  <a:t>Limited capacity of the agricultural sector to adapt to a changing context</a:t>
                </a:r>
              </a:p>
            </p:txBody>
          </p:sp>
        </p:grpSp>
        <p:grpSp>
          <p:nvGrpSpPr>
            <p:cNvPr id="10" name="Group 10"/>
            <p:cNvGrpSpPr/>
            <p:nvPr/>
          </p:nvGrpSpPr>
          <p:grpSpPr>
            <a:xfrm>
              <a:off x="1346302" y="3600253"/>
              <a:ext cx="1013014" cy="1013014"/>
              <a:chOff x="0" y="0"/>
              <a:chExt cx="1350686" cy="1350686"/>
            </a:xfrm>
          </p:grpSpPr>
          <p:sp>
            <p:nvSpPr>
              <p:cNvPr id="11" name="Freeform 11"/>
              <p:cNvSpPr/>
              <p:nvPr/>
            </p:nvSpPr>
            <p:spPr>
              <a:xfrm>
                <a:off x="19050" y="19050"/>
                <a:ext cx="1312672" cy="1312672"/>
              </a:xfrm>
              <a:custGeom>
                <a:avLst/>
                <a:gdLst/>
                <a:ahLst/>
                <a:cxnLst/>
                <a:rect l="l" t="t" r="r" b="b"/>
                <a:pathLst>
                  <a:path w="1312672" h="1312672">
                    <a:moveTo>
                      <a:pt x="0" y="656336"/>
                    </a:moveTo>
                    <a:cubicBezTo>
                      <a:pt x="0" y="293878"/>
                      <a:pt x="293878" y="0"/>
                      <a:pt x="656336" y="0"/>
                    </a:cubicBezTo>
                    <a:cubicBezTo>
                      <a:pt x="1018794" y="0"/>
                      <a:pt x="1312672" y="293878"/>
                      <a:pt x="1312672" y="656336"/>
                    </a:cubicBezTo>
                    <a:cubicBezTo>
                      <a:pt x="1312672" y="1018794"/>
                      <a:pt x="1018794" y="1312672"/>
                      <a:pt x="656336" y="1312672"/>
                    </a:cubicBezTo>
                    <a:cubicBezTo>
                      <a:pt x="293878" y="1312672"/>
                      <a:pt x="0" y="1018794"/>
                      <a:pt x="0" y="656336"/>
                    </a:cubicBezTo>
                    <a:close/>
                  </a:path>
                </a:pathLst>
              </a:custGeom>
              <a:solidFill>
                <a:srgbClr val="FFFFFF"/>
              </a:solidFill>
            </p:spPr>
            <p:txBody>
              <a:bodyPr/>
              <a:lstStyle/>
              <a:p>
                <a:endParaRPr lang="es-CO" sz="900"/>
              </a:p>
            </p:txBody>
          </p:sp>
          <p:sp>
            <p:nvSpPr>
              <p:cNvPr id="12" name="Freeform 12"/>
              <p:cNvSpPr/>
              <p:nvPr/>
            </p:nvSpPr>
            <p:spPr>
              <a:xfrm>
                <a:off x="0" y="0"/>
                <a:ext cx="1350772" cy="1350772"/>
              </a:xfrm>
              <a:custGeom>
                <a:avLst/>
                <a:gdLst/>
                <a:ahLst/>
                <a:cxnLst/>
                <a:rect l="l" t="t" r="r" b="b"/>
                <a:pathLst>
                  <a:path w="1350772" h="1350772">
                    <a:moveTo>
                      <a:pt x="0" y="675386"/>
                    </a:moveTo>
                    <a:cubicBezTo>
                      <a:pt x="0" y="302387"/>
                      <a:pt x="302387" y="0"/>
                      <a:pt x="675386" y="0"/>
                    </a:cubicBezTo>
                    <a:lnTo>
                      <a:pt x="675386" y="19050"/>
                    </a:lnTo>
                    <a:lnTo>
                      <a:pt x="675386" y="0"/>
                    </a:lnTo>
                    <a:cubicBezTo>
                      <a:pt x="1048385" y="0"/>
                      <a:pt x="1350772" y="302387"/>
                      <a:pt x="1350772" y="675386"/>
                    </a:cubicBezTo>
                    <a:lnTo>
                      <a:pt x="1331722" y="675386"/>
                    </a:lnTo>
                    <a:lnTo>
                      <a:pt x="1350772" y="675386"/>
                    </a:lnTo>
                    <a:cubicBezTo>
                      <a:pt x="1350772" y="1048385"/>
                      <a:pt x="1048385" y="1350772"/>
                      <a:pt x="675386" y="1350772"/>
                    </a:cubicBezTo>
                    <a:lnTo>
                      <a:pt x="675386" y="1331722"/>
                    </a:lnTo>
                    <a:lnTo>
                      <a:pt x="675386" y="1350772"/>
                    </a:lnTo>
                    <a:cubicBezTo>
                      <a:pt x="302387" y="1350645"/>
                      <a:pt x="0" y="1048385"/>
                      <a:pt x="0" y="675386"/>
                    </a:cubicBezTo>
                    <a:lnTo>
                      <a:pt x="19050" y="675386"/>
                    </a:lnTo>
                    <a:lnTo>
                      <a:pt x="38100" y="675386"/>
                    </a:lnTo>
                    <a:lnTo>
                      <a:pt x="19050" y="675386"/>
                    </a:lnTo>
                    <a:lnTo>
                      <a:pt x="0" y="675386"/>
                    </a:lnTo>
                    <a:moveTo>
                      <a:pt x="38100" y="675386"/>
                    </a:moveTo>
                    <a:cubicBezTo>
                      <a:pt x="38100" y="685927"/>
                      <a:pt x="29591" y="694436"/>
                      <a:pt x="19050" y="694436"/>
                    </a:cubicBezTo>
                    <a:cubicBezTo>
                      <a:pt x="8509" y="694436"/>
                      <a:pt x="0" y="685927"/>
                      <a:pt x="0" y="675386"/>
                    </a:cubicBezTo>
                    <a:cubicBezTo>
                      <a:pt x="0" y="664845"/>
                      <a:pt x="8509" y="656336"/>
                      <a:pt x="19050" y="656336"/>
                    </a:cubicBezTo>
                    <a:cubicBezTo>
                      <a:pt x="29591" y="656336"/>
                      <a:pt x="38100" y="664845"/>
                      <a:pt x="38100" y="675386"/>
                    </a:cubicBezTo>
                    <a:cubicBezTo>
                      <a:pt x="38100" y="1027303"/>
                      <a:pt x="323342" y="1312672"/>
                      <a:pt x="675386" y="1312672"/>
                    </a:cubicBezTo>
                    <a:cubicBezTo>
                      <a:pt x="1027430" y="1312672"/>
                      <a:pt x="1312672" y="1027430"/>
                      <a:pt x="1312672" y="675386"/>
                    </a:cubicBezTo>
                    <a:cubicBezTo>
                      <a:pt x="1312672" y="323342"/>
                      <a:pt x="1027303" y="38100"/>
                      <a:pt x="675386" y="38100"/>
                    </a:cubicBezTo>
                    <a:lnTo>
                      <a:pt x="675386" y="19050"/>
                    </a:lnTo>
                    <a:lnTo>
                      <a:pt x="675386" y="38100"/>
                    </a:lnTo>
                    <a:cubicBezTo>
                      <a:pt x="323342" y="38100"/>
                      <a:pt x="38100" y="323342"/>
                      <a:pt x="38100" y="675386"/>
                    </a:cubicBezTo>
                    <a:close/>
                  </a:path>
                </a:pathLst>
              </a:custGeom>
              <a:solidFill>
                <a:srgbClr val="050A30"/>
              </a:solidFill>
            </p:spPr>
            <p:txBody>
              <a:bodyPr/>
              <a:lstStyle/>
              <a:p>
                <a:endParaRPr lang="es-CO" sz="900"/>
              </a:p>
            </p:txBody>
          </p:sp>
        </p:grpSp>
        <p:grpSp>
          <p:nvGrpSpPr>
            <p:cNvPr id="13" name="Group 13"/>
            <p:cNvGrpSpPr/>
            <p:nvPr/>
          </p:nvGrpSpPr>
          <p:grpSpPr>
            <a:xfrm>
              <a:off x="2402859" y="4879648"/>
              <a:ext cx="14556150" cy="816128"/>
              <a:chOff x="0" y="0"/>
              <a:chExt cx="19408200" cy="1088170"/>
            </a:xfrm>
          </p:grpSpPr>
          <p:sp>
            <p:nvSpPr>
              <p:cNvPr id="14" name="Freeform 14"/>
              <p:cNvSpPr/>
              <p:nvPr/>
            </p:nvSpPr>
            <p:spPr>
              <a:xfrm>
                <a:off x="19050" y="19050"/>
                <a:ext cx="19370039" cy="1050036"/>
              </a:xfrm>
              <a:custGeom>
                <a:avLst/>
                <a:gdLst/>
                <a:ahLst/>
                <a:cxnLst/>
                <a:rect l="l" t="t" r="r" b="b"/>
                <a:pathLst>
                  <a:path w="19370039" h="1050036">
                    <a:moveTo>
                      <a:pt x="0" y="0"/>
                    </a:moveTo>
                    <a:lnTo>
                      <a:pt x="19370039" y="0"/>
                    </a:lnTo>
                    <a:lnTo>
                      <a:pt x="19370039" y="1050036"/>
                    </a:lnTo>
                    <a:lnTo>
                      <a:pt x="0" y="1050036"/>
                    </a:lnTo>
                    <a:close/>
                  </a:path>
                </a:pathLst>
              </a:custGeom>
              <a:solidFill>
                <a:schemeClr val="tx2">
                  <a:lumMod val="50000"/>
                </a:schemeClr>
              </a:solidFill>
            </p:spPr>
            <p:txBody>
              <a:bodyPr/>
              <a:lstStyle/>
              <a:p>
                <a:endParaRPr lang="es-CO" sz="900"/>
              </a:p>
            </p:txBody>
          </p:sp>
          <p:sp>
            <p:nvSpPr>
              <p:cNvPr id="15" name="Freeform 15"/>
              <p:cNvSpPr/>
              <p:nvPr/>
            </p:nvSpPr>
            <p:spPr>
              <a:xfrm>
                <a:off x="0" y="0"/>
                <a:ext cx="19408139" cy="1088136"/>
              </a:xfrm>
              <a:custGeom>
                <a:avLst/>
                <a:gdLst/>
                <a:ahLst/>
                <a:cxnLst/>
                <a:rect l="l" t="t" r="r" b="b"/>
                <a:pathLst>
                  <a:path w="19408139" h="1088136">
                    <a:moveTo>
                      <a:pt x="19050" y="0"/>
                    </a:moveTo>
                    <a:lnTo>
                      <a:pt x="19389089" y="0"/>
                    </a:lnTo>
                    <a:cubicBezTo>
                      <a:pt x="19399630" y="0"/>
                      <a:pt x="19408139" y="8509"/>
                      <a:pt x="19408139" y="19050"/>
                    </a:cubicBezTo>
                    <a:lnTo>
                      <a:pt x="19408139" y="1069086"/>
                    </a:lnTo>
                    <a:cubicBezTo>
                      <a:pt x="19408139" y="1079627"/>
                      <a:pt x="19399630" y="1088136"/>
                      <a:pt x="19389089" y="1088136"/>
                    </a:cubicBezTo>
                    <a:lnTo>
                      <a:pt x="19050" y="1088136"/>
                    </a:lnTo>
                    <a:cubicBezTo>
                      <a:pt x="8509" y="1088136"/>
                      <a:pt x="0" y="1079627"/>
                      <a:pt x="0" y="1069086"/>
                    </a:cubicBezTo>
                    <a:lnTo>
                      <a:pt x="0" y="19050"/>
                    </a:lnTo>
                    <a:cubicBezTo>
                      <a:pt x="0" y="8509"/>
                      <a:pt x="8509" y="0"/>
                      <a:pt x="19050" y="0"/>
                    </a:cubicBezTo>
                    <a:moveTo>
                      <a:pt x="19050" y="38100"/>
                    </a:moveTo>
                    <a:lnTo>
                      <a:pt x="19050" y="19050"/>
                    </a:lnTo>
                    <a:lnTo>
                      <a:pt x="38100" y="19050"/>
                    </a:lnTo>
                    <a:lnTo>
                      <a:pt x="38100" y="1069086"/>
                    </a:lnTo>
                    <a:lnTo>
                      <a:pt x="19050" y="1069086"/>
                    </a:lnTo>
                    <a:lnTo>
                      <a:pt x="19050" y="1050036"/>
                    </a:lnTo>
                    <a:lnTo>
                      <a:pt x="19389089" y="1050036"/>
                    </a:lnTo>
                    <a:lnTo>
                      <a:pt x="19389089" y="1069086"/>
                    </a:lnTo>
                    <a:lnTo>
                      <a:pt x="19370039" y="1069086"/>
                    </a:lnTo>
                    <a:lnTo>
                      <a:pt x="19370039" y="19050"/>
                    </a:lnTo>
                    <a:lnTo>
                      <a:pt x="19389089" y="19050"/>
                    </a:lnTo>
                    <a:lnTo>
                      <a:pt x="19389089" y="38100"/>
                    </a:lnTo>
                    <a:lnTo>
                      <a:pt x="19050" y="38100"/>
                    </a:lnTo>
                    <a:close/>
                  </a:path>
                </a:pathLst>
              </a:custGeom>
              <a:solidFill>
                <a:srgbClr val="F4F6FC"/>
              </a:solidFill>
            </p:spPr>
            <p:txBody>
              <a:bodyPr/>
              <a:lstStyle/>
              <a:p>
                <a:endParaRPr lang="es-CO" sz="900"/>
              </a:p>
            </p:txBody>
          </p:sp>
        </p:grpSp>
        <p:grpSp>
          <p:nvGrpSpPr>
            <p:cNvPr id="16" name="Group 16"/>
            <p:cNvGrpSpPr/>
            <p:nvPr/>
          </p:nvGrpSpPr>
          <p:grpSpPr>
            <a:xfrm>
              <a:off x="3047724" y="4879648"/>
              <a:ext cx="13911287" cy="816128"/>
              <a:chOff x="165427" y="0"/>
              <a:chExt cx="18548381" cy="1088170"/>
            </a:xfrm>
          </p:grpSpPr>
          <p:sp>
            <p:nvSpPr>
              <p:cNvPr id="17" name="Freeform 17"/>
              <p:cNvSpPr/>
              <p:nvPr/>
            </p:nvSpPr>
            <p:spPr>
              <a:xfrm>
                <a:off x="165427" y="0"/>
                <a:ext cx="18548381" cy="1077951"/>
              </a:xfrm>
              <a:custGeom>
                <a:avLst/>
                <a:gdLst/>
                <a:ahLst/>
                <a:cxnLst/>
                <a:rect l="l" t="t" r="r" b="b"/>
                <a:pathLst>
                  <a:path w="18713807" h="1088170">
                    <a:moveTo>
                      <a:pt x="0" y="0"/>
                    </a:moveTo>
                    <a:lnTo>
                      <a:pt x="18713807" y="0"/>
                    </a:lnTo>
                    <a:lnTo>
                      <a:pt x="18713807" y="1088170"/>
                    </a:lnTo>
                    <a:lnTo>
                      <a:pt x="0" y="1088170"/>
                    </a:lnTo>
                    <a:close/>
                  </a:path>
                </a:pathLst>
              </a:custGeom>
              <a:solidFill>
                <a:srgbClr val="000000">
                  <a:alpha val="0"/>
                </a:srgbClr>
              </a:solidFill>
            </p:spPr>
            <p:txBody>
              <a:bodyPr/>
              <a:lstStyle/>
              <a:p>
                <a:endParaRPr lang="es-CO" sz="900"/>
              </a:p>
            </p:txBody>
          </p:sp>
          <p:sp>
            <p:nvSpPr>
              <p:cNvPr id="18" name="TextBox 18"/>
              <p:cNvSpPr txBox="1"/>
              <p:nvPr/>
            </p:nvSpPr>
            <p:spPr>
              <a:xfrm>
                <a:off x="260363" y="28576"/>
                <a:ext cx="18453440" cy="1059594"/>
              </a:xfrm>
              <a:prstGeom prst="rect">
                <a:avLst/>
              </a:prstGeom>
            </p:spPr>
            <p:txBody>
              <a:bodyPr lIns="0" tIns="0" rIns="0" bIns="0" rtlCol="0" anchor="ctr"/>
              <a:lstStyle/>
              <a:p>
                <a:pPr>
                  <a:lnSpc>
                    <a:spcPts val="1215"/>
                  </a:lnSpc>
                </a:pPr>
                <a:r>
                  <a:rPr lang="en-US" sz="1125" dirty="0">
                    <a:solidFill>
                      <a:srgbClr val="F4F6FC"/>
                    </a:solidFill>
                    <a:latin typeface="Aptos"/>
                    <a:ea typeface="Aptos"/>
                    <a:cs typeface="Aptos"/>
                    <a:sym typeface="Aptos"/>
                  </a:rPr>
                  <a:t>Low productivity and efficiency across agrifood systems</a:t>
                </a:r>
              </a:p>
            </p:txBody>
          </p:sp>
        </p:grpSp>
        <p:grpSp>
          <p:nvGrpSpPr>
            <p:cNvPr id="19" name="Group 19"/>
            <p:cNvGrpSpPr/>
            <p:nvPr/>
          </p:nvGrpSpPr>
          <p:grpSpPr>
            <a:xfrm>
              <a:off x="1910640" y="4781204"/>
              <a:ext cx="1013014" cy="1013015"/>
              <a:chOff x="0" y="0"/>
              <a:chExt cx="1350686" cy="1350686"/>
            </a:xfrm>
          </p:grpSpPr>
          <p:sp>
            <p:nvSpPr>
              <p:cNvPr id="20" name="Freeform 20"/>
              <p:cNvSpPr/>
              <p:nvPr/>
            </p:nvSpPr>
            <p:spPr>
              <a:xfrm>
                <a:off x="19050" y="19050"/>
                <a:ext cx="1312672" cy="1312672"/>
              </a:xfrm>
              <a:custGeom>
                <a:avLst/>
                <a:gdLst/>
                <a:ahLst/>
                <a:cxnLst/>
                <a:rect l="l" t="t" r="r" b="b"/>
                <a:pathLst>
                  <a:path w="1312672" h="1312672">
                    <a:moveTo>
                      <a:pt x="0" y="656336"/>
                    </a:moveTo>
                    <a:cubicBezTo>
                      <a:pt x="0" y="293878"/>
                      <a:pt x="293878" y="0"/>
                      <a:pt x="656336" y="0"/>
                    </a:cubicBezTo>
                    <a:cubicBezTo>
                      <a:pt x="1018794" y="0"/>
                      <a:pt x="1312672" y="293878"/>
                      <a:pt x="1312672" y="656336"/>
                    </a:cubicBezTo>
                    <a:cubicBezTo>
                      <a:pt x="1312672" y="1018794"/>
                      <a:pt x="1018794" y="1312672"/>
                      <a:pt x="656336" y="1312672"/>
                    </a:cubicBezTo>
                    <a:cubicBezTo>
                      <a:pt x="293878" y="1312672"/>
                      <a:pt x="0" y="1018794"/>
                      <a:pt x="0" y="656336"/>
                    </a:cubicBezTo>
                    <a:close/>
                  </a:path>
                </a:pathLst>
              </a:custGeom>
              <a:solidFill>
                <a:srgbClr val="FFFFFF"/>
              </a:solidFill>
            </p:spPr>
            <p:txBody>
              <a:bodyPr/>
              <a:lstStyle/>
              <a:p>
                <a:endParaRPr lang="es-CO" sz="900"/>
              </a:p>
            </p:txBody>
          </p:sp>
          <p:sp>
            <p:nvSpPr>
              <p:cNvPr id="21" name="Freeform 21"/>
              <p:cNvSpPr/>
              <p:nvPr/>
            </p:nvSpPr>
            <p:spPr>
              <a:xfrm>
                <a:off x="0" y="0"/>
                <a:ext cx="1350772" cy="1350772"/>
              </a:xfrm>
              <a:custGeom>
                <a:avLst/>
                <a:gdLst/>
                <a:ahLst/>
                <a:cxnLst/>
                <a:rect l="l" t="t" r="r" b="b"/>
                <a:pathLst>
                  <a:path w="1350772" h="1350772">
                    <a:moveTo>
                      <a:pt x="0" y="675386"/>
                    </a:moveTo>
                    <a:cubicBezTo>
                      <a:pt x="0" y="302387"/>
                      <a:pt x="302387" y="0"/>
                      <a:pt x="675386" y="0"/>
                    </a:cubicBezTo>
                    <a:lnTo>
                      <a:pt x="675386" y="19050"/>
                    </a:lnTo>
                    <a:lnTo>
                      <a:pt x="675386" y="0"/>
                    </a:lnTo>
                    <a:cubicBezTo>
                      <a:pt x="1048385" y="0"/>
                      <a:pt x="1350772" y="302387"/>
                      <a:pt x="1350772" y="675386"/>
                    </a:cubicBezTo>
                    <a:lnTo>
                      <a:pt x="1331722" y="675386"/>
                    </a:lnTo>
                    <a:lnTo>
                      <a:pt x="1350772" y="675386"/>
                    </a:lnTo>
                    <a:cubicBezTo>
                      <a:pt x="1350772" y="1048385"/>
                      <a:pt x="1048385" y="1350772"/>
                      <a:pt x="675386" y="1350772"/>
                    </a:cubicBezTo>
                    <a:lnTo>
                      <a:pt x="675386" y="1331722"/>
                    </a:lnTo>
                    <a:lnTo>
                      <a:pt x="675386" y="1350772"/>
                    </a:lnTo>
                    <a:cubicBezTo>
                      <a:pt x="302387" y="1350645"/>
                      <a:pt x="0" y="1048385"/>
                      <a:pt x="0" y="675386"/>
                    </a:cubicBezTo>
                    <a:lnTo>
                      <a:pt x="19050" y="675386"/>
                    </a:lnTo>
                    <a:lnTo>
                      <a:pt x="38100" y="675386"/>
                    </a:lnTo>
                    <a:lnTo>
                      <a:pt x="19050" y="675386"/>
                    </a:lnTo>
                    <a:lnTo>
                      <a:pt x="0" y="675386"/>
                    </a:lnTo>
                    <a:moveTo>
                      <a:pt x="38100" y="675386"/>
                    </a:moveTo>
                    <a:cubicBezTo>
                      <a:pt x="38100" y="685927"/>
                      <a:pt x="29591" y="694436"/>
                      <a:pt x="19050" y="694436"/>
                    </a:cubicBezTo>
                    <a:cubicBezTo>
                      <a:pt x="8509" y="694436"/>
                      <a:pt x="0" y="685927"/>
                      <a:pt x="0" y="675386"/>
                    </a:cubicBezTo>
                    <a:cubicBezTo>
                      <a:pt x="0" y="664845"/>
                      <a:pt x="8509" y="656336"/>
                      <a:pt x="19050" y="656336"/>
                    </a:cubicBezTo>
                    <a:cubicBezTo>
                      <a:pt x="29591" y="656336"/>
                      <a:pt x="38100" y="664845"/>
                      <a:pt x="38100" y="675386"/>
                    </a:cubicBezTo>
                    <a:cubicBezTo>
                      <a:pt x="38100" y="1027303"/>
                      <a:pt x="323342" y="1312672"/>
                      <a:pt x="675386" y="1312672"/>
                    </a:cubicBezTo>
                    <a:cubicBezTo>
                      <a:pt x="1027430" y="1312672"/>
                      <a:pt x="1312672" y="1027430"/>
                      <a:pt x="1312672" y="675386"/>
                    </a:cubicBezTo>
                    <a:cubicBezTo>
                      <a:pt x="1312672" y="323342"/>
                      <a:pt x="1027303" y="38100"/>
                      <a:pt x="675386" y="38100"/>
                    </a:cubicBezTo>
                    <a:lnTo>
                      <a:pt x="675386" y="19050"/>
                    </a:lnTo>
                    <a:lnTo>
                      <a:pt x="675386" y="38100"/>
                    </a:lnTo>
                    <a:cubicBezTo>
                      <a:pt x="323342" y="38100"/>
                      <a:pt x="38100" y="323342"/>
                      <a:pt x="38100" y="675386"/>
                    </a:cubicBezTo>
                    <a:close/>
                  </a:path>
                </a:pathLst>
              </a:custGeom>
              <a:solidFill>
                <a:srgbClr val="050A30"/>
              </a:solidFill>
            </p:spPr>
            <p:txBody>
              <a:bodyPr/>
              <a:lstStyle/>
              <a:p>
                <a:endParaRPr lang="es-CO" sz="900"/>
              </a:p>
            </p:txBody>
          </p:sp>
        </p:grpSp>
        <p:grpSp>
          <p:nvGrpSpPr>
            <p:cNvPr id="22" name="Group 22"/>
            <p:cNvGrpSpPr/>
            <p:nvPr/>
          </p:nvGrpSpPr>
          <p:grpSpPr>
            <a:xfrm>
              <a:off x="2576066" y="6060598"/>
              <a:ext cx="14382944" cy="816128"/>
              <a:chOff x="0" y="0"/>
              <a:chExt cx="19177258" cy="1088170"/>
            </a:xfrm>
          </p:grpSpPr>
          <p:sp>
            <p:nvSpPr>
              <p:cNvPr id="23" name="Freeform 23"/>
              <p:cNvSpPr/>
              <p:nvPr/>
            </p:nvSpPr>
            <p:spPr>
              <a:xfrm>
                <a:off x="19050" y="19050"/>
                <a:ext cx="19139154" cy="1050036"/>
              </a:xfrm>
              <a:custGeom>
                <a:avLst/>
                <a:gdLst/>
                <a:ahLst/>
                <a:cxnLst/>
                <a:rect l="l" t="t" r="r" b="b"/>
                <a:pathLst>
                  <a:path w="19139154" h="1050036">
                    <a:moveTo>
                      <a:pt x="0" y="0"/>
                    </a:moveTo>
                    <a:lnTo>
                      <a:pt x="19139154" y="0"/>
                    </a:lnTo>
                    <a:lnTo>
                      <a:pt x="19139154" y="1050036"/>
                    </a:lnTo>
                    <a:lnTo>
                      <a:pt x="0" y="1050036"/>
                    </a:lnTo>
                    <a:close/>
                  </a:path>
                </a:pathLst>
              </a:custGeom>
              <a:solidFill>
                <a:schemeClr val="tx2">
                  <a:lumMod val="50000"/>
                </a:schemeClr>
              </a:solidFill>
            </p:spPr>
            <p:txBody>
              <a:bodyPr/>
              <a:lstStyle/>
              <a:p>
                <a:endParaRPr lang="es-CO" sz="900"/>
              </a:p>
            </p:txBody>
          </p:sp>
          <p:sp>
            <p:nvSpPr>
              <p:cNvPr id="24" name="Freeform 24"/>
              <p:cNvSpPr/>
              <p:nvPr/>
            </p:nvSpPr>
            <p:spPr>
              <a:xfrm>
                <a:off x="0" y="0"/>
                <a:ext cx="19177254" cy="1088136"/>
              </a:xfrm>
              <a:custGeom>
                <a:avLst/>
                <a:gdLst/>
                <a:ahLst/>
                <a:cxnLst/>
                <a:rect l="l" t="t" r="r" b="b"/>
                <a:pathLst>
                  <a:path w="19177254" h="1088136">
                    <a:moveTo>
                      <a:pt x="19050" y="0"/>
                    </a:moveTo>
                    <a:lnTo>
                      <a:pt x="19158204" y="0"/>
                    </a:lnTo>
                    <a:cubicBezTo>
                      <a:pt x="19168745" y="0"/>
                      <a:pt x="19177254" y="8509"/>
                      <a:pt x="19177254" y="19050"/>
                    </a:cubicBezTo>
                    <a:lnTo>
                      <a:pt x="19177254" y="1069086"/>
                    </a:lnTo>
                    <a:cubicBezTo>
                      <a:pt x="19177254" y="1079627"/>
                      <a:pt x="19168745" y="1088136"/>
                      <a:pt x="19158204" y="1088136"/>
                    </a:cubicBezTo>
                    <a:lnTo>
                      <a:pt x="19050" y="1088136"/>
                    </a:lnTo>
                    <a:cubicBezTo>
                      <a:pt x="8509" y="1088136"/>
                      <a:pt x="0" y="1079627"/>
                      <a:pt x="0" y="1069086"/>
                    </a:cubicBezTo>
                    <a:lnTo>
                      <a:pt x="0" y="19050"/>
                    </a:lnTo>
                    <a:cubicBezTo>
                      <a:pt x="0" y="8509"/>
                      <a:pt x="8509" y="0"/>
                      <a:pt x="19050" y="0"/>
                    </a:cubicBezTo>
                    <a:moveTo>
                      <a:pt x="19050" y="38100"/>
                    </a:moveTo>
                    <a:lnTo>
                      <a:pt x="19050" y="19050"/>
                    </a:lnTo>
                    <a:lnTo>
                      <a:pt x="38100" y="19050"/>
                    </a:lnTo>
                    <a:lnTo>
                      <a:pt x="38100" y="1069086"/>
                    </a:lnTo>
                    <a:lnTo>
                      <a:pt x="19050" y="1069086"/>
                    </a:lnTo>
                    <a:lnTo>
                      <a:pt x="19050" y="1050036"/>
                    </a:lnTo>
                    <a:lnTo>
                      <a:pt x="19158204" y="1050036"/>
                    </a:lnTo>
                    <a:lnTo>
                      <a:pt x="19158204" y="1069086"/>
                    </a:lnTo>
                    <a:lnTo>
                      <a:pt x="19139154" y="1069086"/>
                    </a:lnTo>
                    <a:lnTo>
                      <a:pt x="19139154" y="19050"/>
                    </a:lnTo>
                    <a:lnTo>
                      <a:pt x="19158204" y="19050"/>
                    </a:lnTo>
                    <a:lnTo>
                      <a:pt x="19158204" y="38100"/>
                    </a:lnTo>
                    <a:lnTo>
                      <a:pt x="19050" y="38100"/>
                    </a:lnTo>
                    <a:close/>
                  </a:path>
                </a:pathLst>
              </a:custGeom>
              <a:solidFill>
                <a:srgbClr val="F4F6FC"/>
              </a:solidFill>
            </p:spPr>
            <p:txBody>
              <a:bodyPr/>
              <a:lstStyle/>
              <a:p>
                <a:endParaRPr lang="es-CO" sz="900"/>
              </a:p>
            </p:txBody>
          </p:sp>
        </p:grpSp>
        <p:grpSp>
          <p:nvGrpSpPr>
            <p:cNvPr id="25" name="Group 25"/>
            <p:cNvGrpSpPr/>
            <p:nvPr/>
          </p:nvGrpSpPr>
          <p:grpSpPr>
            <a:xfrm>
              <a:off x="3203698" y="6060598"/>
              <a:ext cx="13755311" cy="816128"/>
              <a:chOff x="0" y="0"/>
              <a:chExt cx="18340414" cy="1088170"/>
            </a:xfrm>
          </p:grpSpPr>
          <p:sp>
            <p:nvSpPr>
              <p:cNvPr id="26" name="Freeform 26"/>
              <p:cNvSpPr/>
              <p:nvPr/>
            </p:nvSpPr>
            <p:spPr>
              <a:xfrm>
                <a:off x="0" y="0"/>
                <a:ext cx="18340414" cy="1088170"/>
              </a:xfrm>
              <a:custGeom>
                <a:avLst/>
                <a:gdLst/>
                <a:ahLst/>
                <a:cxnLst/>
                <a:rect l="l" t="t" r="r" b="b"/>
                <a:pathLst>
                  <a:path w="18340414" h="1088170">
                    <a:moveTo>
                      <a:pt x="0" y="0"/>
                    </a:moveTo>
                    <a:lnTo>
                      <a:pt x="18340414" y="0"/>
                    </a:lnTo>
                    <a:lnTo>
                      <a:pt x="18340414" y="1088170"/>
                    </a:lnTo>
                    <a:lnTo>
                      <a:pt x="0" y="1088170"/>
                    </a:lnTo>
                    <a:close/>
                  </a:path>
                </a:pathLst>
              </a:custGeom>
              <a:solidFill>
                <a:schemeClr val="tx2">
                  <a:lumMod val="50000"/>
                  <a:alpha val="0"/>
                </a:schemeClr>
              </a:solidFill>
            </p:spPr>
            <p:txBody>
              <a:bodyPr/>
              <a:lstStyle/>
              <a:p>
                <a:endParaRPr lang="es-CO" sz="900"/>
              </a:p>
            </p:txBody>
          </p:sp>
          <p:sp>
            <p:nvSpPr>
              <p:cNvPr id="27" name="TextBox 27"/>
              <p:cNvSpPr txBox="1"/>
              <p:nvPr/>
            </p:nvSpPr>
            <p:spPr>
              <a:xfrm>
                <a:off x="0" y="28575"/>
                <a:ext cx="18340414" cy="1059595"/>
              </a:xfrm>
              <a:prstGeom prst="rect">
                <a:avLst/>
              </a:prstGeom>
            </p:spPr>
            <p:txBody>
              <a:bodyPr lIns="0" tIns="0" rIns="0" bIns="0" rtlCol="0" anchor="ctr"/>
              <a:lstStyle/>
              <a:p>
                <a:pPr>
                  <a:lnSpc>
                    <a:spcPts val="1215"/>
                  </a:lnSpc>
                </a:pPr>
                <a:r>
                  <a:rPr lang="en-US" sz="1125" dirty="0">
                    <a:solidFill>
                      <a:srgbClr val="F4F6FC"/>
                    </a:solidFill>
                    <a:latin typeface="Aptos"/>
                    <a:ea typeface="Aptos"/>
                    <a:cs typeface="Aptos"/>
                    <a:sym typeface="Aptos"/>
                  </a:rPr>
                  <a:t>A widening rural digital divide that hinders the adoption of advanced agricultural technologies and informed decision-making</a:t>
                </a:r>
              </a:p>
            </p:txBody>
          </p:sp>
        </p:grpSp>
        <p:grpSp>
          <p:nvGrpSpPr>
            <p:cNvPr id="28" name="Group 28"/>
            <p:cNvGrpSpPr/>
            <p:nvPr/>
          </p:nvGrpSpPr>
          <p:grpSpPr>
            <a:xfrm>
              <a:off x="2083845" y="5962155"/>
              <a:ext cx="1013014" cy="1013015"/>
              <a:chOff x="0" y="0"/>
              <a:chExt cx="1350686" cy="1350686"/>
            </a:xfrm>
          </p:grpSpPr>
          <p:sp>
            <p:nvSpPr>
              <p:cNvPr id="29" name="Freeform 29"/>
              <p:cNvSpPr/>
              <p:nvPr/>
            </p:nvSpPr>
            <p:spPr>
              <a:xfrm>
                <a:off x="19050" y="19050"/>
                <a:ext cx="1312672" cy="1312672"/>
              </a:xfrm>
              <a:custGeom>
                <a:avLst/>
                <a:gdLst/>
                <a:ahLst/>
                <a:cxnLst/>
                <a:rect l="l" t="t" r="r" b="b"/>
                <a:pathLst>
                  <a:path w="1312672" h="1312672">
                    <a:moveTo>
                      <a:pt x="0" y="656336"/>
                    </a:moveTo>
                    <a:cubicBezTo>
                      <a:pt x="0" y="293878"/>
                      <a:pt x="293878" y="0"/>
                      <a:pt x="656336" y="0"/>
                    </a:cubicBezTo>
                    <a:cubicBezTo>
                      <a:pt x="1018794" y="0"/>
                      <a:pt x="1312672" y="293878"/>
                      <a:pt x="1312672" y="656336"/>
                    </a:cubicBezTo>
                    <a:cubicBezTo>
                      <a:pt x="1312672" y="1018794"/>
                      <a:pt x="1018794" y="1312672"/>
                      <a:pt x="656336" y="1312672"/>
                    </a:cubicBezTo>
                    <a:cubicBezTo>
                      <a:pt x="293878" y="1312672"/>
                      <a:pt x="0" y="1018794"/>
                      <a:pt x="0" y="656336"/>
                    </a:cubicBezTo>
                    <a:close/>
                  </a:path>
                </a:pathLst>
              </a:custGeom>
              <a:solidFill>
                <a:srgbClr val="FFFFFF"/>
              </a:solidFill>
            </p:spPr>
            <p:txBody>
              <a:bodyPr/>
              <a:lstStyle/>
              <a:p>
                <a:endParaRPr lang="es-CO" sz="900"/>
              </a:p>
            </p:txBody>
          </p:sp>
          <p:sp>
            <p:nvSpPr>
              <p:cNvPr id="30" name="Freeform 30"/>
              <p:cNvSpPr/>
              <p:nvPr/>
            </p:nvSpPr>
            <p:spPr>
              <a:xfrm>
                <a:off x="0" y="0"/>
                <a:ext cx="1350772" cy="1350772"/>
              </a:xfrm>
              <a:custGeom>
                <a:avLst/>
                <a:gdLst/>
                <a:ahLst/>
                <a:cxnLst/>
                <a:rect l="l" t="t" r="r" b="b"/>
                <a:pathLst>
                  <a:path w="1350772" h="1350772">
                    <a:moveTo>
                      <a:pt x="0" y="675386"/>
                    </a:moveTo>
                    <a:cubicBezTo>
                      <a:pt x="0" y="302387"/>
                      <a:pt x="302387" y="0"/>
                      <a:pt x="675386" y="0"/>
                    </a:cubicBezTo>
                    <a:lnTo>
                      <a:pt x="675386" y="19050"/>
                    </a:lnTo>
                    <a:lnTo>
                      <a:pt x="675386" y="0"/>
                    </a:lnTo>
                    <a:cubicBezTo>
                      <a:pt x="1048385" y="0"/>
                      <a:pt x="1350772" y="302387"/>
                      <a:pt x="1350772" y="675386"/>
                    </a:cubicBezTo>
                    <a:lnTo>
                      <a:pt x="1331722" y="675386"/>
                    </a:lnTo>
                    <a:lnTo>
                      <a:pt x="1350772" y="675386"/>
                    </a:lnTo>
                    <a:cubicBezTo>
                      <a:pt x="1350772" y="1048385"/>
                      <a:pt x="1048385" y="1350772"/>
                      <a:pt x="675386" y="1350772"/>
                    </a:cubicBezTo>
                    <a:lnTo>
                      <a:pt x="675386" y="1331722"/>
                    </a:lnTo>
                    <a:lnTo>
                      <a:pt x="675386" y="1350772"/>
                    </a:lnTo>
                    <a:cubicBezTo>
                      <a:pt x="302387" y="1350645"/>
                      <a:pt x="0" y="1048385"/>
                      <a:pt x="0" y="675386"/>
                    </a:cubicBezTo>
                    <a:lnTo>
                      <a:pt x="19050" y="675386"/>
                    </a:lnTo>
                    <a:lnTo>
                      <a:pt x="38100" y="675386"/>
                    </a:lnTo>
                    <a:lnTo>
                      <a:pt x="19050" y="675386"/>
                    </a:lnTo>
                    <a:lnTo>
                      <a:pt x="0" y="675386"/>
                    </a:lnTo>
                    <a:moveTo>
                      <a:pt x="38100" y="675386"/>
                    </a:moveTo>
                    <a:cubicBezTo>
                      <a:pt x="38100" y="685927"/>
                      <a:pt x="29591" y="694436"/>
                      <a:pt x="19050" y="694436"/>
                    </a:cubicBezTo>
                    <a:cubicBezTo>
                      <a:pt x="8509" y="694436"/>
                      <a:pt x="0" y="685927"/>
                      <a:pt x="0" y="675386"/>
                    </a:cubicBezTo>
                    <a:cubicBezTo>
                      <a:pt x="0" y="664845"/>
                      <a:pt x="8509" y="656336"/>
                      <a:pt x="19050" y="656336"/>
                    </a:cubicBezTo>
                    <a:cubicBezTo>
                      <a:pt x="29591" y="656336"/>
                      <a:pt x="38100" y="664845"/>
                      <a:pt x="38100" y="675386"/>
                    </a:cubicBezTo>
                    <a:cubicBezTo>
                      <a:pt x="38100" y="1027303"/>
                      <a:pt x="323342" y="1312672"/>
                      <a:pt x="675386" y="1312672"/>
                    </a:cubicBezTo>
                    <a:cubicBezTo>
                      <a:pt x="1027430" y="1312672"/>
                      <a:pt x="1312672" y="1027430"/>
                      <a:pt x="1312672" y="675386"/>
                    </a:cubicBezTo>
                    <a:cubicBezTo>
                      <a:pt x="1312672" y="323342"/>
                      <a:pt x="1027303" y="38100"/>
                      <a:pt x="675386" y="38100"/>
                    </a:cubicBezTo>
                    <a:lnTo>
                      <a:pt x="675386" y="19050"/>
                    </a:lnTo>
                    <a:lnTo>
                      <a:pt x="675386" y="38100"/>
                    </a:lnTo>
                    <a:cubicBezTo>
                      <a:pt x="323342" y="38100"/>
                      <a:pt x="38100" y="323342"/>
                      <a:pt x="38100" y="675386"/>
                    </a:cubicBezTo>
                    <a:close/>
                  </a:path>
                </a:pathLst>
              </a:custGeom>
              <a:solidFill>
                <a:srgbClr val="050A30"/>
              </a:solidFill>
            </p:spPr>
            <p:txBody>
              <a:bodyPr/>
              <a:lstStyle/>
              <a:p>
                <a:endParaRPr lang="es-CO" sz="900"/>
              </a:p>
            </p:txBody>
          </p:sp>
        </p:grpSp>
        <p:grpSp>
          <p:nvGrpSpPr>
            <p:cNvPr id="31" name="Group 31"/>
            <p:cNvGrpSpPr/>
            <p:nvPr/>
          </p:nvGrpSpPr>
          <p:grpSpPr>
            <a:xfrm>
              <a:off x="2402859" y="7241550"/>
              <a:ext cx="14556150" cy="816128"/>
              <a:chOff x="0" y="0"/>
              <a:chExt cx="19408200" cy="1088170"/>
            </a:xfrm>
          </p:grpSpPr>
          <p:sp>
            <p:nvSpPr>
              <p:cNvPr id="32" name="Freeform 32"/>
              <p:cNvSpPr/>
              <p:nvPr/>
            </p:nvSpPr>
            <p:spPr>
              <a:xfrm>
                <a:off x="19050" y="19050"/>
                <a:ext cx="19370039" cy="1050036"/>
              </a:xfrm>
              <a:custGeom>
                <a:avLst/>
                <a:gdLst/>
                <a:ahLst/>
                <a:cxnLst/>
                <a:rect l="l" t="t" r="r" b="b"/>
                <a:pathLst>
                  <a:path w="19370039" h="1050036">
                    <a:moveTo>
                      <a:pt x="0" y="0"/>
                    </a:moveTo>
                    <a:lnTo>
                      <a:pt x="19370039" y="0"/>
                    </a:lnTo>
                    <a:lnTo>
                      <a:pt x="19370039" y="1050036"/>
                    </a:lnTo>
                    <a:lnTo>
                      <a:pt x="0" y="1050036"/>
                    </a:lnTo>
                    <a:close/>
                  </a:path>
                </a:pathLst>
              </a:custGeom>
              <a:solidFill>
                <a:schemeClr val="tx2">
                  <a:lumMod val="50000"/>
                </a:schemeClr>
              </a:solidFill>
            </p:spPr>
            <p:txBody>
              <a:bodyPr/>
              <a:lstStyle/>
              <a:p>
                <a:endParaRPr lang="es-CO" sz="900"/>
              </a:p>
            </p:txBody>
          </p:sp>
          <p:sp>
            <p:nvSpPr>
              <p:cNvPr id="33" name="Freeform 33"/>
              <p:cNvSpPr/>
              <p:nvPr/>
            </p:nvSpPr>
            <p:spPr>
              <a:xfrm>
                <a:off x="0" y="0"/>
                <a:ext cx="19408139" cy="1088136"/>
              </a:xfrm>
              <a:custGeom>
                <a:avLst/>
                <a:gdLst/>
                <a:ahLst/>
                <a:cxnLst/>
                <a:rect l="l" t="t" r="r" b="b"/>
                <a:pathLst>
                  <a:path w="19408139" h="1088136">
                    <a:moveTo>
                      <a:pt x="19050" y="0"/>
                    </a:moveTo>
                    <a:lnTo>
                      <a:pt x="19389089" y="0"/>
                    </a:lnTo>
                    <a:cubicBezTo>
                      <a:pt x="19399630" y="0"/>
                      <a:pt x="19408139" y="8509"/>
                      <a:pt x="19408139" y="19050"/>
                    </a:cubicBezTo>
                    <a:lnTo>
                      <a:pt x="19408139" y="1069086"/>
                    </a:lnTo>
                    <a:cubicBezTo>
                      <a:pt x="19408139" y="1079627"/>
                      <a:pt x="19399630" y="1088136"/>
                      <a:pt x="19389089" y="1088136"/>
                    </a:cubicBezTo>
                    <a:lnTo>
                      <a:pt x="19050" y="1088136"/>
                    </a:lnTo>
                    <a:cubicBezTo>
                      <a:pt x="8509" y="1088136"/>
                      <a:pt x="0" y="1079627"/>
                      <a:pt x="0" y="1069086"/>
                    </a:cubicBezTo>
                    <a:lnTo>
                      <a:pt x="0" y="19050"/>
                    </a:lnTo>
                    <a:cubicBezTo>
                      <a:pt x="0" y="8509"/>
                      <a:pt x="8509" y="0"/>
                      <a:pt x="19050" y="0"/>
                    </a:cubicBezTo>
                    <a:moveTo>
                      <a:pt x="19050" y="38100"/>
                    </a:moveTo>
                    <a:lnTo>
                      <a:pt x="19050" y="19050"/>
                    </a:lnTo>
                    <a:lnTo>
                      <a:pt x="38100" y="19050"/>
                    </a:lnTo>
                    <a:lnTo>
                      <a:pt x="38100" y="1069086"/>
                    </a:lnTo>
                    <a:lnTo>
                      <a:pt x="19050" y="1069086"/>
                    </a:lnTo>
                    <a:lnTo>
                      <a:pt x="19050" y="1050036"/>
                    </a:lnTo>
                    <a:lnTo>
                      <a:pt x="19389089" y="1050036"/>
                    </a:lnTo>
                    <a:lnTo>
                      <a:pt x="19389089" y="1069086"/>
                    </a:lnTo>
                    <a:lnTo>
                      <a:pt x="19370039" y="1069086"/>
                    </a:lnTo>
                    <a:lnTo>
                      <a:pt x="19370039" y="19050"/>
                    </a:lnTo>
                    <a:lnTo>
                      <a:pt x="19389089" y="19050"/>
                    </a:lnTo>
                    <a:lnTo>
                      <a:pt x="19389089" y="38100"/>
                    </a:lnTo>
                    <a:lnTo>
                      <a:pt x="19050" y="38100"/>
                    </a:lnTo>
                    <a:close/>
                  </a:path>
                </a:pathLst>
              </a:custGeom>
              <a:solidFill>
                <a:srgbClr val="F4F6FC"/>
              </a:solidFill>
            </p:spPr>
            <p:txBody>
              <a:bodyPr/>
              <a:lstStyle/>
              <a:p>
                <a:endParaRPr lang="es-CO" sz="900"/>
              </a:p>
            </p:txBody>
          </p:sp>
        </p:grpSp>
        <p:grpSp>
          <p:nvGrpSpPr>
            <p:cNvPr id="34" name="Group 34"/>
            <p:cNvGrpSpPr/>
            <p:nvPr/>
          </p:nvGrpSpPr>
          <p:grpSpPr>
            <a:xfrm>
              <a:off x="2708369" y="7241550"/>
              <a:ext cx="14250640" cy="816128"/>
              <a:chOff x="1" y="0"/>
              <a:chExt cx="19000853" cy="1088170"/>
            </a:xfrm>
          </p:grpSpPr>
          <p:sp>
            <p:nvSpPr>
              <p:cNvPr id="35" name="Freeform 35"/>
              <p:cNvSpPr/>
              <p:nvPr/>
            </p:nvSpPr>
            <p:spPr>
              <a:xfrm>
                <a:off x="1" y="0"/>
                <a:ext cx="18537642" cy="1088170"/>
              </a:xfrm>
              <a:custGeom>
                <a:avLst/>
                <a:gdLst/>
                <a:ahLst/>
                <a:cxnLst/>
                <a:rect l="l" t="t" r="r" b="b"/>
                <a:pathLst>
                  <a:path w="19000854" h="1088170">
                    <a:moveTo>
                      <a:pt x="0" y="0"/>
                    </a:moveTo>
                    <a:lnTo>
                      <a:pt x="19000854" y="0"/>
                    </a:lnTo>
                    <a:lnTo>
                      <a:pt x="19000854" y="1088170"/>
                    </a:lnTo>
                    <a:lnTo>
                      <a:pt x="0" y="1088170"/>
                    </a:lnTo>
                    <a:close/>
                  </a:path>
                </a:pathLst>
              </a:custGeom>
              <a:solidFill>
                <a:schemeClr val="tx2">
                  <a:alpha val="0"/>
                </a:schemeClr>
              </a:solidFill>
            </p:spPr>
            <p:txBody>
              <a:bodyPr/>
              <a:lstStyle/>
              <a:p>
                <a:endParaRPr lang="es-CO" sz="900"/>
              </a:p>
            </p:txBody>
          </p:sp>
          <p:sp>
            <p:nvSpPr>
              <p:cNvPr id="36" name="TextBox 36"/>
              <p:cNvSpPr txBox="1"/>
              <p:nvPr/>
            </p:nvSpPr>
            <p:spPr>
              <a:xfrm>
                <a:off x="452472" y="28576"/>
                <a:ext cx="18548382" cy="1059594"/>
              </a:xfrm>
              <a:prstGeom prst="rect">
                <a:avLst/>
              </a:prstGeom>
            </p:spPr>
            <p:txBody>
              <a:bodyPr lIns="0" tIns="0" rIns="0" bIns="0" rtlCol="0" anchor="ctr"/>
              <a:lstStyle/>
              <a:p>
                <a:pPr>
                  <a:lnSpc>
                    <a:spcPts val="1215"/>
                  </a:lnSpc>
                </a:pPr>
                <a:r>
                  <a:rPr lang="en-US" sz="1125" dirty="0">
                    <a:solidFill>
                      <a:srgbClr val="F4F6FC"/>
                    </a:solidFill>
                    <a:latin typeface="Aptos"/>
                    <a:ea typeface="Aptos"/>
                    <a:cs typeface="Aptos"/>
                    <a:sym typeface="Aptos"/>
                  </a:rPr>
                  <a:t>Limited integration of the bioeconomy and underutilization of biodiversity and biomass in agrifood systems</a:t>
                </a:r>
              </a:p>
            </p:txBody>
          </p:sp>
        </p:grpSp>
        <p:grpSp>
          <p:nvGrpSpPr>
            <p:cNvPr id="37" name="Group 37"/>
            <p:cNvGrpSpPr/>
            <p:nvPr/>
          </p:nvGrpSpPr>
          <p:grpSpPr>
            <a:xfrm>
              <a:off x="1910640" y="7143106"/>
              <a:ext cx="1013014" cy="1013015"/>
              <a:chOff x="0" y="0"/>
              <a:chExt cx="1350686" cy="1350686"/>
            </a:xfrm>
          </p:grpSpPr>
          <p:sp>
            <p:nvSpPr>
              <p:cNvPr id="38" name="Freeform 38"/>
              <p:cNvSpPr/>
              <p:nvPr/>
            </p:nvSpPr>
            <p:spPr>
              <a:xfrm>
                <a:off x="19050" y="19050"/>
                <a:ext cx="1312672" cy="1312672"/>
              </a:xfrm>
              <a:custGeom>
                <a:avLst/>
                <a:gdLst/>
                <a:ahLst/>
                <a:cxnLst/>
                <a:rect l="l" t="t" r="r" b="b"/>
                <a:pathLst>
                  <a:path w="1312672" h="1312672">
                    <a:moveTo>
                      <a:pt x="0" y="656336"/>
                    </a:moveTo>
                    <a:cubicBezTo>
                      <a:pt x="0" y="293878"/>
                      <a:pt x="293878" y="0"/>
                      <a:pt x="656336" y="0"/>
                    </a:cubicBezTo>
                    <a:cubicBezTo>
                      <a:pt x="1018794" y="0"/>
                      <a:pt x="1312672" y="293878"/>
                      <a:pt x="1312672" y="656336"/>
                    </a:cubicBezTo>
                    <a:cubicBezTo>
                      <a:pt x="1312672" y="1018794"/>
                      <a:pt x="1018794" y="1312672"/>
                      <a:pt x="656336" y="1312672"/>
                    </a:cubicBezTo>
                    <a:cubicBezTo>
                      <a:pt x="293878" y="1312672"/>
                      <a:pt x="0" y="1018794"/>
                      <a:pt x="0" y="656336"/>
                    </a:cubicBezTo>
                    <a:close/>
                  </a:path>
                </a:pathLst>
              </a:custGeom>
              <a:solidFill>
                <a:srgbClr val="FFFFFF"/>
              </a:solidFill>
            </p:spPr>
            <p:txBody>
              <a:bodyPr/>
              <a:lstStyle/>
              <a:p>
                <a:endParaRPr lang="es-CO" sz="900"/>
              </a:p>
            </p:txBody>
          </p:sp>
          <p:sp>
            <p:nvSpPr>
              <p:cNvPr id="39" name="Freeform 39"/>
              <p:cNvSpPr/>
              <p:nvPr/>
            </p:nvSpPr>
            <p:spPr>
              <a:xfrm>
                <a:off x="0" y="0"/>
                <a:ext cx="1350772" cy="1350772"/>
              </a:xfrm>
              <a:custGeom>
                <a:avLst/>
                <a:gdLst/>
                <a:ahLst/>
                <a:cxnLst/>
                <a:rect l="l" t="t" r="r" b="b"/>
                <a:pathLst>
                  <a:path w="1350772" h="1350772">
                    <a:moveTo>
                      <a:pt x="0" y="675386"/>
                    </a:moveTo>
                    <a:cubicBezTo>
                      <a:pt x="0" y="302387"/>
                      <a:pt x="302387" y="0"/>
                      <a:pt x="675386" y="0"/>
                    </a:cubicBezTo>
                    <a:lnTo>
                      <a:pt x="675386" y="19050"/>
                    </a:lnTo>
                    <a:lnTo>
                      <a:pt x="675386" y="0"/>
                    </a:lnTo>
                    <a:cubicBezTo>
                      <a:pt x="1048385" y="0"/>
                      <a:pt x="1350772" y="302387"/>
                      <a:pt x="1350772" y="675386"/>
                    </a:cubicBezTo>
                    <a:lnTo>
                      <a:pt x="1331722" y="675386"/>
                    </a:lnTo>
                    <a:lnTo>
                      <a:pt x="1350772" y="675386"/>
                    </a:lnTo>
                    <a:cubicBezTo>
                      <a:pt x="1350772" y="1048385"/>
                      <a:pt x="1048385" y="1350772"/>
                      <a:pt x="675386" y="1350772"/>
                    </a:cubicBezTo>
                    <a:lnTo>
                      <a:pt x="675386" y="1331722"/>
                    </a:lnTo>
                    <a:lnTo>
                      <a:pt x="675386" y="1350772"/>
                    </a:lnTo>
                    <a:cubicBezTo>
                      <a:pt x="302387" y="1350645"/>
                      <a:pt x="0" y="1048385"/>
                      <a:pt x="0" y="675386"/>
                    </a:cubicBezTo>
                    <a:lnTo>
                      <a:pt x="19050" y="675386"/>
                    </a:lnTo>
                    <a:lnTo>
                      <a:pt x="38100" y="675386"/>
                    </a:lnTo>
                    <a:lnTo>
                      <a:pt x="19050" y="675386"/>
                    </a:lnTo>
                    <a:lnTo>
                      <a:pt x="0" y="675386"/>
                    </a:lnTo>
                    <a:moveTo>
                      <a:pt x="38100" y="675386"/>
                    </a:moveTo>
                    <a:cubicBezTo>
                      <a:pt x="38100" y="685927"/>
                      <a:pt x="29591" y="694436"/>
                      <a:pt x="19050" y="694436"/>
                    </a:cubicBezTo>
                    <a:cubicBezTo>
                      <a:pt x="8509" y="694436"/>
                      <a:pt x="0" y="685927"/>
                      <a:pt x="0" y="675386"/>
                    </a:cubicBezTo>
                    <a:cubicBezTo>
                      <a:pt x="0" y="664845"/>
                      <a:pt x="8509" y="656336"/>
                      <a:pt x="19050" y="656336"/>
                    </a:cubicBezTo>
                    <a:cubicBezTo>
                      <a:pt x="29591" y="656336"/>
                      <a:pt x="38100" y="664845"/>
                      <a:pt x="38100" y="675386"/>
                    </a:cubicBezTo>
                    <a:cubicBezTo>
                      <a:pt x="38100" y="1027303"/>
                      <a:pt x="323342" y="1312672"/>
                      <a:pt x="675386" y="1312672"/>
                    </a:cubicBezTo>
                    <a:cubicBezTo>
                      <a:pt x="1027430" y="1312672"/>
                      <a:pt x="1312672" y="1027430"/>
                      <a:pt x="1312672" y="675386"/>
                    </a:cubicBezTo>
                    <a:cubicBezTo>
                      <a:pt x="1312672" y="323342"/>
                      <a:pt x="1027303" y="38100"/>
                      <a:pt x="675386" y="38100"/>
                    </a:cubicBezTo>
                    <a:lnTo>
                      <a:pt x="675386" y="19050"/>
                    </a:lnTo>
                    <a:lnTo>
                      <a:pt x="675386" y="38100"/>
                    </a:lnTo>
                    <a:cubicBezTo>
                      <a:pt x="323342" y="38100"/>
                      <a:pt x="38100" y="323342"/>
                      <a:pt x="38100" y="675386"/>
                    </a:cubicBezTo>
                    <a:close/>
                  </a:path>
                </a:pathLst>
              </a:custGeom>
              <a:solidFill>
                <a:srgbClr val="050A30"/>
              </a:solidFill>
            </p:spPr>
            <p:txBody>
              <a:bodyPr/>
              <a:lstStyle/>
              <a:p>
                <a:endParaRPr lang="es-CO" sz="900"/>
              </a:p>
            </p:txBody>
          </p:sp>
        </p:grpSp>
        <p:grpSp>
          <p:nvGrpSpPr>
            <p:cNvPr id="40" name="Group 40"/>
            <p:cNvGrpSpPr/>
            <p:nvPr/>
          </p:nvGrpSpPr>
          <p:grpSpPr>
            <a:xfrm>
              <a:off x="1838523" y="8422502"/>
              <a:ext cx="15120488" cy="816128"/>
              <a:chOff x="0" y="0"/>
              <a:chExt cx="20160650" cy="1088170"/>
            </a:xfrm>
          </p:grpSpPr>
          <p:sp>
            <p:nvSpPr>
              <p:cNvPr id="41" name="Freeform 41"/>
              <p:cNvSpPr/>
              <p:nvPr/>
            </p:nvSpPr>
            <p:spPr>
              <a:xfrm>
                <a:off x="19050" y="19050"/>
                <a:ext cx="20122514" cy="1050036"/>
              </a:xfrm>
              <a:custGeom>
                <a:avLst/>
                <a:gdLst/>
                <a:ahLst/>
                <a:cxnLst/>
                <a:rect l="l" t="t" r="r" b="b"/>
                <a:pathLst>
                  <a:path w="20122514" h="1050036">
                    <a:moveTo>
                      <a:pt x="0" y="0"/>
                    </a:moveTo>
                    <a:lnTo>
                      <a:pt x="20122514" y="0"/>
                    </a:lnTo>
                    <a:lnTo>
                      <a:pt x="20122514" y="1050036"/>
                    </a:lnTo>
                    <a:lnTo>
                      <a:pt x="0" y="1050036"/>
                    </a:lnTo>
                    <a:close/>
                  </a:path>
                </a:pathLst>
              </a:custGeom>
              <a:solidFill>
                <a:schemeClr val="tx2">
                  <a:lumMod val="50000"/>
                </a:schemeClr>
              </a:solidFill>
            </p:spPr>
            <p:txBody>
              <a:bodyPr/>
              <a:lstStyle/>
              <a:p>
                <a:endParaRPr lang="es-CO" sz="900"/>
              </a:p>
            </p:txBody>
          </p:sp>
          <p:sp>
            <p:nvSpPr>
              <p:cNvPr id="42" name="Freeform 42"/>
              <p:cNvSpPr/>
              <p:nvPr/>
            </p:nvSpPr>
            <p:spPr>
              <a:xfrm>
                <a:off x="0" y="0"/>
                <a:ext cx="20160614" cy="1088136"/>
              </a:xfrm>
              <a:custGeom>
                <a:avLst/>
                <a:gdLst/>
                <a:ahLst/>
                <a:cxnLst/>
                <a:rect l="l" t="t" r="r" b="b"/>
                <a:pathLst>
                  <a:path w="20160614" h="1088136">
                    <a:moveTo>
                      <a:pt x="19050" y="0"/>
                    </a:moveTo>
                    <a:lnTo>
                      <a:pt x="20141564" y="0"/>
                    </a:lnTo>
                    <a:cubicBezTo>
                      <a:pt x="20152105" y="0"/>
                      <a:pt x="20160614" y="8509"/>
                      <a:pt x="20160614" y="19050"/>
                    </a:cubicBezTo>
                    <a:lnTo>
                      <a:pt x="20160614" y="1069086"/>
                    </a:lnTo>
                    <a:cubicBezTo>
                      <a:pt x="20160614" y="1079627"/>
                      <a:pt x="20152105" y="1088136"/>
                      <a:pt x="20141564" y="1088136"/>
                    </a:cubicBezTo>
                    <a:lnTo>
                      <a:pt x="19050" y="1088136"/>
                    </a:lnTo>
                    <a:cubicBezTo>
                      <a:pt x="8509" y="1088136"/>
                      <a:pt x="0" y="1079627"/>
                      <a:pt x="0" y="1069086"/>
                    </a:cubicBezTo>
                    <a:lnTo>
                      <a:pt x="0" y="19050"/>
                    </a:lnTo>
                    <a:cubicBezTo>
                      <a:pt x="0" y="8509"/>
                      <a:pt x="8509" y="0"/>
                      <a:pt x="19050" y="0"/>
                    </a:cubicBezTo>
                    <a:moveTo>
                      <a:pt x="19050" y="38100"/>
                    </a:moveTo>
                    <a:lnTo>
                      <a:pt x="19050" y="19050"/>
                    </a:lnTo>
                    <a:lnTo>
                      <a:pt x="38100" y="19050"/>
                    </a:lnTo>
                    <a:lnTo>
                      <a:pt x="38100" y="1069086"/>
                    </a:lnTo>
                    <a:lnTo>
                      <a:pt x="19050" y="1069086"/>
                    </a:lnTo>
                    <a:lnTo>
                      <a:pt x="19050" y="1050036"/>
                    </a:lnTo>
                    <a:lnTo>
                      <a:pt x="20141564" y="1050036"/>
                    </a:lnTo>
                    <a:lnTo>
                      <a:pt x="20141564" y="1069086"/>
                    </a:lnTo>
                    <a:lnTo>
                      <a:pt x="20122514" y="1069086"/>
                    </a:lnTo>
                    <a:lnTo>
                      <a:pt x="20122514" y="19050"/>
                    </a:lnTo>
                    <a:lnTo>
                      <a:pt x="20141564" y="19050"/>
                    </a:lnTo>
                    <a:lnTo>
                      <a:pt x="20141564" y="38100"/>
                    </a:lnTo>
                    <a:lnTo>
                      <a:pt x="19050" y="38100"/>
                    </a:lnTo>
                    <a:close/>
                  </a:path>
                </a:pathLst>
              </a:custGeom>
              <a:solidFill>
                <a:srgbClr val="F4F6FC"/>
              </a:solidFill>
            </p:spPr>
            <p:txBody>
              <a:bodyPr/>
              <a:lstStyle/>
              <a:p>
                <a:endParaRPr lang="es-CO" sz="900"/>
              </a:p>
            </p:txBody>
          </p:sp>
        </p:grpSp>
        <p:grpSp>
          <p:nvGrpSpPr>
            <p:cNvPr id="43" name="Group 43"/>
            <p:cNvGrpSpPr/>
            <p:nvPr/>
          </p:nvGrpSpPr>
          <p:grpSpPr>
            <a:xfrm>
              <a:off x="2449958" y="8422502"/>
              <a:ext cx="14509052" cy="816128"/>
              <a:chOff x="0" y="0"/>
              <a:chExt cx="19345403" cy="1088170"/>
            </a:xfrm>
          </p:grpSpPr>
          <p:sp>
            <p:nvSpPr>
              <p:cNvPr id="44" name="Freeform 44"/>
              <p:cNvSpPr/>
              <p:nvPr/>
            </p:nvSpPr>
            <p:spPr>
              <a:xfrm>
                <a:off x="0" y="0"/>
                <a:ext cx="19345404" cy="1088170"/>
              </a:xfrm>
              <a:custGeom>
                <a:avLst/>
                <a:gdLst/>
                <a:ahLst/>
                <a:cxnLst/>
                <a:rect l="l" t="t" r="r" b="b"/>
                <a:pathLst>
                  <a:path w="19345404" h="1088170">
                    <a:moveTo>
                      <a:pt x="0" y="0"/>
                    </a:moveTo>
                    <a:lnTo>
                      <a:pt x="19345404" y="0"/>
                    </a:lnTo>
                    <a:lnTo>
                      <a:pt x="19345404" y="1088170"/>
                    </a:lnTo>
                    <a:lnTo>
                      <a:pt x="0" y="1088170"/>
                    </a:lnTo>
                    <a:close/>
                  </a:path>
                </a:pathLst>
              </a:custGeom>
              <a:solidFill>
                <a:srgbClr val="000000">
                  <a:alpha val="0"/>
                </a:srgbClr>
              </a:solidFill>
            </p:spPr>
            <p:txBody>
              <a:bodyPr/>
              <a:lstStyle/>
              <a:p>
                <a:endParaRPr lang="es-CO" sz="900"/>
              </a:p>
            </p:txBody>
          </p:sp>
          <p:sp>
            <p:nvSpPr>
              <p:cNvPr id="45" name="TextBox 45"/>
              <p:cNvSpPr txBox="1"/>
              <p:nvPr/>
            </p:nvSpPr>
            <p:spPr>
              <a:xfrm>
                <a:off x="0" y="28575"/>
                <a:ext cx="19345403" cy="1059595"/>
              </a:xfrm>
              <a:prstGeom prst="rect">
                <a:avLst/>
              </a:prstGeom>
            </p:spPr>
            <p:txBody>
              <a:bodyPr lIns="0" tIns="0" rIns="0" bIns="0" rtlCol="0" anchor="ctr"/>
              <a:lstStyle/>
              <a:p>
                <a:pPr>
                  <a:lnSpc>
                    <a:spcPts val="1215"/>
                  </a:lnSpc>
                </a:pPr>
                <a:r>
                  <a:rPr lang="en-US" sz="1125" dirty="0">
                    <a:solidFill>
                      <a:srgbClr val="F4F6FC"/>
                    </a:solidFill>
                    <a:latin typeface="Aptos"/>
                    <a:ea typeface="Aptos"/>
                    <a:cs typeface="Aptos"/>
                    <a:sym typeface="Aptos"/>
                  </a:rPr>
                  <a:t>Weak institutional and regulatory coordination for promoting sustainable innovation and the bioeconomy across agrifood systems in the Americas</a:t>
                </a:r>
              </a:p>
            </p:txBody>
          </p:sp>
        </p:grpSp>
        <p:grpSp>
          <p:nvGrpSpPr>
            <p:cNvPr id="46" name="Group 46"/>
            <p:cNvGrpSpPr/>
            <p:nvPr/>
          </p:nvGrpSpPr>
          <p:grpSpPr>
            <a:xfrm>
              <a:off x="1346302" y="8324056"/>
              <a:ext cx="1013014" cy="1013015"/>
              <a:chOff x="0" y="0"/>
              <a:chExt cx="1350686" cy="1350686"/>
            </a:xfrm>
          </p:grpSpPr>
          <p:sp>
            <p:nvSpPr>
              <p:cNvPr id="47" name="Freeform 47"/>
              <p:cNvSpPr/>
              <p:nvPr/>
            </p:nvSpPr>
            <p:spPr>
              <a:xfrm>
                <a:off x="19050" y="19050"/>
                <a:ext cx="1312672" cy="1312672"/>
              </a:xfrm>
              <a:custGeom>
                <a:avLst/>
                <a:gdLst/>
                <a:ahLst/>
                <a:cxnLst/>
                <a:rect l="l" t="t" r="r" b="b"/>
                <a:pathLst>
                  <a:path w="1312672" h="1312672">
                    <a:moveTo>
                      <a:pt x="0" y="656336"/>
                    </a:moveTo>
                    <a:cubicBezTo>
                      <a:pt x="0" y="293878"/>
                      <a:pt x="293878" y="0"/>
                      <a:pt x="656336" y="0"/>
                    </a:cubicBezTo>
                    <a:cubicBezTo>
                      <a:pt x="1018794" y="0"/>
                      <a:pt x="1312672" y="293878"/>
                      <a:pt x="1312672" y="656336"/>
                    </a:cubicBezTo>
                    <a:cubicBezTo>
                      <a:pt x="1312672" y="1018794"/>
                      <a:pt x="1018794" y="1312672"/>
                      <a:pt x="656336" y="1312672"/>
                    </a:cubicBezTo>
                    <a:cubicBezTo>
                      <a:pt x="293878" y="1312672"/>
                      <a:pt x="0" y="1018794"/>
                      <a:pt x="0" y="656336"/>
                    </a:cubicBezTo>
                    <a:close/>
                  </a:path>
                </a:pathLst>
              </a:custGeom>
              <a:solidFill>
                <a:srgbClr val="FFFFFF"/>
              </a:solidFill>
            </p:spPr>
            <p:txBody>
              <a:bodyPr/>
              <a:lstStyle/>
              <a:p>
                <a:endParaRPr lang="es-CO" sz="900"/>
              </a:p>
            </p:txBody>
          </p:sp>
          <p:sp>
            <p:nvSpPr>
              <p:cNvPr id="48" name="Freeform 48"/>
              <p:cNvSpPr/>
              <p:nvPr/>
            </p:nvSpPr>
            <p:spPr>
              <a:xfrm>
                <a:off x="0" y="0"/>
                <a:ext cx="1350772" cy="1350772"/>
              </a:xfrm>
              <a:custGeom>
                <a:avLst/>
                <a:gdLst/>
                <a:ahLst/>
                <a:cxnLst/>
                <a:rect l="l" t="t" r="r" b="b"/>
                <a:pathLst>
                  <a:path w="1350772" h="1350772">
                    <a:moveTo>
                      <a:pt x="0" y="675386"/>
                    </a:moveTo>
                    <a:cubicBezTo>
                      <a:pt x="0" y="302387"/>
                      <a:pt x="302387" y="0"/>
                      <a:pt x="675386" y="0"/>
                    </a:cubicBezTo>
                    <a:lnTo>
                      <a:pt x="675386" y="19050"/>
                    </a:lnTo>
                    <a:lnTo>
                      <a:pt x="675386" y="0"/>
                    </a:lnTo>
                    <a:cubicBezTo>
                      <a:pt x="1048385" y="0"/>
                      <a:pt x="1350772" y="302387"/>
                      <a:pt x="1350772" y="675386"/>
                    </a:cubicBezTo>
                    <a:lnTo>
                      <a:pt x="1331722" y="675386"/>
                    </a:lnTo>
                    <a:lnTo>
                      <a:pt x="1350772" y="675386"/>
                    </a:lnTo>
                    <a:cubicBezTo>
                      <a:pt x="1350772" y="1048385"/>
                      <a:pt x="1048385" y="1350772"/>
                      <a:pt x="675386" y="1350772"/>
                    </a:cubicBezTo>
                    <a:lnTo>
                      <a:pt x="675386" y="1331722"/>
                    </a:lnTo>
                    <a:lnTo>
                      <a:pt x="675386" y="1350772"/>
                    </a:lnTo>
                    <a:cubicBezTo>
                      <a:pt x="302387" y="1350645"/>
                      <a:pt x="0" y="1048385"/>
                      <a:pt x="0" y="675386"/>
                    </a:cubicBezTo>
                    <a:lnTo>
                      <a:pt x="19050" y="675386"/>
                    </a:lnTo>
                    <a:lnTo>
                      <a:pt x="38100" y="675386"/>
                    </a:lnTo>
                    <a:lnTo>
                      <a:pt x="19050" y="675386"/>
                    </a:lnTo>
                    <a:lnTo>
                      <a:pt x="0" y="675386"/>
                    </a:lnTo>
                    <a:moveTo>
                      <a:pt x="38100" y="675386"/>
                    </a:moveTo>
                    <a:cubicBezTo>
                      <a:pt x="38100" y="685927"/>
                      <a:pt x="29591" y="694436"/>
                      <a:pt x="19050" y="694436"/>
                    </a:cubicBezTo>
                    <a:cubicBezTo>
                      <a:pt x="8509" y="694436"/>
                      <a:pt x="0" y="685927"/>
                      <a:pt x="0" y="675386"/>
                    </a:cubicBezTo>
                    <a:cubicBezTo>
                      <a:pt x="0" y="664845"/>
                      <a:pt x="8509" y="656336"/>
                      <a:pt x="19050" y="656336"/>
                    </a:cubicBezTo>
                    <a:cubicBezTo>
                      <a:pt x="29591" y="656336"/>
                      <a:pt x="38100" y="664845"/>
                      <a:pt x="38100" y="675386"/>
                    </a:cubicBezTo>
                    <a:cubicBezTo>
                      <a:pt x="38100" y="1027303"/>
                      <a:pt x="323342" y="1312672"/>
                      <a:pt x="675386" y="1312672"/>
                    </a:cubicBezTo>
                    <a:cubicBezTo>
                      <a:pt x="1027430" y="1312672"/>
                      <a:pt x="1312672" y="1027430"/>
                      <a:pt x="1312672" y="675386"/>
                    </a:cubicBezTo>
                    <a:cubicBezTo>
                      <a:pt x="1312672" y="323342"/>
                      <a:pt x="1027303" y="38100"/>
                      <a:pt x="675386" y="38100"/>
                    </a:cubicBezTo>
                    <a:lnTo>
                      <a:pt x="675386" y="19050"/>
                    </a:lnTo>
                    <a:lnTo>
                      <a:pt x="675386" y="38100"/>
                    </a:lnTo>
                    <a:cubicBezTo>
                      <a:pt x="323342" y="38100"/>
                      <a:pt x="38100" y="323342"/>
                      <a:pt x="38100" y="675386"/>
                    </a:cubicBezTo>
                    <a:close/>
                  </a:path>
                </a:pathLst>
              </a:custGeom>
              <a:solidFill>
                <a:srgbClr val="050A30"/>
              </a:solidFill>
            </p:spPr>
            <p:txBody>
              <a:bodyPr/>
              <a:lstStyle/>
              <a:p>
                <a:endParaRPr lang="es-CO" sz="900"/>
              </a:p>
            </p:txBody>
          </p:sp>
        </p:grpSp>
        <p:grpSp>
          <p:nvGrpSpPr>
            <p:cNvPr id="50" name="Group 50"/>
            <p:cNvGrpSpPr>
              <a:grpSpLocks noChangeAspect="1"/>
            </p:cNvGrpSpPr>
            <p:nvPr/>
          </p:nvGrpSpPr>
          <p:grpSpPr>
            <a:xfrm>
              <a:off x="1564484" y="3843834"/>
              <a:ext cx="529938" cy="529938"/>
              <a:chOff x="0" y="0"/>
              <a:chExt cx="706584" cy="706584"/>
            </a:xfrm>
          </p:grpSpPr>
          <p:sp>
            <p:nvSpPr>
              <p:cNvPr id="51" name="Freeform 51" descr="nube y lluvia silueta icono. malo clima. vector. 26381508 Vector en Vecteezy"/>
              <p:cNvSpPr/>
              <p:nvPr/>
            </p:nvSpPr>
            <p:spPr>
              <a:xfrm>
                <a:off x="0" y="0"/>
                <a:ext cx="706628" cy="706628"/>
              </a:xfrm>
              <a:custGeom>
                <a:avLst/>
                <a:gdLst/>
                <a:ahLst/>
                <a:cxnLst/>
                <a:rect l="l" t="t" r="r" b="b"/>
                <a:pathLst>
                  <a:path w="706628" h="706628">
                    <a:moveTo>
                      <a:pt x="0" y="0"/>
                    </a:moveTo>
                    <a:lnTo>
                      <a:pt x="706628" y="0"/>
                    </a:lnTo>
                    <a:lnTo>
                      <a:pt x="706628" y="706628"/>
                    </a:lnTo>
                    <a:lnTo>
                      <a:pt x="0" y="706628"/>
                    </a:lnTo>
                    <a:lnTo>
                      <a:pt x="0" y="0"/>
                    </a:lnTo>
                    <a:close/>
                  </a:path>
                </a:pathLst>
              </a:custGeom>
              <a:blipFill>
                <a:blip r:embed="rId3"/>
                <a:stretch>
                  <a:fillRect r="6" b="6"/>
                </a:stretch>
              </a:blipFill>
            </p:spPr>
            <p:txBody>
              <a:bodyPr/>
              <a:lstStyle/>
              <a:p>
                <a:endParaRPr lang="es-CO" sz="900"/>
              </a:p>
            </p:txBody>
          </p:sp>
        </p:grpSp>
        <p:grpSp>
          <p:nvGrpSpPr>
            <p:cNvPr id="52" name="Group 52"/>
            <p:cNvGrpSpPr>
              <a:grpSpLocks noChangeAspect="1"/>
            </p:cNvGrpSpPr>
            <p:nvPr/>
          </p:nvGrpSpPr>
          <p:grpSpPr>
            <a:xfrm>
              <a:off x="2258948" y="4962525"/>
              <a:ext cx="382022" cy="719474"/>
              <a:chOff x="0" y="0"/>
              <a:chExt cx="509362" cy="959298"/>
            </a:xfrm>
          </p:grpSpPr>
          <p:sp>
            <p:nvSpPr>
              <p:cNvPr id="53" name="Freeform 53" descr="2.100+ Espiga De Trigo Vector Ilustraciones de Stock, gráficos vectoriales  libres de derechos y clip art - iStock"/>
              <p:cNvSpPr/>
              <p:nvPr/>
            </p:nvSpPr>
            <p:spPr>
              <a:xfrm>
                <a:off x="0" y="0"/>
                <a:ext cx="509397" cy="959358"/>
              </a:xfrm>
              <a:custGeom>
                <a:avLst/>
                <a:gdLst/>
                <a:ahLst/>
                <a:cxnLst/>
                <a:rect l="l" t="t" r="r" b="b"/>
                <a:pathLst>
                  <a:path w="509397" h="959358">
                    <a:moveTo>
                      <a:pt x="0" y="0"/>
                    </a:moveTo>
                    <a:lnTo>
                      <a:pt x="509397" y="0"/>
                    </a:lnTo>
                    <a:lnTo>
                      <a:pt x="509397" y="959358"/>
                    </a:lnTo>
                    <a:lnTo>
                      <a:pt x="0" y="959358"/>
                    </a:lnTo>
                    <a:lnTo>
                      <a:pt x="0" y="0"/>
                    </a:lnTo>
                    <a:close/>
                  </a:path>
                </a:pathLst>
              </a:custGeom>
              <a:blipFill>
                <a:blip r:embed="rId4"/>
                <a:stretch>
                  <a:fillRect l="-74994" t="-17402" r="-161649" b="-14615"/>
                </a:stretch>
              </a:blipFill>
            </p:spPr>
            <p:txBody>
              <a:bodyPr/>
              <a:lstStyle/>
              <a:p>
                <a:endParaRPr lang="es-CO" sz="900"/>
              </a:p>
            </p:txBody>
          </p:sp>
        </p:grpSp>
        <p:grpSp>
          <p:nvGrpSpPr>
            <p:cNvPr id="54" name="Group 54"/>
            <p:cNvGrpSpPr>
              <a:grpSpLocks noChangeAspect="1"/>
            </p:cNvGrpSpPr>
            <p:nvPr/>
          </p:nvGrpSpPr>
          <p:grpSpPr>
            <a:xfrm>
              <a:off x="2314290" y="6186190"/>
              <a:ext cx="559408" cy="559408"/>
              <a:chOff x="0" y="0"/>
              <a:chExt cx="745878" cy="745878"/>
            </a:xfrm>
          </p:grpSpPr>
          <p:sp>
            <p:nvSpPr>
              <p:cNvPr id="55" name="Freeform 55" descr="Drone Vectores, Iconos, Gráficos y Fondos para Descargar Gratis"/>
              <p:cNvSpPr/>
              <p:nvPr/>
            </p:nvSpPr>
            <p:spPr>
              <a:xfrm flipH="1">
                <a:off x="0" y="0"/>
                <a:ext cx="745871" cy="745871"/>
              </a:xfrm>
              <a:custGeom>
                <a:avLst/>
                <a:gdLst/>
                <a:ahLst/>
                <a:cxnLst/>
                <a:rect l="l" t="t" r="r" b="b"/>
                <a:pathLst>
                  <a:path w="745871" h="745871">
                    <a:moveTo>
                      <a:pt x="745871" y="0"/>
                    </a:moveTo>
                    <a:lnTo>
                      <a:pt x="0" y="0"/>
                    </a:lnTo>
                    <a:lnTo>
                      <a:pt x="0" y="745871"/>
                    </a:lnTo>
                    <a:lnTo>
                      <a:pt x="745871" y="745871"/>
                    </a:lnTo>
                    <a:lnTo>
                      <a:pt x="745871" y="0"/>
                    </a:lnTo>
                    <a:close/>
                  </a:path>
                </a:pathLst>
              </a:custGeom>
              <a:blipFill>
                <a:blip r:embed="rId5"/>
                <a:stretch>
                  <a:fillRect/>
                </a:stretch>
              </a:blipFill>
            </p:spPr>
            <p:txBody>
              <a:bodyPr/>
              <a:lstStyle/>
              <a:p>
                <a:endParaRPr lang="es-CO" sz="900"/>
              </a:p>
            </p:txBody>
          </p:sp>
        </p:grpSp>
        <p:grpSp>
          <p:nvGrpSpPr>
            <p:cNvPr id="56" name="Group 56"/>
            <p:cNvGrpSpPr>
              <a:grpSpLocks noChangeAspect="1"/>
            </p:cNvGrpSpPr>
            <p:nvPr/>
          </p:nvGrpSpPr>
          <p:grpSpPr>
            <a:xfrm>
              <a:off x="2155918" y="7353057"/>
              <a:ext cx="552450" cy="552450"/>
              <a:chOff x="0" y="0"/>
              <a:chExt cx="736600" cy="736600"/>
            </a:xfrm>
          </p:grpSpPr>
          <p:sp>
            <p:nvSpPr>
              <p:cNvPr id="57" name="Freeform 57" descr="Adn Vectores, Iconos, Gráficos y Fondos para Descargar Gratis"/>
              <p:cNvSpPr/>
              <p:nvPr/>
            </p:nvSpPr>
            <p:spPr>
              <a:xfrm>
                <a:off x="0" y="0"/>
                <a:ext cx="736600" cy="736600"/>
              </a:xfrm>
              <a:custGeom>
                <a:avLst/>
                <a:gdLst/>
                <a:ahLst/>
                <a:cxnLst/>
                <a:rect l="l" t="t" r="r" b="b"/>
                <a:pathLst>
                  <a:path w="736600" h="736600">
                    <a:moveTo>
                      <a:pt x="0" y="0"/>
                    </a:moveTo>
                    <a:lnTo>
                      <a:pt x="736600" y="0"/>
                    </a:lnTo>
                    <a:lnTo>
                      <a:pt x="736600" y="736600"/>
                    </a:lnTo>
                    <a:lnTo>
                      <a:pt x="0" y="736600"/>
                    </a:lnTo>
                    <a:lnTo>
                      <a:pt x="0" y="0"/>
                    </a:lnTo>
                    <a:close/>
                  </a:path>
                </a:pathLst>
              </a:custGeom>
              <a:blipFill>
                <a:blip r:embed="rId6"/>
                <a:stretch>
                  <a:fillRect/>
                </a:stretch>
              </a:blipFill>
            </p:spPr>
            <p:txBody>
              <a:bodyPr/>
              <a:lstStyle/>
              <a:p>
                <a:endParaRPr lang="es-CO" sz="900"/>
              </a:p>
            </p:txBody>
          </p:sp>
        </p:grpSp>
        <p:grpSp>
          <p:nvGrpSpPr>
            <p:cNvPr id="58" name="Group 58"/>
            <p:cNvGrpSpPr>
              <a:grpSpLocks noChangeAspect="1"/>
            </p:cNvGrpSpPr>
            <p:nvPr/>
          </p:nvGrpSpPr>
          <p:grpSpPr>
            <a:xfrm>
              <a:off x="1564484" y="8524222"/>
              <a:ext cx="562954" cy="562955"/>
              <a:chOff x="0" y="0"/>
              <a:chExt cx="750606" cy="750606"/>
            </a:xfrm>
          </p:grpSpPr>
          <p:sp>
            <p:nvSpPr>
              <p:cNvPr id="59" name="Freeform 59" descr="icono de la institución parlamentaria, estilo de contorno 14680977 Vector  en Vecteezy"/>
              <p:cNvSpPr/>
              <p:nvPr/>
            </p:nvSpPr>
            <p:spPr>
              <a:xfrm>
                <a:off x="0" y="0"/>
                <a:ext cx="750570" cy="750570"/>
              </a:xfrm>
              <a:custGeom>
                <a:avLst/>
                <a:gdLst/>
                <a:ahLst/>
                <a:cxnLst/>
                <a:rect l="l" t="t" r="r" b="b"/>
                <a:pathLst>
                  <a:path w="750570" h="750570">
                    <a:moveTo>
                      <a:pt x="0" y="0"/>
                    </a:moveTo>
                    <a:lnTo>
                      <a:pt x="750570" y="0"/>
                    </a:lnTo>
                    <a:lnTo>
                      <a:pt x="750570" y="750570"/>
                    </a:lnTo>
                    <a:lnTo>
                      <a:pt x="0" y="750570"/>
                    </a:lnTo>
                    <a:lnTo>
                      <a:pt x="0" y="0"/>
                    </a:lnTo>
                    <a:close/>
                  </a:path>
                </a:pathLst>
              </a:custGeom>
              <a:blipFill>
                <a:blip r:embed="rId7"/>
                <a:stretch>
                  <a:fillRect r="-4" b="-4"/>
                </a:stretch>
              </a:blipFill>
            </p:spPr>
            <p:txBody>
              <a:bodyPr/>
              <a:lstStyle/>
              <a:p>
                <a:endParaRPr lang="es-CO" sz="900"/>
              </a:p>
            </p:txBody>
          </p:sp>
        </p:grpSp>
      </p:grpSp>
      <p:grpSp>
        <p:nvGrpSpPr>
          <p:cNvPr id="60" name="Group 60"/>
          <p:cNvGrpSpPr/>
          <p:nvPr/>
        </p:nvGrpSpPr>
        <p:grpSpPr>
          <a:xfrm>
            <a:off x="0" y="1125280"/>
            <a:ext cx="9149360" cy="537686"/>
            <a:chOff x="0" y="0"/>
            <a:chExt cx="24398292" cy="1433830"/>
          </a:xfrm>
        </p:grpSpPr>
        <p:grpSp>
          <p:nvGrpSpPr>
            <p:cNvPr id="61" name="Group 61"/>
            <p:cNvGrpSpPr/>
            <p:nvPr/>
          </p:nvGrpSpPr>
          <p:grpSpPr>
            <a:xfrm>
              <a:off x="0" y="0"/>
              <a:ext cx="24398292" cy="1415310"/>
              <a:chOff x="0" y="0"/>
              <a:chExt cx="4819416" cy="279567"/>
            </a:xfrm>
          </p:grpSpPr>
          <p:sp>
            <p:nvSpPr>
              <p:cNvPr id="62" name="Freeform 62"/>
              <p:cNvSpPr/>
              <p:nvPr/>
            </p:nvSpPr>
            <p:spPr>
              <a:xfrm>
                <a:off x="0" y="0"/>
                <a:ext cx="4819416" cy="279567"/>
              </a:xfrm>
              <a:custGeom>
                <a:avLst/>
                <a:gdLst/>
                <a:ahLst/>
                <a:cxnLst/>
                <a:rect l="l" t="t" r="r" b="b"/>
                <a:pathLst>
                  <a:path w="4819416" h="279567">
                    <a:moveTo>
                      <a:pt x="0" y="0"/>
                    </a:moveTo>
                    <a:lnTo>
                      <a:pt x="4819416" y="0"/>
                    </a:lnTo>
                    <a:lnTo>
                      <a:pt x="4819416" y="279567"/>
                    </a:lnTo>
                    <a:lnTo>
                      <a:pt x="0" y="279567"/>
                    </a:lnTo>
                    <a:close/>
                  </a:path>
                </a:pathLst>
              </a:custGeom>
              <a:solidFill>
                <a:srgbClr val="4A9B27"/>
              </a:solidFill>
            </p:spPr>
            <p:txBody>
              <a:bodyPr/>
              <a:lstStyle/>
              <a:p>
                <a:endParaRPr lang="es-CO" sz="900"/>
              </a:p>
            </p:txBody>
          </p:sp>
          <p:sp>
            <p:nvSpPr>
              <p:cNvPr id="63" name="TextBox 63"/>
              <p:cNvSpPr txBox="1"/>
              <p:nvPr/>
            </p:nvSpPr>
            <p:spPr>
              <a:xfrm>
                <a:off x="0" y="-47625"/>
                <a:ext cx="4819416" cy="327192"/>
              </a:xfrm>
              <a:prstGeom prst="rect">
                <a:avLst/>
              </a:prstGeom>
            </p:spPr>
            <p:txBody>
              <a:bodyPr lIns="25400" tIns="25400" rIns="25400" bIns="25400" rtlCol="0" anchor="ctr"/>
              <a:lstStyle/>
              <a:p>
                <a:pPr algn="ctr">
                  <a:lnSpc>
                    <a:spcPts val="1789"/>
                  </a:lnSpc>
                </a:pPr>
                <a:endParaRPr sz="900"/>
              </a:p>
            </p:txBody>
          </p:sp>
        </p:grpSp>
        <p:sp>
          <p:nvSpPr>
            <p:cNvPr id="64" name="TextBox 64"/>
            <p:cNvSpPr txBox="1"/>
            <p:nvPr/>
          </p:nvSpPr>
          <p:spPr>
            <a:xfrm>
              <a:off x="1438808" y="195541"/>
              <a:ext cx="18474791" cy="1238289"/>
            </a:xfrm>
            <a:prstGeom prst="rect">
              <a:avLst/>
            </a:prstGeom>
          </p:spPr>
          <p:txBody>
            <a:bodyPr wrap="square" lIns="0" tIns="0" rIns="0" bIns="0" rtlCol="0" anchor="t">
              <a:spAutoFit/>
            </a:bodyPr>
            <a:lstStyle/>
            <a:p>
              <a:pPr>
                <a:lnSpc>
                  <a:spcPts val="1836"/>
                </a:lnSpc>
                <a:spcBef>
                  <a:spcPct val="0"/>
                </a:spcBef>
              </a:pPr>
              <a:r>
                <a:rPr lang="en-US" sz="1700" b="1" dirty="0">
                  <a:solidFill>
                    <a:srgbClr val="FFFFFF"/>
                  </a:solidFill>
                  <a:latin typeface="Aptos Bold"/>
                  <a:ea typeface="Aptos Bold"/>
                  <a:cs typeface="Aptos Bold"/>
                  <a:sym typeface="Aptos Bold"/>
                </a:rPr>
                <a:t>AXIS 1: Strategic Roadmap and Foresight in Science, Technology, and Innovation (STI)</a:t>
              </a:r>
            </a:p>
          </p:txBody>
        </p:sp>
      </p:grpSp>
      <p:grpSp>
        <p:nvGrpSpPr>
          <p:cNvPr id="71" name="Group 7">
            <a:extLst>
              <a:ext uri="{FF2B5EF4-FFF2-40B4-BE49-F238E27FC236}">
                <a16:creationId xmlns:a16="http://schemas.microsoft.com/office/drawing/2014/main" id="{CDF47F1D-9BEB-E7B5-3543-3258985DF8C2}"/>
              </a:ext>
            </a:extLst>
          </p:cNvPr>
          <p:cNvGrpSpPr/>
          <p:nvPr/>
        </p:nvGrpSpPr>
        <p:grpSpPr>
          <a:xfrm>
            <a:off x="-5360" y="5909225"/>
            <a:ext cx="9149360" cy="91525"/>
            <a:chOff x="0" y="0"/>
            <a:chExt cx="24398292" cy="244066"/>
          </a:xfrm>
        </p:grpSpPr>
        <p:sp>
          <p:nvSpPr>
            <p:cNvPr id="72" name="Freeform 8">
              <a:extLst>
                <a:ext uri="{FF2B5EF4-FFF2-40B4-BE49-F238E27FC236}">
                  <a16:creationId xmlns:a16="http://schemas.microsoft.com/office/drawing/2014/main" id="{F3DDB8D6-CBDF-54A0-B24F-237EEEECB91D}"/>
                </a:ext>
              </a:extLst>
            </p:cNvPr>
            <p:cNvSpPr/>
            <p:nvPr/>
          </p:nvSpPr>
          <p:spPr>
            <a:xfrm>
              <a:off x="0" y="0"/>
              <a:ext cx="24398351" cy="244094"/>
            </a:xfrm>
            <a:custGeom>
              <a:avLst/>
              <a:gdLst/>
              <a:ahLst/>
              <a:cxnLst/>
              <a:rect l="l" t="t" r="r" b="b"/>
              <a:pathLst>
                <a:path w="24398351" h="244094">
                  <a:moveTo>
                    <a:pt x="0" y="0"/>
                  </a:moveTo>
                  <a:lnTo>
                    <a:pt x="24398351" y="0"/>
                  </a:lnTo>
                  <a:lnTo>
                    <a:pt x="24398351" y="244094"/>
                  </a:lnTo>
                  <a:lnTo>
                    <a:pt x="0" y="244094"/>
                  </a:lnTo>
                  <a:close/>
                </a:path>
              </a:pathLst>
            </a:custGeom>
            <a:solidFill>
              <a:srgbClr val="050A30"/>
            </a:solidFill>
          </p:spPr>
          <p:txBody>
            <a:bodyPr/>
            <a:lstStyle/>
            <a:p>
              <a:endParaRPr lang="es-CO" sz="900"/>
            </a:p>
          </p:txBody>
        </p:sp>
      </p:grpSp>
      <p:pic>
        <p:nvPicPr>
          <p:cNvPr id="65" name="Picture 3" descr="A logo with green leaves&#10;&#10;AI-generated content may be incorrect.">
            <a:extLst>
              <a:ext uri="{FF2B5EF4-FFF2-40B4-BE49-F238E27FC236}">
                <a16:creationId xmlns:a16="http://schemas.microsoft.com/office/drawing/2014/main" id="{C9ADEBA2-47AB-E649-69D8-88E5B787767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467600" y="1055635"/>
            <a:ext cx="1556992" cy="634533"/>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316" y="4016553"/>
            <a:ext cx="2801665" cy="746358"/>
          </a:xfrm>
          <a:prstGeom prst="rect">
            <a:avLst/>
          </a:prstGeom>
        </p:spPr>
        <p:txBody>
          <a:bodyPr lIns="0" tIns="0" rIns="0" bIns="0" rtlCol="0" anchor="t">
            <a:spAutoFit/>
          </a:bodyPr>
          <a:lstStyle/>
          <a:p>
            <a:pPr algn="just">
              <a:lnSpc>
                <a:spcPct val="100000"/>
              </a:lnSpc>
            </a:pPr>
            <a:r>
              <a:rPr lang="es-CR" sz="1600" dirty="0" err="1"/>
              <a:t>Bibliometric</a:t>
            </a:r>
            <a:r>
              <a:rPr lang="es-CR" sz="1600" dirty="0"/>
              <a:t> análisis</a:t>
            </a:r>
          </a:p>
          <a:p>
            <a:pPr algn="just">
              <a:lnSpc>
                <a:spcPct val="100000"/>
              </a:lnSpc>
            </a:pPr>
            <a:endParaRPr lang="en-US" sz="1500" dirty="0">
              <a:solidFill>
                <a:srgbClr val="050A30"/>
              </a:solidFill>
              <a:latin typeface="Aptos"/>
              <a:ea typeface="Aptos"/>
              <a:cs typeface="Aptos"/>
              <a:sym typeface="Aptos"/>
            </a:endParaRPr>
          </a:p>
          <a:p>
            <a:pPr algn="just">
              <a:lnSpc>
                <a:spcPct val="100000"/>
              </a:lnSpc>
            </a:pPr>
            <a:r>
              <a:rPr lang="es-CR" sz="1600" dirty="0"/>
              <a:t>Text </a:t>
            </a:r>
            <a:r>
              <a:rPr lang="es-CR" sz="1600" dirty="0" err="1"/>
              <a:t>mining</a:t>
            </a:r>
            <a:endParaRPr lang="en-US" sz="1500" dirty="0">
              <a:solidFill>
                <a:srgbClr val="050A30"/>
              </a:solidFill>
              <a:latin typeface="Aptos"/>
              <a:ea typeface="Aptos"/>
              <a:cs typeface="Aptos"/>
              <a:sym typeface="Aptos"/>
            </a:endParaRPr>
          </a:p>
        </p:txBody>
      </p:sp>
      <p:grpSp>
        <p:nvGrpSpPr>
          <p:cNvPr id="3" name="Group 3"/>
          <p:cNvGrpSpPr>
            <a:grpSpLocks noChangeAspect="1"/>
          </p:cNvGrpSpPr>
          <p:nvPr/>
        </p:nvGrpSpPr>
        <p:grpSpPr>
          <a:xfrm>
            <a:off x="962139" y="2847909"/>
            <a:ext cx="1367518" cy="392204"/>
            <a:chOff x="0" y="0"/>
            <a:chExt cx="3646714" cy="1045878"/>
          </a:xfrm>
        </p:grpSpPr>
        <p:sp>
          <p:nvSpPr>
            <p:cNvPr id="4" name="Freeform 4"/>
            <p:cNvSpPr/>
            <p:nvPr/>
          </p:nvSpPr>
          <p:spPr>
            <a:xfrm>
              <a:off x="0" y="0"/>
              <a:ext cx="3646678" cy="1045845"/>
            </a:xfrm>
            <a:custGeom>
              <a:avLst/>
              <a:gdLst/>
              <a:ahLst/>
              <a:cxnLst/>
              <a:rect l="l" t="t" r="r" b="b"/>
              <a:pathLst>
                <a:path w="3646678" h="1045845">
                  <a:moveTo>
                    <a:pt x="0" y="0"/>
                  </a:moveTo>
                  <a:lnTo>
                    <a:pt x="3646678" y="0"/>
                  </a:lnTo>
                  <a:lnTo>
                    <a:pt x="3646678" y="1045845"/>
                  </a:lnTo>
                  <a:lnTo>
                    <a:pt x="0" y="1045845"/>
                  </a:lnTo>
                  <a:lnTo>
                    <a:pt x="0" y="0"/>
                  </a:lnTo>
                  <a:close/>
                </a:path>
              </a:pathLst>
            </a:custGeom>
            <a:blipFill>
              <a:blip r:embed="rId2"/>
              <a:stretch>
                <a:fillRect r="-1" b="-3"/>
              </a:stretch>
            </a:blipFill>
          </p:spPr>
          <p:txBody>
            <a:bodyPr/>
            <a:lstStyle/>
            <a:p>
              <a:endParaRPr lang="es-CO" sz="900"/>
            </a:p>
          </p:txBody>
        </p:sp>
      </p:grpSp>
      <p:grpSp>
        <p:nvGrpSpPr>
          <p:cNvPr id="5" name="Group 5"/>
          <p:cNvGrpSpPr>
            <a:grpSpLocks noChangeAspect="1"/>
          </p:cNvGrpSpPr>
          <p:nvPr/>
        </p:nvGrpSpPr>
        <p:grpSpPr>
          <a:xfrm>
            <a:off x="333489" y="3838449"/>
            <a:ext cx="628650" cy="482225"/>
            <a:chOff x="0" y="0"/>
            <a:chExt cx="1676400" cy="1285934"/>
          </a:xfrm>
        </p:grpSpPr>
        <p:sp>
          <p:nvSpPr>
            <p:cNvPr id="6" name="Freeform 6"/>
            <p:cNvSpPr/>
            <p:nvPr/>
          </p:nvSpPr>
          <p:spPr>
            <a:xfrm>
              <a:off x="0" y="0"/>
              <a:ext cx="1676400" cy="1285875"/>
            </a:xfrm>
            <a:custGeom>
              <a:avLst/>
              <a:gdLst/>
              <a:ahLst/>
              <a:cxnLst/>
              <a:rect l="l" t="t" r="r" b="b"/>
              <a:pathLst>
                <a:path w="1676400" h="1285875">
                  <a:moveTo>
                    <a:pt x="0" y="0"/>
                  </a:moveTo>
                  <a:lnTo>
                    <a:pt x="1676400" y="0"/>
                  </a:lnTo>
                  <a:lnTo>
                    <a:pt x="1676400" y="1285875"/>
                  </a:lnTo>
                  <a:lnTo>
                    <a:pt x="0" y="1285875"/>
                  </a:lnTo>
                  <a:lnTo>
                    <a:pt x="0" y="0"/>
                  </a:lnTo>
                  <a:close/>
                </a:path>
              </a:pathLst>
            </a:custGeom>
            <a:blipFill>
              <a:blip r:embed="rId3"/>
              <a:stretch>
                <a:fillRect b="-30370"/>
              </a:stretch>
            </a:blipFill>
          </p:spPr>
          <p:txBody>
            <a:bodyPr/>
            <a:lstStyle/>
            <a:p>
              <a:endParaRPr lang="es-CO" sz="900"/>
            </a:p>
          </p:txBody>
        </p:sp>
      </p:grpSp>
      <p:grpSp>
        <p:nvGrpSpPr>
          <p:cNvPr id="7" name="Group 7"/>
          <p:cNvGrpSpPr>
            <a:grpSpLocks noChangeAspect="1"/>
          </p:cNvGrpSpPr>
          <p:nvPr/>
        </p:nvGrpSpPr>
        <p:grpSpPr>
          <a:xfrm>
            <a:off x="367059" y="4511133"/>
            <a:ext cx="561509" cy="561509"/>
            <a:chOff x="0" y="0"/>
            <a:chExt cx="1497356" cy="1497356"/>
          </a:xfrm>
        </p:grpSpPr>
        <p:sp>
          <p:nvSpPr>
            <p:cNvPr id="8" name="Freeform 8"/>
            <p:cNvSpPr/>
            <p:nvPr/>
          </p:nvSpPr>
          <p:spPr>
            <a:xfrm>
              <a:off x="0" y="0"/>
              <a:ext cx="1497330" cy="1497330"/>
            </a:xfrm>
            <a:custGeom>
              <a:avLst/>
              <a:gdLst/>
              <a:ahLst/>
              <a:cxnLst/>
              <a:rect l="l" t="t" r="r" b="b"/>
              <a:pathLst>
                <a:path w="1497330" h="1497330">
                  <a:moveTo>
                    <a:pt x="0" y="0"/>
                  </a:moveTo>
                  <a:lnTo>
                    <a:pt x="1497330" y="0"/>
                  </a:lnTo>
                  <a:lnTo>
                    <a:pt x="1497330" y="1497330"/>
                  </a:lnTo>
                  <a:lnTo>
                    <a:pt x="0" y="1497330"/>
                  </a:lnTo>
                  <a:lnTo>
                    <a:pt x="0" y="0"/>
                  </a:lnTo>
                  <a:close/>
                </a:path>
              </a:pathLst>
            </a:custGeom>
            <a:blipFill>
              <a:blip r:embed="rId4"/>
              <a:stretch>
                <a:fillRect r="-1" b="-1"/>
              </a:stretch>
            </a:blipFill>
          </p:spPr>
          <p:txBody>
            <a:bodyPr/>
            <a:lstStyle/>
            <a:p>
              <a:endParaRPr lang="es-CO" sz="900"/>
            </a:p>
          </p:txBody>
        </p:sp>
      </p:grpSp>
      <p:sp>
        <p:nvSpPr>
          <p:cNvPr id="9" name="TextBox 9"/>
          <p:cNvSpPr txBox="1"/>
          <p:nvPr/>
        </p:nvSpPr>
        <p:spPr>
          <a:xfrm>
            <a:off x="1684805" y="1842799"/>
            <a:ext cx="5769032" cy="689932"/>
          </a:xfrm>
          <a:prstGeom prst="rect">
            <a:avLst/>
          </a:prstGeom>
        </p:spPr>
        <p:txBody>
          <a:bodyPr lIns="0" tIns="0" rIns="0" bIns="0" rtlCol="0" anchor="t">
            <a:spAutoFit/>
          </a:bodyPr>
          <a:lstStyle/>
          <a:p>
            <a:pPr algn="ctr">
              <a:lnSpc>
                <a:spcPts val="2520"/>
              </a:lnSpc>
            </a:pPr>
            <a:r>
              <a:rPr lang="en-US" sz="2100" b="1" dirty="0">
                <a:solidFill>
                  <a:srgbClr val="050A30"/>
                </a:solidFill>
                <a:latin typeface="Aptos Bold"/>
                <a:ea typeface="Aptos Bold"/>
                <a:cs typeface="Aptos Bold"/>
                <a:sym typeface="Aptos Bold"/>
              </a:rPr>
              <a:t>Baseline</a:t>
            </a:r>
          </a:p>
          <a:p>
            <a:pPr algn="ctr">
              <a:lnSpc>
                <a:spcPct val="100000"/>
              </a:lnSpc>
            </a:pPr>
            <a:r>
              <a:rPr lang="es-CR" sz="2400" dirty="0" err="1"/>
              <a:t>Science</a:t>
            </a:r>
            <a:r>
              <a:rPr lang="es-CR" sz="2400" dirty="0"/>
              <a:t> </a:t>
            </a:r>
            <a:r>
              <a:rPr lang="es-CR" sz="2400" dirty="0" err="1"/>
              <a:t>Intelligence</a:t>
            </a:r>
            <a:r>
              <a:rPr lang="es-CR" sz="2400" dirty="0"/>
              <a:t> and Policy </a:t>
            </a:r>
            <a:r>
              <a:rPr lang="es-CR" sz="2400" dirty="0" err="1"/>
              <a:t>Analysis</a:t>
            </a:r>
            <a:r>
              <a:rPr lang="en-US" sz="2100" dirty="0">
                <a:solidFill>
                  <a:srgbClr val="050A30"/>
                </a:solidFill>
                <a:latin typeface="Aptos"/>
                <a:ea typeface="Aptos"/>
                <a:cs typeface="Aptos"/>
                <a:sym typeface="Aptos"/>
              </a:rPr>
              <a:t> </a:t>
            </a:r>
          </a:p>
        </p:txBody>
      </p:sp>
      <p:sp>
        <p:nvSpPr>
          <p:cNvPr id="10" name="TextBox 10"/>
          <p:cNvSpPr txBox="1"/>
          <p:nvPr/>
        </p:nvSpPr>
        <p:spPr>
          <a:xfrm>
            <a:off x="647814" y="3388103"/>
            <a:ext cx="4483157" cy="245965"/>
          </a:xfrm>
          <a:prstGeom prst="rect">
            <a:avLst/>
          </a:prstGeom>
        </p:spPr>
        <p:txBody>
          <a:bodyPr lIns="0" tIns="0" rIns="0" bIns="0" rtlCol="0" anchor="t">
            <a:spAutoFit/>
          </a:bodyPr>
          <a:lstStyle/>
          <a:p>
            <a:pPr>
              <a:lnSpc>
                <a:spcPct val="100000"/>
              </a:lnSpc>
            </a:pPr>
            <a:r>
              <a:rPr lang="en-US" sz="1550" b="1" dirty="0">
                <a:solidFill>
                  <a:srgbClr val="050A30"/>
                </a:solidFill>
                <a:latin typeface="Aptos Bold"/>
                <a:ea typeface="Aptos Bold"/>
                <a:cs typeface="Aptos Bold"/>
                <a:sym typeface="Aptos Bold"/>
              </a:rPr>
              <a:t>59.565</a:t>
            </a:r>
            <a:r>
              <a:rPr lang="en-US" sz="1550" dirty="0">
                <a:solidFill>
                  <a:srgbClr val="050A30"/>
                </a:solidFill>
                <a:latin typeface="Aptos"/>
                <a:ea typeface="Aptos"/>
                <a:cs typeface="Aptos"/>
                <a:sym typeface="Aptos"/>
              </a:rPr>
              <a:t> </a:t>
            </a:r>
            <a:r>
              <a:rPr lang="es-CR" sz="1600" dirty="0" err="1"/>
              <a:t>scientific</a:t>
            </a:r>
            <a:r>
              <a:rPr lang="es-CR" sz="1600" dirty="0"/>
              <a:t> </a:t>
            </a:r>
            <a:r>
              <a:rPr lang="es-CR" sz="1600" dirty="0" err="1"/>
              <a:t>articles</a:t>
            </a:r>
            <a:endParaRPr lang="en-US" sz="1550" dirty="0">
              <a:solidFill>
                <a:srgbClr val="050A30"/>
              </a:solidFill>
              <a:latin typeface="Aptos"/>
              <a:ea typeface="Aptos"/>
              <a:cs typeface="Aptos"/>
              <a:sym typeface="Aptos"/>
            </a:endParaRPr>
          </a:p>
        </p:txBody>
      </p:sp>
      <p:sp>
        <p:nvSpPr>
          <p:cNvPr id="11" name="TextBox 11"/>
          <p:cNvSpPr txBox="1"/>
          <p:nvPr/>
        </p:nvSpPr>
        <p:spPr>
          <a:xfrm>
            <a:off x="2086206" y="5388099"/>
            <a:ext cx="4483157" cy="282193"/>
          </a:xfrm>
          <a:prstGeom prst="rect">
            <a:avLst/>
          </a:prstGeom>
        </p:spPr>
        <p:txBody>
          <a:bodyPr lIns="0" tIns="0" rIns="0" bIns="0" rtlCol="0" anchor="t">
            <a:spAutoFit/>
          </a:bodyPr>
          <a:lstStyle/>
          <a:p>
            <a:pPr algn="just">
              <a:lnSpc>
                <a:spcPts val="1863"/>
              </a:lnSpc>
            </a:pPr>
            <a:r>
              <a:rPr lang="en-US" sz="1350" b="1" dirty="0">
                <a:solidFill>
                  <a:srgbClr val="050A30"/>
                </a:solidFill>
                <a:latin typeface="Aptos"/>
                <a:ea typeface="Aptos"/>
                <a:cs typeface="Aptos"/>
                <a:sym typeface="Aptos"/>
              </a:rPr>
              <a:t>Impact Map and </a:t>
            </a:r>
            <a:r>
              <a:rPr lang="en-US" sz="2800" b="1" dirty="0">
                <a:solidFill>
                  <a:srgbClr val="050A30"/>
                </a:solidFill>
                <a:latin typeface="Aptos"/>
                <a:ea typeface="Aptos"/>
                <a:cs typeface="Aptos"/>
                <a:sym typeface="Aptos"/>
              </a:rPr>
              <a:t>10</a:t>
            </a:r>
            <a:r>
              <a:rPr lang="en-US" sz="1350" b="1" dirty="0">
                <a:solidFill>
                  <a:srgbClr val="050A30"/>
                </a:solidFill>
                <a:latin typeface="Aptos"/>
                <a:ea typeface="Aptos"/>
                <a:cs typeface="Aptos"/>
                <a:sym typeface="Aptos"/>
              </a:rPr>
              <a:t> Innovation Pathways</a:t>
            </a:r>
          </a:p>
        </p:txBody>
      </p:sp>
      <p:sp>
        <p:nvSpPr>
          <p:cNvPr id="12" name="TextBox 12"/>
          <p:cNvSpPr txBox="1"/>
          <p:nvPr/>
        </p:nvSpPr>
        <p:spPr>
          <a:xfrm>
            <a:off x="5340702" y="3422654"/>
            <a:ext cx="3151823" cy="984885"/>
          </a:xfrm>
          <a:prstGeom prst="rect">
            <a:avLst/>
          </a:prstGeom>
        </p:spPr>
        <p:txBody>
          <a:bodyPr lIns="0" tIns="0" rIns="0" bIns="0" rtlCol="0" anchor="t">
            <a:spAutoFit/>
          </a:bodyPr>
          <a:lstStyle/>
          <a:p>
            <a:pPr>
              <a:lnSpc>
                <a:spcPct val="100000"/>
              </a:lnSpc>
            </a:pPr>
            <a:r>
              <a:rPr lang="en-US" sz="1500" b="1" dirty="0">
                <a:solidFill>
                  <a:srgbClr val="050A30"/>
                </a:solidFill>
                <a:latin typeface="Aptos Bold"/>
                <a:ea typeface="Aptos Bold"/>
                <a:cs typeface="Aptos Bold"/>
                <a:sym typeface="Aptos Bold"/>
              </a:rPr>
              <a:t>559</a:t>
            </a:r>
            <a:r>
              <a:rPr lang="en-US" sz="1500" dirty="0">
                <a:solidFill>
                  <a:srgbClr val="050A30"/>
                </a:solidFill>
                <a:latin typeface="Aptos"/>
                <a:ea typeface="Aptos"/>
                <a:cs typeface="Aptos"/>
                <a:sym typeface="Aptos"/>
              </a:rPr>
              <a:t> </a:t>
            </a:r>
            <a:r>
              <a:rPr lang="es-CR" sz="1600" dirty="0" err="1"/>
              <a:t>policy</a:t>
            </a:r>
            <a:r>
              <a:rPr lang="es-CR" sz="1600" dirty="0"/>
              <a:t> and </a:t>
            </a:r>
            <a:r>
              <a:rPr lang="es-CR" sz="1600" dirty="0" err="1"/>
              <a:t>support</a:t>
            </a:r>
            <a:r>
              <a:rPr lang="es-CR" sz="1600" dirty="0"/>
              <a:t> </a:t>
            </a:r>
            <a:r>
              <a:rPr lang="es-CR" sz="1600" dirty="0" err="1"/>
              <a:t>instruments</a:t>
            </a:r>
            <a:r>
              <a:rPr lang="es-CR" sz="1600" dirty="0"/>
              <a:t> </a:t>
            </a:r>
            <a:r>
              <a:rPr lang="es-CR" sz="1600" dirty="0" err="1"/>
              <a:t>for</a:t>
            </a:r>
            <a:r>
              <a:rPr lang="es-CR" sz="1600" dirty="0"/>
              <a:t> </a:t>
            </a:r>
            <a:r>
              <a:rPr lang="es-CR" sz="1600" dirty="0" err="1"/>
              <a:t>science</a:t>
            </a:r>
            <a:r>
              <a:rPr lang="es-CR" sz="1600" dirty="0"/>
              <a:t>, </a:t>
            </a:r>
            <a:r>
              <a:rPr lang="es-CR" sz="1600" dirty="0" err="1"/>
              <a:t>technology</a:t>
            </a:r>
            <a:r>
              <a:rPr lang="es-CR" sz="1600" dirty="0"/>
              <a:t>, and </a:t>
            </a:r>
            <a:r>
              <a:rPr lang="es-CR" sz="1600" dirty="0" err="1"/>
              <a:t>innovation</a:t>
            </a:r>
            <a:r>
              <a:rPr lang="es-CR" sz="1600" dirty="0"/>
              <a:t> </a:t>
            </a:r>
            <a:r>
              <a:rPr lang="es-CR" sz="1600" dirty="0" err="1"/>
              <a:t>across</a:t>
            </a:r>
            <a:r>
              <a:rPr lang="es-CR" sz="1600" dirty="0"/>
              <a:t> </a:t>
            </a:r>
            <a:r>
              <a:rPr lang="es-CR" sz="1600" b="1" dirty="0"/>
              <a:t>23</a:t>
            </a:r>
            <a:r>
              <a:rPr lang="es-CR" sz="1600" dirty="0"/>
              <a:t> </a:t>
            </a:r>
            <a:r>
              <a:rPr lang="es-CR" sz="1600" dirty="0" err="1"/>
              <a:t>countries</a:t>
            </a:r>
            <a:r>
              <a:rPr lang="es-CR" sz="1600" dirty="0"/>
              <a:t> in </a:t>
            </a:r>
            <a:r>
              <a:rPr lang="es-CR" sz="1600" dirty="0" err="1"/>
              <a:t>the</a:t>
            </a:r>
            <a:r>
              <a:rPr lang="es-CR" sz="1600" dirty="0"/>
              <a:t> región,</a:t>
            </a:r>
            <a:endParaRPr lang="en-US" sz="1500" dirty="0">
              <a:solidFill>
                <a:srgbClr val="050A30"/>
              </a:solidFill>
              <a:latin typeface="Aptos"/>
              <a:ea typeface="Aptos"/>
              <a:cs typeface="Aptos"/>
              <a:sym typeface="Aptos"/>
            </a:endParaRPr>
          </a:p>
        </p:txBody>
      </p:sp>
      <p:grpSp>
        <p:nvGrpSpPr>
          <p:cNvPr id="13" name="Group 13"/>
          <p:cNvGrpSpPr>
            <a:grpSpLocks noChangeAspect="1"/>
          </p:cNvGrpSpPr>
          <p:nvPr/>
        </p:nvGrpSpPr>
        <p:grpSpPr>
          <a:xfrm>
            <a:off x="6204835" y="2667751"/>
            <a:ext cx="711778" cy="711778"/>
            <a:chOff x="0" y="0"/>
            <a:chExt cx="1898074" cy="1898074"/>
          </a:xfrm>
        </p:grpSpPr>
        <p:sp>
          <p:nvSpPr>
            <p:cNvPr id="14" name="Freeform 14"/>
            <p:cNvSpPr/>
            <p:nvPr/>
          </p:nvSpPr>
          <p:spPr>
            <a:xfrm>
              <a:off x="0" y="0"/>
              <a:ext cx="1898015" cy="1898015"/>
            </a:xfrm>
            <a:custGeom>
              <a:avLst/>
              <a:gdLst/>
              <a:ahLst/>
              <a:cxnLst/>
              <a:rect l="l" t="t" r="r" b="b"/>
              <a:pathLst>
                <a:path w="1898015" h="1898015">
                  <a:moveTo>
                    <a:pt x="0" y="0"/>
                  </a:moveTo>
                  <a:lnTo>
                    <a:pt x="1898015" y="0"/>
                  </a:lnTo>
                  <a:lnTo>
                    <a:pt x="1898015" y="1898015"/>
                  </a:lnTo>
                  <a:lnTo>
                    <a:pt x="0" y="1898015"/>
                  </a:lnTo>
                  <a:lnTo>
                    <a:pt x="0" y="0"/>
                  </a:lnTo>
                  <a:close/>
                </a:path>
              </a:pathLst>
            </a:custGeom>
            <a:blipFill>
              <a:blip r:embed="rId5"/>
              <a:stretch>
                <a:fillRect r="-3" b="-3"/>
              </a:stretch>
            </a:blipFill>
          </p:spPr>
          <p:txBody>
            <a:bodyPr/>
            <a:lstStyle/>
            <a:p>
              <a:endParaRPr lang="es-CO" sz="900"/>
            </a:p>
          </p:txBody>
        </p:sp>
      </p:grpSp>
      <p:grpSp>
        <p:nvGrpSpPr>
          <p:cNvPr id="15" name="Group 15"/>
          <p:cNvGrpSpPr/>
          <p:nvPr/>
        </p:nvGrpSpPr>
        <p:grpSpPr>
          <a:xfrm>
            <a:off x="0" y="1125280"/>
            <a:ext cx="9149360" cy="530741"/>
            <a:chOff x="0" y="0"/>
            <a:chExt cx="24398292" cy="1415310"/>
          </a:xfrm>
        </p:grpSpPr>
        <p:grpSp>
          <p:nvGrpSpPr>
            <p:cNvPr id="16" name="Group 16"/>
            <p:cNvGrpSpPr/>
            <p:nvPr/>
          </p:nvGrpSpPr>
          <p:grpSpPr>
            <a:xfrm>
              <a:off x="0" y="0"/>
              <a:ext cx="24398292" cy="1415310"/>
              <a:chOff x="0" y="0"/>
              <a:chExt cx="4819416" cy="279567"/>
            </a:xfrm>
          </p:grpSpPr>
          <p:sp>
            <p:nvSpPr>
              <p:cNvPr id="17" name="Freeform 17"/>
              <p:cNvSpPr/>
              <p:nvPr/>
            </p:nvSpPr>
            <p:spPr>
              <a:xfrm>
                <a:off x="0" y="0"/>
                <a:ext cx="4819416" cy="279567"/>
              </a:xfrm>
              <a:custGeom>
                <a:avLst/>
                <a:gdLst/>
                <a:ahLst/>
                <a:cxnLst/>
                <a:rect l="l" t="t" r="r" b="b"/>
                <a:pathLst>
                  <a:path w="4819416" h="279567">
                    <a:moveTo>
                      <a:pt x="0" y="0"/>
                    </a:moveTo>
                    <a:lnTo>
                      <a:pt x="4819416" y="0"/>
                    </a:lnTo>
                    <a:lnTo>
                      <a:pt x="4819416" y="279567"/>
                    </a:lnTo>
                    <a:lnTo>
                      <a:pt x="0" y="279567"/>
                    </a:lnTo>
                    <a:close/>
                  </a:path>
                </a:pathLst>
              </a:custGeom>
              <a:solidFill>
                <a:srgbClr val="4A9B27"/>
              </a:solidFill>
            </p:spPr>
            <p:txBody>
              <a:bodyPr/>
              <a:lstStyle/>
              <a:p>
                <a:endParaRPr lang="es-CO" sz="900"/>
              </a:p>
            </p:txBody>
          </p:sp>
          <p:sp>
            <p:nvSpPr>
              <p:cNvPr id="18" name="TextBox 18"/>
              <p:cNvSpPr txBox="1"/>
              <p:nvPr/>
            </p:nvSpPr>
            <p:spPr>
              <a:xfrm>
                <a:off x="0" y="-47625"/>
                <a:ext cx="4819416" cy="327192"/>
              </a:xfrm>
              <a:prstGeom prst="rect">
                <a:avLst/>
              </a:prstGeom>
            </p:spPr>
            <p:txBody>
              <a:bodyPr lIns="25400" tIns="25400" rIns="25400" bIns="25400" rtlCol="0" anchor="ctr"/>
              <a:lstStyle/>
              <a:p>
                <a:pPr algn="ctr">
                  <a:lnSpc>
                    <a:spcPts val="1789"/>
                  </a:lnSpc>
                </a:pPr>
                <a:endParaRPr sz="900"/>
              </a:p>
            </p:txBody>
          </p:sp>
        </p:grpSp>
        <p:sp>
          <p:nvSpPr>
            <p:cNvPr id="19" name="TextBox 19"/>
            <p:cNvSpPr txBox="1"/>
            <p:nvPr/>
          </p:nvSpPr>
          <p:spPr>
            <a:xfrm>
              <a:off x="1740104" y="111451"/>
              <a:ext cx="17081223" cy="1238289"/>
            </a:xfrm>
            <a:prstGeom prst="rect">
              <a:avLst/>
            </a:prstGeom>
          </p:spPr>
          <p:txBody>
            <a:bodyPr wrap="square" lIns="0" tIns="0" rIns="0" bIns="0" rtlCol="0" anchor="t">
              <a:spAutoFit/>
            </a:bodyPr>
            <a:lstStyle/>
            <a:p>
              <a:pPr>
                <a:lnSpc>
                  <a:spcPts val="1836"/>
                </a:lnSpc>
                <a:spcBef>
                  <a:spcPct val="0"/>
                </a:spcBef>
              </a:pPr>
              <a:r>
                <a:rPr lang="en-US" sz="1700" b="1" dirty="0">
                  <a:solidFill>
                    <a:srgbClr val="FFFFFF"/>
                  </a:solidFill>
                  <a:latin typeface="Aptos Bold"/>
                  <a:ea typeface="Aptos Bold"/>
                  <a:cs typeface="Aptos Bold"/>
                  <a:sym typeface="Aptos Bold"/>
                </a:rPr>
                <a:t>AXIS 1: Strategic Roadmap and Foresight in Science, Technology, and Innovation (STI)</a:t>
              </a:r>
            </a:p>
          </p:txBody>
        </p:sp>
      </p:grpSp>
      <p:sp>
        <p:nvSpPr>
          <p:cNvPr id="23" name="Arrow: Bent 22">
            <a:extLst>
              <a:ext uri="{FF2B5EF4-FFF2-40B4-BE49-F238E27FC236}">
                <a16:creationId xmlns:a16="http://schemas.microsoft.com/office/drawing/2014/main" id="{803513F6-92DB-F6EF-F2B1-CED56D52D414}"/>
              </a:ext>
            </a:extLst>
          </p:cNvPr>
          <p:cNvSpPr/>
          <p:nvPr/>
        </p:nvSpPr>
        <p:spPr>
          <a:xfrm rot="10800000" flipH="1">
            <a:off x="1219200" y="5008874"/>
            <a:ext cx="633004" cy="660089"/>
          </a:xfrm>
          <a:prstGeom prst="bentArrow">
            <a:avLst/>
          </a:prstGeom>
          <a:solidFill>
            <a:srgbClr val="0064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sz="900">
              <a:solidFill>
                <a:schemeClr val="tx1"/>
              </a:solidFill>
            </a:endParaRPr>
          </a:p>
        </p:txBody>
      </p:sp>
      <p:grpSp>
        <p:nvGrpSpPr>
          <p:cNvPr id="24" name="Group 7">
            <a:extLst>
              <a:ext uri="{FF2B5EF4-FFF2-40B4-BE49-F238E27FC236}">
                <a16:creationId xmlns:a16="http://schemas.microsoft.com/office/drawing/2014/main" id="{7A344ECA-D52D-60B4-E4F3-C27BB20CDED6}"/>
              </a:ext>
            </a:extLst>
          </p:cNvPr>
          <p:cNvGrpSpPr/>
          <p:nvPr/>
        </p:nvGrpSpPr>
        <p:grpSpPr>
          <a:xfrm>
            <a:off x="-5360" y="5909225"/>
            <a:ext cx="9149360" cy="91525"/>
            <a:chOff x="0" y="0"/>
            <a:chExt cx="24398292" cy="244066"/>
          </a:xfrm>
        </p:grpSpPr>
        <p:sp>
          <p:nvSpPr>
            <p:cNvPr id="25" name="Freeform 8">
              <a:extLst>
                <a:ext uri="{FF2B5EF4-FFF2-40B4-BE49-F238E27FC236}">
                  <a16:creationId xmlns:a16="http://schemas.microsoft.com/office/drawing/2014/main" id="{B625E277-9AA9-0202-61EB-7555A735985D}"/>
                </a:ext>
              </a:extLst>
            </p:cNvPr>
            <p:cNvSpPr/>
            <p:nvPr/>
          </p:nvSpPr>
          <p:spPr>
            <a:xfrm>
              <a:off x="0" y="0"/>
              <a:ext cx="24398351" cy="244094"/>
            </a:xfrm>
            <a:custGeom>
              <a:avLst/>
              <a:gdLst/>
              <a:ahLst/>
              <a:cxnLst/>
              <a:rect l="l" t="t" r="r" b="b"/>
              <a:pathLst>
                <a:path w="24398351" h="244094">
                  <a:moveTo>
                    <a:pt x="0" y="0"/>
                  </a:moveTo>
                  <a:lnTo>
                    <a:pt x="24398351" y="0"/>
                  </a:lnTo>
                  <a:lnTo>
                    <a:pt x="24398351" y="244094"/>
                  </a:lnTo>
                  <a:lnTo>
                    <a:pt x="0" y="244094"/>
                  </a:lnTo>
                  <a:close/>
                </a:path>
              </a:pathLst>
            </a:custGeom>
            <a:solidFill>
              <a:srgbClr val="050A30"/>
            </a:solidFill>
          </p:spPr>
          <p:txBody>
            <a:bodyPr/>
            <a:lstStyle/>
            <a:p>
              <a:endParaRPr lang="es-CO" sz="900"/>
            </a:p>
          </p:txBody>
        </p:sp>
      </p:grpSp>
      <p:pic>
        <p:nvPicPr>
          <p:cNvPr id="20" name="Picture 3" descr="A logo with green leaves&#10;&#10;AI-generated content may be incorrect.">
            <a:extLst>
              <a:ext uri="{FF2B5EF4-FFF2-40B4-BE49-F238E27FC236}">
                <a16:creationId xmlns:a16="http://schemas.microsoft.com/office/drawing/2014/main" id="{418A2547-E42D-E4FB-7A8D-7C52EB4B3AF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467600" y="1055635"/>
            <a:ext cx="1556992" cy="634533"/>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2">
          <a:extLst>
            <a:ext uri="{FF2B5EF4-FFF2-40B4-BE49-F238E27FC236}">
              <a16:creationId xmlns:a16="http://schemas.microsoft.com/office/drawing/2014/main" id="{216D29A8-5E74-3BA0-1CE8-5333BDFCDDE3}"/>
            </a:ext>
          </a:extLst>
        </p:cNvPr>
        <p:cNvGrpSpPr/>
        <p:nvPr/>
      </p:nvGrpSpPr>
      <p:grpSpPr>
        <a:xfrm>
          <a:off x="0" y="0"/>
          <a:ext cx="0" cy="0"/>
          <a:chOff x="0" y="0"/>
          <a:chExt cx="0" cy="0"/>
        </a:xfrm>
      </p:grpSpPr>
      <p:pic>
        <p:nvPicPr>
          <p:cNvPr id="6" name="Imagen 5">
            <a:extLst>
              <a:ext uri="{FF2B5EF4-FFF2-40B4-BE49-F238E27FC236}">
                <a16:creationId xmlns:a16="http://schemas.microsoft.com/office/drawing/2014/main" id="{C1FE49CA-284F-EDBC-B5BC-778CF4A24DE9}"/>
              </a:ext>
            </a:extLst>
          </p:cNvPr>
          <p:cNvPicPr>
            <a:picLocks noChangeAspect="1"/>
          </p:cNvPicPr>
          <p:nvPr/>
        </p:nvPicPr>
        <p:blipFill>
          <a:blip r:embed="rId3"/>
          <a:stretch>
            <a:fillRect/>
          </a:stretch>
        </p:blipFill>
        <p:spPr>
          <a:xfrm>
            <a:off x="1" y="542926"/>
            <a:ext cx="1442072" cy="586949"/>
          </a:xfrm>
          <a:prstGeom prst="rect">
            <a:avLst/>
          </a:prstGeom>
        </p:spPr>
      </p:pic>
      <p:pic>
        <p:nvPicPr>
          <p:cNvPr id="7" name="Imagen 6">
            <a:extLst>
              <a:ext uri="{FF2B5EF4-FFF2-40B4-BE49-F238E27FC236}">
                <a16:creationId xmlns:a16="http://schemas.microsoft.com/office/drawing/2014/main" id="{DA892654-0F7C-6C93-36FE-A11A9FD083AC}"/>
              </a:ext>
            </a:extLst>
          </p:cNvPr>
          <p:cNvPicPr>
            <a:picLocks noChangeAspect="1"/>
          </p:cNvPicPr>
          <p:nvPr/>
        </p:nvPicPr>
        <p:blipFill>
          <a:blip r:embed="rId4"/>
          <a:stretch>
            <a:fillRect/>
          </a:stretch>
        </p:blipFill>
        <p:spPr>
          <a:xfrm>
            <a:off x="7912419" y="542926"/>
            <a:ext cx="1231582" cy="555203"/>
          </a:xfrm>
          <a:prstGeom prst="rect">
            <a:avLst/>
          </a:prstGeom>
        </p:spPr>
      </p:pic>
      <p:sp>
        <p:nvSpPr>
          <p:cNvPr id="9" name="Rectángulo 8">
            <a:extLst>
              <a:ext uri="{FF2B5EF4-FFF2-40B4-BE49-F238E27FC236}">
                <a16:creationId xmlns:a16="http://schemas.microsoft.com/office/drawing/2014/main" id="{3D72DB8E-74DF-3921-8488-3D6C376690FC}"/>
              </a:ext>
            </a:extLst>
          </p:cNvPr>
          <p:cNvSpPr/>
          <p:nvPr/>
        </p:nvSpPr>
        <p:spPr>
          <a:xfrm>
            <a:off x="-5360" y="6414051"/>
            <a:ext cx="9149360" cy="91525"/>
          </a:xfrm>
          <a:prstGeom prst="rect">
            <a:avLst/>
          </a:prstGeom>
          <a:solidFill>
            <a:srgbClr val="00457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sz="788"/>
          </a:p>
        </p:txBody>
      </p:sp>
      <p:sp>
        <p:nvSpPr>
          <p:cNvPr id="8" name="Google Shape;164;p1">
            <a:extLst>
              <a:ext uri="{FF2B5EF4-FFF2-40B4-BE49-F238E27FC236}">
                <a16:creationId xmlns:a16="http://schemas.microsoft.com/office/drawing/2014/main" id="{ED0876D2-9C17-6BC2-8979-C03C2CF82EB0}"/>
              </a:ext>
            </a:extLst>
          </p:cNvPr>
          <p:cNvSpPr txBox="1">
            <a:spLocks noGrp="1"/>
          </p:cNvSpPr>
          <p:nvPr>
            <p:ph type="ctrTitle"/>
          </p:nvPr>
        </p:nvSpPr>
        <p:spPr>
          <a:xfrm>
            <a:off x="568051" y="1163148"/>
            <a:ext cx="8002538" cy="346218"/>
          </a:xfrm>
          <a:prstGeom prst="rect">
            <a:avLst/>
          </a:prstGeom>
          <a:solidFill>
            <a:srgbClr val="3C807A"/>
          </a:solidFill>
          <a:ln>
            <a:noFill/>
          </a:ln>
        </p:spPr>
        <p:txBody>
          <a:bodyPr spcFirstLastPara="1" vert="horz" wrap="square" lIns="68569" tIns="34275" rIns="68569" bIns="34275" rtlCol="0" anchor="t" anchorCtr="0">
            <a:spAutoFit/>
          </a:bodyPr>
          <a:lstStyle/>
          <a:p>
            <a:pPr>
              <a:lnSpc>
                <a:spcPct val="100000"/>
              </a:lnSpc>
              <a:buClr>
                <a:srgbClr val="000000"/>
              </a:buClr>
              <a:buFont typeface="Arial"/>
            </a:pPr>
            <a:r>
              <a:rPr lang="en-US" sz="1800" b="1" dirty="0">
                <a:solidFill>
                  <a:schemeClr val="bg1"/>
                </a:solidFill>
                <a:latin typeface="Century Gothic" panose="020B0502020202020204" pitchFamily="34" charset="0"/>
                <a:cs typeface="Arial"/>
                <a:sym typeface="Montserrat ExtraBold"/>
              </a:rPr>
              <a:t>AXIS 2: Platform for Horizontal Cooperation</a:t>
            </a:r>
            <a:endParaRPr lang="es-ES" sz="1800" b="1" dirty="0">
              <a:solidFill>
                <a:schemeClr val="bg1"/>
              </a:solidFill>
              <a:latin typeface="Century Gothic" panose="020B0502020202020204" pitchFamily="34" charset="0"/>
              <a:cs typeface="Arial"/>
              <a:sym typeface="Arial"/>
            </a:endParaRPr>
          </a:p>
        </p:txBody>
      </p:sp>
      <p:sp>
        <p:nvSpPr>
          <p:cNvPr id="2" name="CuadroTexto 3">
            <a:extLst>
              <a:ext uri="{FF2B5EF4-FFF2-40B4-BE49-F238E27FC236}">
                <a16:creationId xmlns:a16="http://schemas.microsoft.com/office/drawing/2014/main" id="{F2FAC9A3-8934-DC12-9898-601C1A9042B6}"/>
              </a:ext>
            </a:extLst>
          </p:cNvPr>
          <p:cNvSpPr txBox="1"/>
          <p:nvPr/>
        </p:nvSpPr>
        <p:spPr>
          <a:xfrm>
            <a:off x="6286614" y="2555239"/>
            <a:ext cx="2677873" cy="1281248"/>
          </a:xfrm>
          <a:prstGeom prst="rect">
            <a:avLst/>
          </a:prstGeom>
          <a:noFill/>
        </p:spPr>
        <p:txBody>
          <a:bodyPr wrap="square" rtlCol="0">
            <a:spAutoFit/>
          </a:bodyPr>
          <a:lstStyle/>
          <a:p>
            <a:pPr algn="ctr">
              <a:spcAft>
                <a:spcPts val="900"/>
              </a:spcAft>
            </a:pPr>
            <a:r>
              <a:rPr lang="en-US" b="1" dirty="0">
                <a:solidFill>
                  <a:schemeClr val="tx1">
                    <a:lumMod val="75000"/>
                    <a:lumOff val="25000"/>
                  </a:schemeClr>
                </a:solidFill>
                <a:latin typeface="Century Gothic" panose="020B0502020202020204" pitchFamily="34" charset="0"/>
              </a:rPr>
              <a:t>Operation of the AGROFOOD-TROP Platform</a:t>
            </a:r>
          </a:p>
          <a:p>
            <a:pPr algn="ctr">
              <a:spcAft>
                <a:spcPts val="900"/>
              </a:spcAft>
            </a:pPr>
            <a:r>
              <a:rPr lang="en-US" sz="788" b="1" dirty="0">
                <a:solidFill>
                  <a:schemeClr val="tx1">
                    <a:lumMod val="75000"/>
                    <a:lumOff val="25000"/>
                  </a:schemeClr>
                </a:solidFill>
                <a:latin typeface="Century Gothic" panose="020B0502020202020204" pitchFamily="34" charset="0"/>
              </a:rPr>
              <a:t>IICA–CATIE–Alliance of </a:t>
            </a:r>
            <a:r>
              <a:rPr lang="en-US" sz="788" b="1" dirty="0" err="1">
                <a:solidFill>
                  <a:schemeClr val="tx1">
                    <a:lumMod val="75000"/>
                    <a:lumOff val="25000"/>
                  </a:schemeClr>
                </a:solidFill>
                <a:latin typeface="Century Gothic" panose="020B0502020202020204" pitchFamily="34" charset="0"/>
              </a:rPr>
              <a:t>Bioversity</a:t>
            </a:r>
            <a:r>
              <a:rPr lang="en-US" sz="788" b="1" dirty="0">
                <a:solidFill>
                  <a:schemeClr val="tx1">
                    <a:lumMod val="75000"/>
                    <a:lumOff val="25000"/>
                  </a:schemeClr>
                </a:solidFill>
                <a:latin typeface="Century Gothic" panose="020B0502020202020204" pitchFamily="34" charset="0"/>
              </a:rPr>
              <a:t> International and CIAT–EMBRAPA–CARDI - CIRAD</a:t>
            </a:r>
          </a:p>
        </p:txBody>
      </p:sp>
      <p:sp>
        <p:nvSpPr>
          <p:cNvPr id="3" name="CuadroTexto 4">
            <a:extLst>
              <a:ext uri="{FF2B5EF4-FFF2-40B4-BE49-F238E27FC236}">
                <a16:creationId xmlns:a16="http://schemas.microsoft.com/office/drawing/2014/main" id="{C7136573-2E56-1DA1-FAD4-AB01E7648E1D}"/>
              </a:ext>
            </a:extLst>
          </p:cNvPr>
          <p:cNvSpPr txBox="1"/>
          <p:nvPr/>
        </p:nvSpPr>
        <p:spPr>
          <a:xfrm>
            <a:off x="603260" y="2650009"/>
            <a:ext cx="2597742" cy="923330"/>
          </a:xfrm>
          <a:prstGeom prst="rect">
            <a:avLst/>
          </a:prstGeom>
          <a:noFill/>
        </p:spPr>
        <p:txBody>
          <a:bodyPr wrap="square" rtlCol="0">
            <a:spAutoFit/>
          </a:bodyPr>
          <a:lstStyle/>
          <a:p>
            <a:pPr algn="ctr"/>
            <a:r>
              <a:rPr lang="en-US" b="1" dirty="0">
                <a:solidFill>
                  <a:schemeClr val="tx1">
                    <a:lumMod val="75000"/>
                    <a:lumOff val="25000"/>
                  </a:schemeClr>
                </a:solidFill>
                <a:latin typeface="Century Gothic" panose="020B0502020202020204" pitchFamily="34" charset="0"/>
              </a:rPr>
              <a:t>Strategic Assessment of Needs and Capacities</a:t>
            </a:r>
          </a:p>
        </p:txBody>
      </p:sp>
      <p:sp>
        <p:nvSpPr>
          <p:cNvPr id="4" name="CuadroTexto 5">
            <a:extLst>
              <a:ext uri="{FF2B5EF4-FFF2-40B4-BE49-F238E27FC236}">
                <a16:creationId xmlns:a16="http://schemas.microsoft.com/office/drawing/2014/main" id="{0616C90A-AB4D-65F9-5C95-0D60A5453F9E}"/>
              </a:ext>
            </a:extLst>
          </p:cNvPr>
          <p:cNvSpPr txBox="1"/>
          <p:nvPr/>
        </p:nvSpPr>
        <p:spPr>
          <a:xfrm>
            <a:off x="3710473" y="2589864"/>
            <a:ext cx="2399013" cy="1384995"/>
          </a:xfrm>
          <a:prstGeom prst="rect">
            <a:avLst/>
          </a:prstGeom>
          <a:noFill/>
        </p:spPr>
        <p:txBody>
          <a:bodyPr wrap="square" rtlCol="0">
            <a:spAutoFit/>
          </a:bodyPr>
          <a:lstStyle/>
          <a:p>
            <a:pPr algn="ctr"/>
            <a:r>
              <a:rPr lang="en-US" b="1" dirty="0">
                <a:solidFill>
                  <a:schemeClr val="tx1">
                    <a:lumMod val="75000"/>
                    <a:lumOff val="25000"/>
                  </a:schemeClr>
                </a:solidFill>
                <a:latin typeface="Century Gothic" panose="020B0502020202020204" pitchFamily="34" charset="0"/>
              </a:rPr>
              <a:t>Technical and Functional Design of the </a:t>
            </a:r>
            <a:r>
              <a:rPr lang="en-US" b="1" dirty="0" err="1">
                <a:solidFill>
                  <a:schemeClr val="tx1">
                    <a:lumMod val="75000"/>
                    <a:lumOff val="25000"/>
                  </a:schemeClr>
                </a:solidFill>
                <a:latin typeface="Century Gothic" panose="020B0502020202020204" pitchFamily="34" charset="0"/>
              </a:rPr>
              <a:t>OPSAa</a:t>
            </a:r>
            <a:r>
              <a:rPr lang="en-US" b="1" dirty="0">
                <a:solidFill>
                  <a:schemeClr val="tx1">
                    <a:lumMod val="75000"/>
                    <a:lumOff val="25000"/>
                  </a:schemeClr>
                </a:solidFill>
                <a:latin typeface="Century Gothic" panose="020B0502020202020204" pitchFamily="34" charset="0"/>
              </a:rPr>
              <a:t> Platform</a:t>
            </a:r>
          </a:p>
          <a:p>
            <a:pPr algn="ctr"/>
            <a:endParaRPr lang="es-CO" sz="1200" dirty="0">
              <a:solidFill>
                <a:schemeClr val="tx1">
                  <a:lumMod val="75000"/>
                  <a:lumOff val="25000"/>
                </a:schemeClr>
              </a:solidFill>
              <a:latin typeface="Century Gothic" panose="020B0502020202020204" pitchFamily="34" charset="0"/>
            </a:endParaRPr>
          </a:p>
        </p:txBody>
      </p:sp>
      <p:sp>
        <p:nvSpPr>
          <p:cNvPr id="5" name="CuadroTexto 6">
            <a:extLst>
              <a:ext uri="{FF2B5EF4-FFF2-40B4-BE49-F238E27FC236}">
                <a16:creationId xmlns:a16="http://schemas.microsoft.com/office/drawing/2014/main" id="{AAA11AA1-457B-18A5-A049-5889B89A6016}"/>
              </a:ext>
            </a:extLst>
          </p:cNvPr>
          <p:cNvSpPr txBox="1"/>
          <p:nvPr/>
        </p:nvSpPr>
        <p:spPr>
          <a:xfrm>
            <a:off x="1314239" y="1738068"/>
            <a:ext cx="1391767" cy="854080"/>
          </a:xfrm>
          <a:prstGeom prst="rect">
            <a:avLst/>
          </a:prstGeom>
          <a:noFill/>
        </p:spPr>
        <p:txBody>
          <a:bodyPr wrap="square" rtlCol="0">
            <a:spAutoFit/>
          </a:bodyPr>
          <a:lstStyle/>
          <a:p>
            <a:pPr algn="ctr"/>
            <a:r>
              <a:rPr lang="es-CO" sz="4950" b="1" dirty="0">
                <a:solidFill>
                  <a:srgbClr val="3C807A"/>
                </a:solidFill>
                <a:latin typeface="Century Gothic" panose="020B0502020202020204" pitchFamily="34" charset="0"/>
              </a:rPr>
              <a:t>1</a:t>
            </a:r>
          </a:p>
        </p:txBody>
      </p:sp>
      <p:sp>
        <p:nvSpPr>
          <p:cNvPr id="10" name="CuadroTexto 7">
            <a:extLst>
              <a:ext uri="{FF2B5EF4-FFF2-40B4-BE49-F238E27FC236}">
                <a16:creationId xmlns:a16="http://schemas.microsoft.com/office/drawing/2014/main" id="{DE27C22C-03C5-C3D9-54AF-81A4F93383BF}"/>
              </a:ext>
            </a:extLst>
          </p:cNvPr>
          <p:cNvSpPr txBox="1"/>
          <p:nvPr/>
        </p:nvSpPr>
        <p:spPr>
          <a:xfrm>
            <a:off x="4217697" y="1725552"/>
            <a:ext cx="1311472" cy="854080"/>
          </a:xfrm>
          <a:prstGeom prst="rect">
            <a:avLst/>
          </a:prstGeom>
          <a:noFill/>
        </p:spPr>
        <p:txBody>
          <a:bodyPr wrap="square" rtlCol="0">
            <a:spAutoFit/>
          </a:bodyPr>
          <a:lstStyle>
            <a:defPPr>
              <a:defRPr lang="es-CO"/>
            </a:defPPr>
            <a:lvl1pPr>
              <a:defRPr sz="8000" b="1">
                <a:solidFill>
                  <a:srgbClr val="91B821"/>
                </a:solidFill>
                <a:latin typeface="Century Gothic" panose="020B0502020202020204" pitchFamily="34" charset="0"/>
              </a:defRPr>
            </a:lvl1pPr>
          </a:lstStyle>
          <a:p>
            <a:pPr algn="ctr"/>
            <a:r>
              <a:rPr lang="es-CO" sz="4950" dirty="0">
                <a:solidFill>
                  <a:srgbClr val="3C807A"/>
                </a:solidFill>
              </a:rPr>
              <a:t>2</a:t>
            </a:r>
          </a:p>
        </p:txBody>
      </p:sp>
      <p:sp>
        <p:nvSpPr>
          <p:cNvPr id="11" name="CuadroTexto 8">
            <a:extLst>
              <a:ext uri="{FF2B5EF4-FFF2-40B4-BE49-F238E27FC236}">
                <a16:creationId xmlns:a16="http://schemas.microsoft.com/office/drawing/2014/main" id="{E8E24C80-635A-023C-681F-00A8CC36BDEB}"/>
              </a:ext>
            </a:extLst>
          </p:cNvPr>
          <p:cNvSpPr txBox="1"/>
          <p:nvPr/>
        </p:nvSpPr>
        <p:spPr>
          <a:xfrm>
            <a:off x="6845444" y="1690811"/>
            <a:ext cx="1386341" cy="854080"/>
          </a:xfrm>
          <a:prstGeom prst="rect">
            <a:avLst/>
          </a:prstGeom>
          <a:noFill/>
        </p:spPr>
        <p:txBody>
          <a:bodyPr wrap="square" rtlCol="0">
            <a:spAutoFit/>
          </a:bodyPr>
          <a:lstStyle>
            <a:defPPr>
              <a:defRPr lang="es-CO"/>
            </a:defPPr>
            <a:lvl1pPr>
              <a:defRPr sz="8000" b="1">
                <a:solidFill>
                  <a:srgbClr val="91B821"/>
                </a:solidFill>
                <a:latin typeface="Century Gothic" panose="020B0502020202020204" pitchFamily="34" charset="0"/>
              </a:defRPr>
            </a:lvl1pPr>
          </a:lstStyle>
          <a:p>
            <a:pPr algn="ctr"/>
            <a:r>
              <a:rPr lang="es-CO" sz="4950" dirty="0">
                <a:solidFill>
                  <a:srgbClr val="3C807A"/>
                </a:solidFill>
              </a:rPr>
              <a:t>3</a:t>
            </a:r>
          </a:p>
        </p:txBody>
      </p:sp>
      <p:sp>
        <p:nvSpPr>
          <p:cNvPr id="12" name="Rectángulo 9">
            <a:extLst>
              <a:ext uri="{FF2B5EF4-FFF2-40B4-BE49-F238E27FC236}">
                <a16:creationId xmlns:a16="http://schemas.microsoft.com/office/drawing/2014/main" id="{9639B093-A6D9-15CC-FAEA-7707DB48ED18}"/>
              </a:ext>
            </a:extLst>
          </p:cNvPr>
          <p:cNvSpPr/>
          <p:nvPr/>
        </p:nvSpPr>
        <p:spPr>
          <a:xfrm>
            <a:off x="3528471" y="1879798"/>
            <a:ext cx="34289" cy="3996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50"/>
          </a:p>
        </p:txBody>
      </p:sp>
      <p:sp>
        <p:nvSpPr>
          <p:cNvPr id="13" name="Rectángulo 10">
            <a:extLst>
              <a:ext uri="{FF2B5EF4-FFF2-40B4-BE49-F238E27FC236}">
                <a16:creationId xmlns:a16="http://schemas.microsoft.com/office/drawing/2014/main" id="{204BE7CA-AD97-E3D6-7507-825C5E34DF06}"/>
              </a:ext>
            </a:extLst>
          </p:cNvPr>
          <p:cNvSpPr/>
          <p:nvPr/>
        </p:nvSpPr>
        <p:spPr>
          <a:xfrm>
            <a:off x="6184108" y="1873990"/>
            <a:ext cx="34289" cy="3996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50"/>
          </a:p>
        </p:txBody>
      </p:sp>
      <p:cxnSp>
        <p:nvCxnSpPr>
          <p:cNvPr id="28" name="Conector recto 24">
            <a:extLst>
              <a:ext uri="{FF2B5EF4-FFF2-40B4-BE49-F238E27FC236}">
                <a16:creationId xmlns:a16="http://schemas.microsoft.com/office/drawing/2014/main" id="{98B31620-45BA-8AC6-5488-6B85D828691C}"/>
              </a:ext>
            </a:extLst>
          </p:cNvPr>
          <p:cNvCxnSpPr/>
          <p:nvPr/>
        </p:nvCxnSpPr>
        <p:spPr>
          <a:xfrm>
            <a:off x="329474" y="1600088"/>
            <a:ext cx="8532000" cy="0"/>
          </a:xfrm>
          <a:prstGeom prst="line">
            <a:avLst/>
          </a:prstGeom>
          <a:ln w="28575">
            <a:solidFill>
              <a:srgbClr val="3C807A"/>
            </a:solidFill>
            <a:prstDash val="sysDot"/>
          </a:ln>
        </p:spPr>
        <p:style>
          <a:lnRef idx="1">
            <a:schemeClr val="accent1"/>
          </a:lnRef>
          <a:fillRef idx="0">
            <a:schemeClr val="accent1"/>
          </a:fillRef>
          <a:effectRef idx="0">
            <a:schemeClr val="accent1"/>
          </a:effectRef>
          <a:fontRef idx="minor">
            <a:schemeClr val="tx1"/>
          </a:fontRef>
        </p:style>
      </p:cxnSp>
      <p:sp>
        <p:nvSpPr>
          <p:cNvPr id="35" name="CuadroTexto 31">
            <a:extLst>
              <a:ext uri="{FF2B5EF4-FFF2-40B4-BE49-F238E27FC236}">
                <a16:creationId xmlns:a16="http://schemas.microsoft.com/office/drawing/2014/main" id="{C2257C9B-8CE7-AF37-D537-1C85E1F42EDD}"/>
              </a:ext>
            </a:extLst>
          </p:cNvPr>
          <p:cNvSpPr txBox="1"/>
          <p:nvPr/>
        </p:nvSpPr>
        <p:spPr>
          <a:xfrm>
            <a:off x="6293017" y="3799153"/>
            <a:ext cx="2671471" cy="2377574"/>
          </a:xfrm>
          <a:prstGeom prst="rect">
            <a:avLst/>
          </a:prstGeom>
          <a:noFill/>
        </p:spPr>
        <p:txBody>
          <a:bodyPr wrap="square">
            <a:spAutoFit/>
          </a:bodyPr>
          <a:lstStyle/>
          <a:p>
            <a:r>
              <a:rPr lang="en-US" sz="1350" dirty="0">
                <a:latin typeface="Century Gothic" panose="020B0502020202020204" pitchFamily="34" charset="0"/>
              </a:rPr>
              <a:t>Implementation of the platform, including:</a:t>
            </a:r>
          </a:p>
          <a:p>
            <a:pPr marL="179388" indent="-179388">
              <a:buFont typeface="Arial" panose="020B0604020202020204" pitchFamily="34" charset="0"/>
              <a:buChar char="•"/>
            </a:pPr>
            <a:r>
              <a:rPr lang="en-US" sz="1350" dirty="0">
                <a:latin typeface="Century Gothic" panose="020B0502020202020204" pitchFamily="34" charset="0"/>
              </a:rPr>
              <a:t>Research project pipeline</a:t>
            </a:r>
          </a:p>
          <a:p>
            <a:pPr marL="179388" indent="-179388">
              <a:buFont typeface="Arial" panose="020B0604020202020204" pitchFamily="34" charset="0"/>
              <a:buChar char="•"/>
            </a:pPr>
            <a:r>
              <a:rPr lang="en-US" sz="1350" dirty="0">
                <a:latin typeface="Century Gothic" panose="020B0502020202020204" pitchFamily="34" charset="0"/>
              </a:rPr>
              <a:t>Tropical Agriculture Conference</a:t>
            </a:r>
          </a:p>
          <a:p>
            <a:pPr marL="179388" indent="-179388">
              <a:buFont typeface="Arial" panose="020B0604020202020204" pitchFamily="34" charset="0"/>
              <a:buChar char="•"/>
            </a:pPr>
            <a:r>
              <a:rPr lang="en-US" sz="1350" dirty="0">
                <a:latin typeface="Century Gothic" panose="020B0502020202020204" pitchFamily="34" charset="0"/>
              </a:rPr>
              <a:t>Resource mobilization</a:t>
            </a:r>
          </a:p>
          <a:p>
            <a:pPr marL="179388" indent="-179388">
              <a:buFont typeface="Arial" panose="020B0604020202020204" pitchFamily="34" charset="0"/>
              <a:buChar char="•"/>
            </a:pPr>
            <a:r>
              <a:rPr lang="en-US" sz="1350" dirty="0" err="1">
                <a:latin typeface="Century Gothic" panose="020B0502020202020204" pitchFamily="34" charset="0"/>
              </a:rPr>
              <a:t>Bioentrepreneurship</a:t>
            </a:r>
            <a:r>
              <a:rPr lang="en-US" sz="1350" dirty="0">
                <a:latin typeface="Century Gothic" panose="020B0502020202020204" pitchFamily="34" charset="0"/>
              </a:rPr>
              <a:t> Center</a:t>
            </a:r>
          </a:p>
          <a:p>
            <a:pPr marL="179388" indent="-179388">
              <a:buFont typeface="Arial" panose="020B0604020202020204" pitchFamily="34" charset="0"/>
              <a:buChar char="•"/>
            </a:pPr>
            <a:r>
              <a:rPr lang="en-US" sz="1350" dirty="0">
                <a:latin typeface="Century Gothic" panose="020B0502020202020204" pitchFamily="34" charset="0"/>
              </a:rPr>
              <a:t>Policy brief</a:t>
            </a:r>
          </a:p>
          <a:p>
            <a:pPr marL="179388" indent="-179388">
              <a:buFont typeface="Arial" panose="020B0604020202020204" pitchFamily="34" charset="0"/>
              <a:buChar char="•"/>
            </a:pPr>
            <a:r>
              <a:rPr lang="en-US" sz="1350" dirty="0">
                <a:latin typeface="Century Gothic" panose="020B0502020202020204" pitchFamily="34" charset="0"/>
              </a:rPr>
              <a:t>Strengthening of the AGROFOOD-TROP Secretariat</a:t>
            </a:r>
          </a:p>
        </p:txBody>
      </p:sp>
      <p:sp>
        <p:nvSpPr>
          <p:cNvPr id="39" name="Rectangle 38">
            <a:extLst>
              <a:ext uri="{FF2B5EF4-FFF2-40B4-BE49-F238E27FC236}">
                <a16:creationId xmlns:a16="http://schemas.microsoft.com/office/drawing/2014/main" id="{17F73E6A-F86B-D048-378C-EB84E97EE643}"/>
              </a:ext>
            </a:extLst>
          </p:cNvPr>
          <p:cNvSpPr/>
          <p:nvPr/>
        </p:nvSpPr>
        <p:spPr>
          <a:xfrm>
            <a:off x="535208" y="4321129"/>
            <a:ext cx="2952931" cy="90024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28588" indent="-128588">
              <a:buClr>
                <a:srgbClr val="00457C"/>
              </a:buClr>
              <a:buFont typeface="Courier New" panose="02070309020205020404" pitchFamily="49" charset="0"/>
              <a:buChar char="o"/>
            </a:pPr>
            <a:r>
              <a:rPr lang="en-US" sz="1350" dirty="0">
                <a:solidFill>
                  <a:schemeClr val="tx1"/>
                </a:solidFill>
                <a:latin typeface="Century Gothic" panose="020B0502020202020204" pitchFamily="34" charset="0"/>
              </a:rPr>
              <a:t>Mapping and prioritization of the region’s shared needs in agrifood science, technology, and innovation (STI)</a:t>
            </a:r>
          </a:p>
          <a:p>
            <a:pPr marL="128588" indent="-128588">
              <a:buClr>
                <a:srgbClr val="00457C"/>
              </a:buClr>
              <a:buFont typeface="Courier New" panose="02070309020205020404" pitchFamily="49" charset="0"/>
              <a:buChar char="o"/>
            </a:pPr>
            <a:r>
              <a:rPr lang="en-US" sz="1350" dirty="0">
                <a:solidFill>
                  <a:schemeClr val="tx1"/>
                </a:solidFill>
                <a:latin typeface="Century Gothic" panose="020B0502020202020204" pitchFamily="34" charset="0"/>
              </a:rPr>
              <a:t>Identification and characterization of existing initiatives, networks, and capacities</a:t>
            </a:r>
          </a:p>
        </p:txBody>
      </p:sp>
      <p:sp>
        <p:nvSpPr>
          <p:cNvPr id="40" name="Rectangle 39">
            <a:extLst>
              <a:ext uri="{FF2B5EF4-FFF2-40B4-BE49-F238E27FC236}">
                <a16:creationId xmlns:a16="http://schemas.microsoft.com/office/drawing/2014/main" id="{2CE44EB5-B13E-DF92-9EFF-D784E0A93ED7}"/>
              </a:ext>
            </a:extLst>
          </p:cNvPr>
          <p:cNvSpPr/>
          <p:nvPr/>
        </p:nvSpPr>
        <p:spPr>
          <a:xfrm>
            <a:off x="3598963" y="4411403"/>
            <a:ext cx="2602289" cy="100538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buClr>
                <a:srgbClr val="00457C"/>
              </a:buClr>
            </a:pPr>
            <a:r>
              <a:rPr lang="en-US" sz="1350" dirty="0">
                <a:solidFill>
                  <a:schemeClr val="tx1"/>
                </a:solidFill>
                <a:latin typeface="Century Gothic" panose="020B0502020202020204" pitchFamily="34" charset="0"/>
              </a:rPr>
              <a:t>A Science, Technology, and Innovation section is now available within </a:t>
            </a:r>
            <a:r>
              <a:rPr lang="en-US" sz="1350" dirty="0" err="1">
                <a:solidFill>
                  <a:schemeClr val="tx1"/>
                </a:solidFill>
                <a:latin typeface="Century Gothic" panose="020B0502020202020204" pitchFamily="34" charset="0"/>
              </a:rPr>
              <a:t>OPSAa</a:t>
            </a:r>
            <a:r>
              <a:rPr lang="en-US" sz="1350" dirty="0">
                <a:solidFill>
                  <a:schemeClr val="tx1"/>
                </a:solidFill>
                <a:latin typeface="Century Gothic" panose="020B0502020202020204" pitchFamily="34" charset="0"/>
              </a:rPr>
              <a:t>.</a:t>
            </a:r>
          </a:p>
          <a:p>
            <a:pPr>
              <a:buClr>
                <a:srgbClr val="00457C"/>
              </a:buClr>
            </a:pPr>
            <a:endParaRPr lang="en-US" sz="1350" dirty="0">
              <a:solidFill>
                <a:schemeClr val="tx1"/>
              </a:solidFill>
              <a:latin typeface="Century Gothic" panose="020B0502020202020204" pitchFamily="34" charset="0"/>
            </a:endParaRPr>
          </a:p>
          <a:p>
            <a:pPr>
              <a:buClr>
                <a:srgbClr val="00457C"/>
              </a:buClr>
            </a:pPr>
            <a:r>
              <a:rPr lang="en-US" sz="1350" dirty="0">
                <a:solidFill>
                  <a:schemeClr val="tx1"/>
                </a:solidFill>
                <a:latin typeface="Century Gothic" panose="020B0502020202020204" pitchFamily="34" charset="0"/>
              </a:rPr>
              <a:t>It includes policies, resources, and strategies for the governance and management of science, technology, and innovation in agrifood systems.</a:t>
            </a:r>
          </a:p>
        </p:txBody>
      </p:sp>
    </p:spTree>
    <p:extLst>
      <p:ext uri="{BB962C8B-B14F-4D97-AF65-F5344CB8AC3E}">
        <p14:creationId xmlns:p14="http://schemas.microsoft.com/office/powerpoint/2010/main" val="24942637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
          <p:cNvGrpSpPr/>
          <p:nvPr/>
        </p:nvGrpSpPr>
        <p:grpSpPr>
          <a:xfrm>
            <a:off x="512430" y="2467085"/>
            <a:ext cx="7538937" cy="2917437"/>
            <a:chOff x="0" y="0"/>
            <a:chExt cx="3971127" cy="1536757"/>
          </a:xfrm>
        </p:grpSpPr>
        <p:sp>
          <p:nvSpPr>
            <p:cNvPr id="5" name="Freeform 5"/>
            <p:cNvSpPr/>
            <p:nvPr/>
          </p:nvSpPr>
          <p:spPr>
            <a:xfrm>
              <a:off x="0" y="0"/>
              <a:ext cx="3971127" cy="1536757"/>
            </a:xfrm>
            <a:custGeom>
              <a:avLst/>
              <a:gdLst/>
              <a:ahLst/>
              <a:cxnLst/>
              <a:rect l="l" t="t" r="r" b="b"/>
              <a:pathLst>
                <a:path w="3971127" h="1536757">
                  <a:moveTo>
                    <a:pt x="26187" y="0"/>
                  </a:moveTo>
                  <a:lnTo>
                    <a:pt x="3944941" y="0"/>
                  </a:lnTo>
                  <a:cubicBezTo>
                    <a:pt x="3951886" y="0"/>
                    <a:pt x="3958546" y="2759"/>
                    <a:pt x="3963457" y="7670"/>
                  </a:cubicBezTo>
                  <a:cubicBezTo>
                    <a:pt x="3968368" y="12581"/>
                    <a:pt x="3971127" y="19241"/>
                    <a:pt x="3971127" y="26187"/>
                  </a:cubicBezTo>
                  <a:lnTo>
                    <a:pt x="3971127" y="1510570"/>
                  </a:lnTo>
                  <a:cubicBezTo>
                    <a:pt x="3971127" y="1525033"/>
                    <a:pt x="3959403" y="1536757"/>
                    <a:pt x="3944941" y="1536757"/>
                  </a:cubicBezTo>
                  <a:lnTo>
                    <a:pt x="26187" y="1536757"/>
                  </a:lnTo>
                  <a:cubicBezTo>
                    <a:pt x="11724" y="1536757"/>
                    <a:pt x="0" y="1525033"/>
                    <a:pt x="0" y="1510570"/>
                  </a:cubicBezTo>
                  <a:lnTo>
                    <a:pt x="0" y="26187"/>
                  </a:lnTo>
                  <a:cubicBezTo>
                    <a:pt x="0" y="11724"/>
                    <a:pt x="11724" y="0"/>
                    <a:pt x="26187" y="0"/>
                  </a:cubicBezTo>
                  <a:close/>
                </a:path>
              </a:pathLst>
            </a:custGeom>
            <a:solidFill>
              <a:srgbClr val="FFFFFF"/>
            </a:solidFill>
          </p:spPr>
          <p:txBody>
            <a:bodyPr/>
            <a:lstStyle/>
            <a:p>
              <a:endParaRPr lang="es-CR" sz="900"/>
            </a:p>
          </p:txBody>
        </p:sp>
        <p:sp>
          <p:nvSpPr>
            <p:cNvPr id="6" name="TextBox 6"/>
            <p:cNvSpPr txBox="1"/>
            <p:nvPr/>
          </p:nvSpPr>
          <p:spPr>
            <a:xfrm>
              <a:off x="0" y="-9525"/>
              <a:ext cx="3971127" cy="1546282"/>
            </a:xfrm>
            <a:prstGeom prst="rect">
              <a:avLst/>
            </a:prstGeom>
          </p:spPr>
          <p:txBody>
            <a:bodyPr lIns="25400" tIns="25400" rIns="25400" bIns="25400" rtlCol="0" anchor="ctr"/>
            <a:lstStyle/>
            <a:p>
              <a:pPr algn="ctr">
                <a:lnSpc>
                  <a:spcPts val="1476"/>
                </a:lnSpc>
              </a:pPr>
              <a:endParaRPr sz="900"/>
            </a:p>
          </p:txBody>
        </p:sp>
      </p:grpSp>
      <p:sp>
        <p:nvSpPr>
          <p:cNvPr id="7" name="TextBox 7"/>
          <p:cNvSpPr txBox="1"/>
          <p:nvPr/>
        </p:nvSpPr>
        <p:spPr>
          <a:xfrm>
            <a:off x="594037" y="2970847"/>
            <a:ext cx="2123975" cy="246221"/>
          </a:xfrm>
          <a:prstGeom prst="rect">
            <a:avLst/>
          </a:prstGeom>
        </p:spPr>
        <p:txBody>
          <a:bodyPr wrap="square" lIns="0" tIns="0" rIns="0" bIns="0" rtlCol="0" anchor="t">
            <a:spAutoFit/>
          </a:bodyPr>
          <a:lstStyle/>
          <a:p>
            <a:pPr algn="l"/>
            <a:r>
              <a:rPr lang="en-US" sz="1600" b="1" dirty="0">
                <a:solidFill>
                  <a:srgbClr val="0061AE"/>
                </a:solidFill>
                <a:latin typeface="Gotham Bold"/>
                <a:ea typeface="Gotham Bold"/>
                <a:cs typeface="Gotham Bold"/>
                <a:sym typeface="Gotham Bold"/>
              </a:rPr>
              <a:t>Internal </a:t>
            </a:r>
            <a:r>
              <a:rPr lang="en-US" sz="1600" b="1" dirty="0" err="1">
                <a:solidFill>
                  <a:srgbClr val="0061AE"/>
                </a:solidFill>
                <a:latin typeface="Gotham Bold"/>
                <a:ea typeface="Gotham Bold"/>
                <a:cs typeface="Gotham Bold"/>
                <a:sym typeface="Gotham Bold"/>
              </a:rPr>
              <a:t>OPSAa</a:t>
            </a:r>
            <a:r>
              <a:rPr lang="en-US" sz="1600" b="1" dirty="0">
                <a:solidFill>
                  <a:srgbClr val="0061AE"/>
                </a:solidFill>
                <a:latin typeface="Gotham Bold"/>
                <a:ea typeface="Gotham Bold"/>
                <a:cs typeface="Gotham Bold"/>
                <a:sym typeface="Gotham Bold"/>
              </a:rPr>
              <a:t> Module</a:t>
            </a:r>
          </a:p>
        </p:txBody>
      </p:sp>
      <p:sp>
        <p:nvSpPr>
          <p:cNvPr id="8" name="TextBox 8"/>
          <p:cNvSpPr txBox="1"/>
          <p:nvPr/>
        </p:nvSpPr>
        <p:spPr>
          <a:xfrm>
            <a:off x="3554400" y="2943950"/>
            <a:ext cx="1779600" cy="246221"/>
          </a:xfrm>
          <a:prstGeom prst="rect">
            <a:avLst/>
          </a:prstGeom>
        </p:spPr>
        <p:txBody>
          <a:bodyPr wrap="square" lIns="0" tIns="0" rIns="0" bIns="0" rtlCol="0" anchor="t">
            <a:spAutoFit/>
          </a:bodyPr>
          <a:lstStyle/>
          <a:p>
            <a:r>
              <a:rPr lang="en-US" sz="1600" b="1" dirty="0">
                <a:solidFill>
                  <a:srgbClr val="0061AE"/>
                </a:solidFill>
                <a:latin typeface="Gotham Bold"/>
                <a:sym typeface="Gotham Bold"/>
              </a:rPr>
              <a:t>External Module</a:t>
            </a:r>
          </a:p>
        </p:txBody>
      </p:sp>
      <p:sp>
        <p:nvSpPr>
          <p:cNvPr id="10" name="TextBox 10"/>
          <p:cNvSpPr txBox="1"/>
          <p:nvPr/>
        </p:nvSpPr>
        <p:spPr>
          <a:xfrm>
            <a:off x="594037" y="3501989"/>
            <a:ext cx="2037381" cy="598112"/>
          </a:xfrm>
          <a:prstGeom prst="rect">
            <a:avLst/>
          </a:prstGeom>
        </p:spPr>
        <p:txBody>
          <a:bodyPr lIns="0" tIns="0" rIns="0" bIns="0" rtlCol="0" anchor="t">
            <a:spAutoFit/>
          </a:bodyPr>
          <a:lstStyle/>
          <a:p>
            <a:pPr marL="171450" indent="-171450">
              <a:lnSpc>
                <a:spcPts val="1596"/>
              </a:lnSpc>
              <a:buFont typeface="Arial" panose="020B0604020202020204" pitchFamily="34" charset="0"/>
              <a:buChar char="•"/>
            </a:pPr>
            <a:r>
              <a:rPr lang="es-CR" sz="1000" b="1" dirty="0" err="1">
                <a:solidFill>
                  <a:srgbClr val="00667E"/>
                </a:solidFill>
                <a:latin typeface="Gotham Bold"/>
              </a:rPr>
              <a:t>Information</a:t>
            </a:r>
            <a:r>
              <a:rPr lang="es-CR" sz="1000" b="1" dirty="0">
                <a:solidFill>
                  <a:srgbClr val="00667E"/>
                </a:solidFill>
                <a:latin typeface="Gotham Bold"/>
              </a:rPr>
              <a:t> </a:t>
            </a:r>
            <a:r>
              <a:rPr lang="es-CR" sz="1000" b="1" dirty="0" err="1">
                <a:solidFill>
                  <a:srgbClr val="00667E"/>
                </a:solidFill>
                <a:latin typeface="Gotham Bold"/>
              </a:rPr>
              <a:t>extraction</a:t>
            </a:r>
            <a:endParaRPr lang="es-CR" sz="1000" b="1" dirty="0">
              <a:solidFill>
                <a:srgbClr val="00667E"/>
              </a:solidFill>
              <a:latin typeface="Gotham Bold"/>
            </a:endParaRPr>
          </a:p>
          <a:p>
            <a:pPr marL="171450" indent="-171450">
              <a:lnSpc>
                <a:spcPts val="1596"/>
              </a:lnSpc>
              <a:buFont typeface="Arial" panose="020B0604020202020204" pitchFamily="34" charset="0"/>
              <a:buChar char="•"/>
            </a:pPr>
            <a:r>
              <a:rPr lang="es-CR" sz="1000" b="1" dirty="0" err="1">
                <a:solidFill>
                  <a:srgbClr val="00667E"/>
                </a:solidFill>
                <a:latin typeface="Gotham Bold"/>
              </a:rPr>
              <a:t>Information</a:t>
            </a:r>
            <a:r>
              <a:rPr lang="es-CR" sz="1000" b="1" dirty="0">
                <a:solidFill>
                  <a:srgbClr val="00667E"/>
                </a:solidFill>
                <a:latin typeface="Gotham Bold"/>
              </a:rPr>
              <a:t> </a:t>
            </a:r>
            <a:r>
              <a:rPr lang="es-CR" sz="1000" b="1" dirty="0" err="1">
                <a:solidFill>
                  <a:srgbClr val="00667E"/>
                </a:solidFill>
                <a:latin typeface="Gotham Bold"/>
              </a:rPr>
              <a:t>processing</a:t>
            </a:r>
            <a:endParaRPr lang="es-CR" sz="1000" b="1" dirty="0">
              <a:solidFill>
                <a:srgbClr val="00667E"/>
              </a:solidFill>
              <a:latin typeface="Gotham Bold"/>
            </a:endParaRPr>
          </a:p>
          <a:p>
            <a:pPr marL="171450" indent="-171450">
              <a:lnSpc>
                <a:spcPts val="1596"/>
              </a:lnSpc>
              <a:buFont typeface="Arial" panose="020B0604020202020204" pitchFamily="34" charset="0"/>
              <a:buChar char="•"/>
            </a:pPr>
            <a:r>
              <a:rPr lang="es-CR" sz="1000" b="1" dirty="0" err="1">
                <a:solidFill>
                  <a:srgbClr val="00667E"/>
                </a:solidFill>
                <a:latin typeface="Gotham Bold"/>
              </a:rPr>
              <a:t>Generation</a:t>
            </a:r>
            <a:r>
              <a:rPr lang="es-CR" sz="1000" b="1" dirty="0">
                <a:solidFill>
                  <a:srgbClr val="00667E"/>
                </a:solidFill>
                <a:latin typeface="Gotham Bold"/>
              </a:rPr>
              <a:t> </a:t>
            </a:r>
            <a:r>
              <a:rPr lang="es-CR" sz="1000" b="1" dirty="0" err="1">
                <a:solidFill>
                  <a:srgbClr val="00667E"/>
                </a:solidFill>
                <a:latin typeface="Gotham Bold"/>
              </a:rPr>
              <a:t>of</a:t>
            </a:r>
            <a:r>
              <a:rPr lang="es-CR" sz="1000" b="1" dirty="0">
                <a:solidFill>
                  <a:srgbClr val="00667E"/>
                </a:solidFill>
                <a:latin typeface="Gotham Bold"/>
              </a:rPr>
              <a:t> </a:t>
            </a:r>
            <a:r>
              <a:rPr lang="es-CR" sz="1000" b="1" dirty="0" err="1">
                <a:solidFill>
                  <a:srgbClr val="00667E"/>
                </a:solidFill>
                <a:latin typeface="Gotham Bold"/>
              </a:rPr>
              <a:t>technology</a:t>
            </a:r>
            <a:r>
              <a:rPr lang="es-CR" sz="1000" b="1" dirty="0">
                <a:solidFill>
                  <a:srgbClr val="00667E"/>
                </a:solidFill>
                <a:latin typeface="Gotham Bold"/>
              </a:rPr>
              <a:t> </a:t>
            </a:r>
            <a:r>
              <a:rPr lang="es-CR" sz="1000" b="1" dirty="0" err="1">
                <a:solidFill>
                  <a:srgbClr val="00667E"/>
                </a:solidFill>
                <a:latin typeface="Gotham Bold"/>
              </a:rPr>
              <a:t>profiles</a:t>
            </a:r>
            <a:endParaRPr lang="es-CR" sz="1000" b="1" dirty="0">
              <a:solidFill>
                <a:srgbClr val="00667E"/>
              </a:solidFill>
              <a:latin typeface="Gotham Bold"/>
            </a:endParaRPr>
          </a:p>
        </p:txBody>
      </p:sp>
      <p:sp>
        <p:nvSpPr>
          <p:cNvPr id="11" name="TextBox 11"/>
          <p:cNvSpPr txBox="1"/>
          <p:nvPr/>
        </p:nvSpPr>
        <p:spPr>
          <a:xfrm>
            <a:off x="3554400" y="3501989"/>
            <a:ext cx="2037381" cy="1692771"/>
          </a:xfrm>
          <a:prstGeom prst="rect">
            <a:avLst/>
          </a:prstGeom>
        </p:spPr>
        <p:txBody>
          <a:bodyPr lIns="0" tIns="0" rIns="0" bIns="0" rtlCol="0" anchor="t">
            <a:spAutoFit/>
          </a:bodyPr>
          <a:lstStyle/>
          <a:p>
            <a:pPr marL="171450" indent="-171450">
              <a:buFont typeface="Arial" panose="020B0604020202020204" pitchFamily="34" charset="0"/>
              <a:buChar char="•"/>
            </a:pPr>
            <a:r>
              <a:rPr lang="es-CR" sz="1000" b="1" dirty="0">
                <a:solidFill>
                  <a:srgbClr val="00667E"/>
                </a:solidFill>
                <a:latin typeface="Gotham Bold"/>
              </a:rPr>
              <a:t>Public </a:t>
            </a:r>
            <a:r>
              <a:rPr lang="es-CR" sz="1000" b="1" dirty="0" err="1">
                <a:solidFill>
                  <a:srgbClr val="00667E"/>
                </a:solidFill>
                <a:latin typeface="Gotham Bold"/>
              </a:rPr>
              <a:t>policy</a:t>
            </a:r>
            <a:r>
              <a:rPr lang="es-CR" sz="1000" b="1" dirty="0">
                <a:solidFill>
                  <a:srgbClr val="00667E"/>
                </a:solidFill>
                <a:latin typeface="Gotham Bold"/>
              </a:rPr>
              <a:t> </a:t>
            </a:r>
            <a:r>
              <a:rPr lang="es-CR" sz="1000" b="1" dirty="0" err="1">
                <a:solidFill>
                  <a:srgbClr val="00667E"/>
                </a:solidFill>
                <a:latin typeface="Gotham Bold"/>
              </a:rPr>
              <a:t>comparison</a:t>
            </a:r>
            <a:endParaRPr lang="es-CR" sz="1000" b="1" dirty="0">
              <a:solidFill>
                <a:srgbClr val="00667E"/>
              </a:solidFill>
              <a:latin typeface="Gotham Bold"/>
            </a:endParaRPr>
          </a:p>
          <a:p>
            <a:pPr marL="171450" indent="-171450">
              <a:buFont typeface="Arial" panose="020B0604020202020204" pitchFamily="34" charset="0"/>
              <a:buChar char="•"/>
            </a:pPr>
            <a:endParaRPr lang="es-CR" sz="1000" b="1" dirty="0">
              <a:solidFill>
                <a:srgbClr val="0061AE"/>
              </a:solidFill>
              <a:latin typeface="Gotham Bold"/>
            </a:endParaRPr>
          </a:p>
          <a:p>
            <a:r>
              <a:rPr lang="en-US" sz="900" dirty="0">
                <a:solidFill>
                  <a:srgbClr val="0061AE"/>
                </a:solidFill>
                <a:latin typeface="Gotham"/>
              </a:rPr>
              <a:t>Designed to support National Agricultural Innovation Institutes (NARIs) and other regional stakeholders.</a:t>
            </a:r>
          </a:p>
          <a:p>
            <a:endParaRPr lang="en-US" sz="900" dirty="0">
              <a:solidFill>
                <a:srgbClr val="0061AE"/>
              </a:solidFill>
              <a:latin typeface="Gotham"/>
            </a:endParaRPr>
          </a:p>
          <a:p>
            <a:r>
              <a:rPr lang="en-US" sz="900" dirty="0">
                <a:solidFill>
                  <a:srgbClr val="0061AE"/>
                </a:solidFill>
                <a:latin typeface="Gotham"/>
              </a:rPr>
              <a:t>Compares and analyzes only the information uploaded to the platform, ensuring that results are reliable and up to date.</a:t>
            </a:r>
          </a:p>
          <a:p>
            <a:endParaRPr lang="en-US" sz="900" dirty="0">
              <a:solidFill>
                <a:srgbClr val="0061AE"/>
              </a:solidFill>
              <a:latin typeface="Gotham"/>
            </a:endParaRPr>
          </a:p>
          <a:p>
            <a:r>
              <a:rPr lang="en-US" sz="900" dirty="0" err="1">
                <a:solidFill>
                  <a:srgbClr val="0061AE"/>
                </a:solidFill>
                <a:latin typeface="Gotham"/>
              </a:rPr>
              <a:t>OPSAa</a:t>
            </a:r>
            <a:r>
              <a:rPr lang="en-US" sz="900" dirty="0">
                <a:solidFill>
                  <a:srgbClr val="0061AE"/>
                </a:solidFill>
                <a:latin typeface="Gotham"/>
              </a:rPr>
              <a:t> Bot</a:t>
            </a:r>
          </a:p>
        </p:txBody>
      </p:sp>
      <p:sp>
        <p:nvSpPr>
          <p:cNvPr id="13" name="TextBox 13"/>
          <p:cNvSpPr txBox="1"/>
          <p:nvPr/>
        </p:nvSpPr>
        <p:spPr>
          <a:xfrm>
            <a:off x="583705" y="4439501"/>
            <a:ext cx="2037381" cy="1069203"/>
          </a:xfrm>
          <a:prstGeom prst="rect">
            <a:avLst/>
          </a:prstGeom>
        </p:spPr>
        <p:txBody>
          <a:bodyPr lIns="0" tIns="0" rIns="0" bIns="0" rtlCol="0" anchor="t">
            <a:spAutoFit/>
          </a:bodyPr>
          <a:lstStyle/>
          <a:p>
            <a:pPr>
              <a:lnSpc>
                <a:spcPts val="1197"/>
              </a:lnSpc>
            </a:pPr>
            <a:r>
              <a:rPr lang="en-US" sz="900" dirty="0">
                <a:solidFill>
                  <a:srgbClr val="0061AE"/>
                </a:solidFill>
                <a:latin typeface="Gotham"/>
                <a:ea typeface="Gotham"/>
                <a:cs typeface="Gotham"/>
                <a:sym typeface="Gotham"/>
              </a:rPr>
              <a:t>Automatic retrieval of documents from repositories, websites, and other reliable sources.</a:t>
            </a:r>
          </a:p>
          <a:p>
            <a:pPr>
              <a:lnSpc>
                <a:spcPts val="1197"/>
              </a:lnSpc>
            </a:pPr>
            <a:endParaRPr lang="en-US" sz="900" dirty="0">
              <a:solidFill>
                <a:srgbClr val="0061AE"/>
              </a:solidFill>
              <a:latin typeface="Gotham"/>
              <a:ea typeface="Gotham"/>
              <a:cs typeface="Gotham"/>
              <a:sym typeface="Gotham"/>
            </a:endParaRPr>
          </a:p>
          <a:p>
            <a:pPr>
              <a:lnSpc>
                <a:spcPts val="1197"/>
              </a:lnSpc>
            </a:pPr>
            <a:r>
              <a:rPr lang="en-US" sz="900" dirty="0">
                <a:solidFill>
                  <a:srgbClr val="0061AE"/>
                </a:solidFill>
                <a:latin typeface="Gotham"/>
                <a:ea typeface="Gotham"/>
                <a:cs typeface="Gotham"/>
                <a:sym typeface="Gotham"/>
              </a:rPr>
              <a:t>Optimizes time and resources while improving institutional efficiency and agility in information management.</a:t>
            </a:r>
          </a:p>
        </p:txBody>
      </p:sp>
      <p:sp>
        <p:nvSpPr>
          <p:cNvPr id="16" name="TextBox 16"/>
          <p:cNvSpPr txBox="1"/>
          <p:nvPr/>
        </p:nvSpPr>
        <p:spPr>
          <a:xfrm>
            <a:off x="1198472" y="1981583"/>
            <a:ext cx="5278529" cy="337015"/>
          </a:xfrm>
          <a:prstGeom prst="rect">
            <a:avLst/>
          </a:prstGeom>
        </p:spPr>
        <p:txBody>
          <a:bodyPr wrap="square" lIns="0" tIns="0" rIns="0" bIns="0" rtlCol="0" anchor="t">
            <a:spAutoFit/>
          </a:bodyPr>
          <a:lstStyle/>
          <a:p>
            <a:pPr>
              <a:lnSpc>
                <a:spcPts val="2800"/>
              </a:lnSpc>
              <a:spcBef>
                <a:spcPct val="0"/>
              </a:spcBef>
            </a:pPr>
            <a:r>
              <a:rPr lang="es-ES" sz="2000" b="1" dirty="0" err="1">
                <a:solidFill>
                  <a:srgbClr val="0061AE"/>
                </a:solidFill>
                <a:latin typeface="Gotham Bold"/>
                <a:ea typeface="Gotham Bold"/>
                <a:cs typeface="Gotham Bold"/>
                <a:sym typeface="Gotham Bold"/>
              </a:rPr>
              <a:t>OPSAa</a:t>
            </a:r>
            <a:r>
              <a:rPr lang="es-ES" sz="2000" b="1" dirty="0">
                <a:solidFill>
                  <a:srgbClr val="0061AE"/>
                </a:solidFill>
                <a:latin typeface="Gotham Bold"/>
                <a:ea typeface="Gotham Bold"/>
                <a:cs typeface="Gotham Bold"/>
                <a:sym typeface="Gotham Bold"/>
              </a:rPr>
              <a:t> </a:t>
            </a:r>
            <a:r>
              <a:rPr lang="es-ES" sz="2000" b="1" dirty="0" err="1">
                <a:solidFill>
                  <a:srgbClr val="0061AE"/>
                </a:solidFill>
                <a:latin typeface="Gotham Bold"/>
                <a:ea typeface="Gotham Bold"/>
                <a:cs typeface="Gotham Bold"/>
                <a:sym typeface="Gotham Bold"/>
              </a:rPr>
              <a:t>Intelligent</a:t>
            </a:r>
            <a:r>
              <a:rPr lang="es-ES" sz="2000" b="1" dirty="0">
                <a:solidFill>
                  <a:srgbClr val="0061AE"/>
                </a:solidFill>
                <a:latin typeface="Gotham Bold"/>
                <a:ea typeface="Gotham Bold"/>
                <a:cs typeface="Gotham Bold"/>
                <a:sym typeface="Gotham Bold"/>
              </a:rPr>
              <a:t> </a:t>
            </a:r>
            <a:r>
              <a:rPr lang="es-ES" sz="2000" b="1" dirty="0" err="1">
                <a:solidFill>
                  <a:srgbClr val="0061AE"/>
                </a:solidFill>
                <a:latin typeface="Gotham Bold"/>
                <a:ea typeface="Gotham Bold"/>
                <a:cs typeface="Gotham Bold"/>
                <a:sym typeface="Gotham Bold"/>
              </a:rPr>
              <a:t>Information</a:t>
            </a:r>
            <a:r>
              <a:rPr lang="es-ES" sz="2000" b="1" dirty="0">
                <a:solidFill>
                  <a:srgbClr val="0061AE"/>
                </a:solidFill>
                <a:latin typeface="Gotham Bold"/>
                <a:ea typeface="Gotham Bold"/>
                <a:cs typeface="Gotham Bold"/>
                <a:sym typeface="Gotham Bold"/>
              </a:rPr>
              <a:t> Manager</a:t>
            </a:r>
            <a:endParaRPr lang="en-US" sz="2000" b="1" dirty="0">
              <a:solidFill>
                <a:srgbClr val="0061AE"/>
              </a:solidFill>
              <a:latin typeface="Gotham Bold"/>
              <a:ea typeface="Gotham Bold"/>
              <a:cs typeface="Gotham Bold"/>
              <a:sym typeface="Gotham Bold"/>
            </a:endParaRPr>
          </a:p>
        </p:txBody>
      </p:sp>
      <p:grpSp>
        <p:nvGrpSpPr>
          <p:cNvPr id="18" name="Group 3">
            <a:extLst>
              <a:ext uri="{FF2B5EF4-FFF2-40B4-BE49-F238E27FC236}">
                <a16:creationId xmlns:a16="http://schemas.microsoft.com/office/drawing/2014/main" id="{7CF1C927-9B6D-C998-B6A2-3903430D6690}"/>
              </a:ext>
            </a:extLst>
          </p:cNvPr>
          <p:cNvGrpSpPr/>
          <p:nvPr/>
        </p:nvGrpSpPr>
        <p:grpSpPr>
          <a:xfrm>
            <a:off x="-5360" y="1106230"/>
            <a:ext cx="9149360" cy="530741"/>
            <a:chOff x="0" y="0"/>
            <a:chExt cx="4819416" cy="279567"/>
          </a:xfrm>
        </p:grpSpPr>
        <p:sp>
          <p:nvSpPr>
            <p:cNvPr id="19" name="Freeform 4">
              <a:extLst>
                <a:ext uri="{FF2B5EF4-FFF2-40B4-BE49-F238E27FC236}">
                  <a16:creationId xmlns:a16="http://schemas.microsoft.com/office/drawing/2014/main" id="{0866806F-5D4D-E9B0-FE9B-990D81EF6128}"/>
                </a:ext>
              </a:extLst>
            </p:cNvPr>
            <p:cNvSpPr/>
            <p:nvPr/>
          </p:nvSpPr>
          <p:spPr>
            <a:xfrm>
              <a:off x="0" y="0"/>
              <a:ext cx="4819416" cy="279567"/>
            </a:xfrm>
            <a:custGeom>
              <a:avLst/>
              <a:gdLst/>
              <a:ahLst/>
              <a:cxnLst/>
              <a:rect l="l" t="t" r="r" b="b"/>
              <a:pathLst>
                <a:path w="4819416" h="279567">
                  <a:moveTo>
                    <a:pt x="0" y="0"/>
                  </a:moveTo>
                  <a:lnTo>
                    <a:pt x="4819416" y="0"/>
                  </a:lnTo>
                  <a:lnTo>
                    <a:pt x="4819416" y="279567"/>
                  </a:lnTo>
                  <a:lnTo>
                    <a:pt x="0" y="279567"/>
                  </a:lnTo>
                  <a:close/>
                </a:path>
              </a:pathLst>
            </a:custGeom>
            <a:solidFill>
              <a:srgbClr val="0097B2"/>
            </a:solidFill>
          </p:spPr>
          <p:txBody>
            <a:bodyPr/>
            <a:lstStyle/>
            <a:p>
              <a:endParaRPr lang="es-CO" sz="900"/>
            </a:p>
          </p:txBody>
        </p:sp>
        <p:sp>
          <p:nvSpPr>
            <p:cNvPr id="20" name="TextBox 5">
              <a:extLst>
                <a:ext uri="{FF2B5EF4-FFF2-40B4-BE49-F238E27FC236}">
                  <a16:creationId xmlns:a16="http://schemas.microsoft.com/office/drawing/2014/main" id="{2AD53DDB-9745-D2DC-0A10-6B8326ECBE9D}"/>
                </a:ext>
              </a:extLst>
            </p:cNvPr>
            <p:cNvSpPr txBox="1"/>
            <p:nvPr/>
          </p:nvSpPr>
          <p:spPr>
            <a:xfrm>
              <a:off x="0" y="-47625"/>
              <a:ext cx="4819416" cy="327192"/>
            </a:xfrm>
            <a:prstGeom prst="rect">
              <a:avLst/>
            </a:prstGeom>
          </p:spPr>
          <p:txBody>
            <a:bodyPr lIns="25400" tIns="25400" rIns="25400" bIns="25400" rtlCol="0" anchor="ctr"/>
            <a:lstStyle/>
            <a:p>
              <a:pPr algn="ctr">
                <a:lnSpc>
                  <a:spcPts val="1789"/>
                </a:lnSpc>
              </a:pPr>
              <a:endParaRPr sz="900"/>
            </a:p>
          </p:txBody>
        </p:sp>
      </p:grpSp>
      <p:sp>
        <p:nvSpPr>
          <p:cNvPr id="21" name="TextBox 6">
            <a:extLst>
              <a:ext uri="{FF2B5EF4-FFF2-40B4-BE49-F238E27FC236}">
                <a16:creationId xmlns:a16="http://schemas.microsoft.com/office/drawing/2014/main" id="{7DDAD4F5-C2ED-B80C-ECEA-09C384802498}"/>
              </a:ext>
            </a:extLst>
          </p:cNvPr>
          <p:cNvSpPr txBox="1"/>
          <p:nvPr/>
        </p:nvSpPr>
        <p:spPr>
          <a:xfrm>
            <a:off x="674370" y="1289876"/>
            <a:ext cx="6510144" cy="233525"/>
          </a:xfrm>
          <a:prstGeom prst="rect">
            <a:avLst/>
          </a:prstGeom>
        </p:spPr>
        <p:txBody>
          <a:bodyPr lIns="0" tIns="0" rIns="0" bIns="0" rtlCol="0" anchor="t">
            <a:spAutoFit/>
          </a:bodyPr>
          <a:lstStyle/>
          <a:p>
            <a:pPr>
              <a:lnSpc>
                <a:spcPts val="1836"/>
              </a:lnSpc>
              <a:spcBef>
                <a:spcPct val="0"/>
              </a:spcBef>
            </a:pPr>
            <a:r>
              <a:rPr lang="en-US" sz="1700" b="1" dirty="0">
                <a:solidFill>
                  <a:srgbClr val="FFFFFF"/>
                </a:solidFill>
                <a:latin typeface="Aptos Bold"/>
                <a:ea typeface="Aptos Bold"/>
                <a:cs typeface="Aptos Bold"/>
                <a:sym typeface="Aptos Bold"/>
              </a:rPr>
              <a:t>AXIS 2: Platform for Horizontal Cooperation</a:t>
            </a:r>
          </a:p>
        </p:txBody>
      </p:sp>
      <p:pic>
        <p:nvPicPr>
          <p:cNvPr id="22" name="Picture 3" descr="A logo with green leaves&#10;&#10;AI-generated content may be incorrect.">
            <a:extLst>
              <a:ext uri="{FF2B5EF4-FFF2-40B4-BE49-F238E27FC236}">
                <a16:creationId xmlns:a16="http://schemas.microsoft.com/office/drawing/2014/main" id="{AC7D5728-AFC1-97C1-D486-9263F73F561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67600" y="1055635"/>
            <a:ext cx="1556992" cy="634533"/>
          </a:xfrm>
          <a:prstGeom prst="rect">
            <a:avLst/>
          </a:prstGeom>
        </p:spPr>
      </p:pic>
      <p:sp>
        <p:nvSpPr>
          <p:cNvPr id="24" name="CuadroTexto 23">
            <a:extLst>
              <a:ext uri="{FF2B5EF4-FFF2-40B4-BE49-F238E27FC236}">
                <a16:creationId xmlns:a16="http://schemas.microsoft.com/office/drawing/2014/main" id="{658A2730-98C9-410F-7099-FE2D5081E269}"/>
              </a:ext>
            </a:extLst>
          </p:cNvPr>
          <p:cNvSpPr txBox="1"/>
          <p:nvPr/>
        </p:nvSpPr>
        <p:spPr>
          <a:xfrm>
            <a:off x="512430" y="2362433"/>
            <a:ext cx="7983868" cy="369332"/>
          </a:xfrm>
          <a:prstGeom prst="rect">
            <a:avLst/>
          </a:prstGeom>
          <a:noFill/>
        </p:spPr>
        <p:txBody>
          <a:bodyPr wrap="square">
            <a:spAutoFit/>
          </a:bodyPr>
          <a:lstStyle/>
          <a:p>
            <a:r>
              <a:rPr lang="en-US" sz="900" dirty="0">
                <a:solidFill>
                  <a:srgbClr val="0061AE"/>
                </a:solidFill>
                <a:latin typeface="Gotham"/>
                <a:cs typeface="Gotham"/>
              </a:rPr>
              <a:t>An artificial intelligence–based solution designed to streamline the retrieval, organization, and comparison of information relevant to decision-making in science, technology, and innovation (STI). Powered by artificial intelligence (AI).</a:t>
            </a:r>
            <a:endParaRPr lang="es-CR" sz="900" dirty="0">
              <a:solidFill>
                <a:srgbClr val="0061AE"/>
              </a:solidFill>
              <a:latin typeface="Gotham"/>
            </a:endParaRPr>
          </a:p>
        </p:txBody>
      </p:sp>
      <p:cxnSp>
        <p:nvCxnSpPr>
          <p:cNvPr id="27" name="Conector recto 26">
            <a:extLst>
              <a:ext uri="{FF2B5EF4-FFF2-40B4-BE49-F238E27FC236}">
                <a16:creationId xmlns:a16="http://schemas.microsoft.com/office/drawing/2014/main" id="{367110DA-8DCF-D544-E811-94E5736FEE6F}"/>
              </a:ext>
            </a:extLst>
          </p:cNvPr>
          <p:cNvCxnSpPr>
            <a:cxnSpLocks/>
          </p:cNvCxnSpPr>
          <p:nvPr/>
        </p:nvCxnSpPr>
        <p:spPr>
          <a:xfrm>
            <a:off x="3009900" y="2933549"/>
            <a:ext cx="0" cy="2504608"/>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28" name="Rectángulo: esquinas redondeadas 27">
            <a:extLst>
              <a:ext uri="{FF2B5EF4-FFF2-40B4-BE49-F238E27FC236}">
                <a16:creationId xmlns:a16="http://schemas.microsoft.com/office/drawing/2014/main" id="{F1484B15-D75B-A1CC-9395-0BC6AF45B9C4}"/>
              </a:ext>
            </a:extLst>
          </p:cNvPr>
          <p:cNvSpPr/>
          <p:nvPr/>
        </p:nvSpPr>
        <p:spPr>
          <a:xfrm>
            <a:off x="6311685" y="2843213"/>
            <a:ext cx="1572679" cy="747711"/>
          </a:xfrm>
          <a:prstGeom prst="roundRect">
            <a:avLst/>
          </a:prstGeom>
          <a:solidFill>
            <a:schemeClr val="bg1"/>
          </a:solidFill>
          <a:ln w="3175">
            <a:solidFill>
              <a:schemeClr val="tx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dirty="0">
                <a:solidFill>
                  <a:srgbClr val="0061AE"/>
                </a:solidFill>
                <a:latin typeface="Gotham"/>
              </a:rPr>
              <a:t>Workshops with NARIs and Research Centers of Excellence: definition of criteria and prioritization of topics.</a:t>
            </a:r>
            <a:endParaRPr lang="es-CR" sz="800" dirty="0">
              <a:solidFill>
                <a:srgbClr val="0061AE"/>
              </a:solidFill>
              <a:latin typeface="Gotham"/>
            </a:endParaRPr>
          </a:p>
        </p:txBody>
      </p:sp>
      <p:sp>
        <p:nvSpPr>
          <p:cNvPr id="32" name="Rectángulo: esquinas redondeadas 31">
            <a:extLst>
              <a:ext uri="{FF2B5EF4-FFF2-40B4-BE49-F238E27FC236}">
                <a16:creationId xmlns:a16="http://schemas.microsoft.com/office/drawing/2014/main" id="{A4BA0800-525F-5967-F777-F237B9867FC3}"/>
              </a:ext>
            </a:extLst>
          </p:cNvPr>
          <p:cNvSpPr/>
          <p:nvPr/>
        </p:nvSpPr>
        <p:spPr>
          <a:xfrm>
            <a:off x="6311686" y="3704264"/>
            <a:ext cx="1572682" cy="979339"/>
          </a:xfrm>
          <a:prstGeom prst="roundRect">
            <a:avLst/>
          </a:prstGeom>
          <a:solidFill>
            <a:schemeClr val="bg1"/>
          </a:solidFill>
          <a:ln w="3175">
            <a:solidFill>
              <a:schemeClr val="tx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dirty="0">
                <a:solidFill>
                  <a:srgbClr val="0061AE"/>
                </a:solidFill>
                <a:latin typeface="Gotham"/>
              </a:rPr>
              <a:t>Asynchronous exercises: co-creation of criteria and identification of information sources, helping stakeholders harness new frontiers in STI.</a:t>
            </a:r>
            <a:endParaRPr lang="es-CR" sz="800" dirty="0">
              <a:solidFill>
                <a:srgbClr val="0061AE"/>
              </a:solidFill>
              <a:latin typeface="Gotham"/>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50AFC0-FF76-750A-B33E-ADA250C2B1B1}"/>
            </a:ext>
          </a:extLst>
        </p:cNvPr>
        <p:cNvGrpSpPr/>
        <p:nvPr/>
      </p:nvGrpSpPr>
      <p:grpSpPr>
        <a:xfrm>
          <a:off x="0" y="0"/>
          <a:ext cx="0" cy="0"/>
          <a:chOff x="0" y="0"/>
          <a:chExt cx="0" cy="0"/>
        </a:xfrm>
      </p:grpSpPr>
      <p:grpSp>
        <p:nvGrpSpPr>
          <p:cNvPr id="3" name="Group 3">
            <a:extLst>
              <a:ext uri="{FF2B5EF4-FFF2-40B4-BE49-F238E27FC236}">
                <a16:creationId xmlns:a16="http://schemas.microsoft.com/office/drawing/2014/main" id="{CF2CE32C-FD62-3073-2154-3DFA4036FFB5}"/>
              </a:ext>
            </a:extLst>
          </p:cNvPr>
          <p:cNvGrpSpPr/>
          <p:nvPr/>
        </p:nvGrpSpPr>
        <p:grpSpPr>
          <a:xfrm>
            <a:off x="-5360" y="1106230"/>
            <a:ext cx="9149360" cy="530741"/>
            <a:chOff x="0" y="0"/>
            <a:chExt cx="4819416" cy="279567"/>
          </a:xfrm>
        </p:grpSpPr>
        <p:sp>
          <p:nvSpPr>
            <p:cNvPr id="4" name="Freeform 4">
              <a:extLst>
                <a:ext uri="{FF2B5EF4-FFF2-40B4-BE49-F238E27FC236}">
                  <a16:creationId xmlns:a16="http://schemas.microsoft.com/office/drawing/2014/main" id="{486DE428-96FB-EA46-5DE8-0CDC1D339F65}"/>
                </a:ext>
              </a:extLst>
            </p:cNvPr>
            <p:cNvSpPr/>
            <p:nvPr/>
          </p:nvSpPr>
          <p:spPr>
            <a:xfrm>
              <a:off x="0" y="0"/>
              <a:ext cx="4819416" cy="279567"/>
            </a:xfrm>
            <a:custGeom>
              <a:avLst/>
              <a:gdLst/>
              <a:ahLst/>
              <a:cxnLst/>
              <a:rect l="l" t="t" r="r" b="b"/>
              <a:pathLst>
                <a:path w="4819416" h="279567">
                  <a:moveTo>
                    <a:pt x="0" y="0"/>
                  </a:moveTo>
                  <a:lnTo>
                    <a:pt x="4819416" y="0"/>
                  </a:lnTo>
                  <a:lnTo>
                    <a:pt x="4819416" y="279567"/>
                  </a:lnTo>
                  <a:lnTo>
                    <a:pt x="0" y="279567"/>
                  </a:lnTo>
                  <a:close/>
                </a:path>
              </a:pathLst>
            </a:custGeom>
            <a:solidFill>
              <a:srgbClr val="0097B2"/>
            </a:solidFill>
          </p:spPr>
          <p:txBody>
            <a:bodyPr/>
            <a:lstStyle/>
            <a:p>
              <a:endParaRPr lang="es-CO" sz="900"/>
            </a:p>
          </p:txBody>
        </p:sp>
        <p:sp>
          <p:nvSpPr>
            <p:cNvPr id="5" name="TextBox 5">
              <a:extLst>
                <a:ext uri="{FF2B5EF4-FFF2-40B4-BE49-F238E27FC236}">
                  <a16:creationId xmlns:a16="http://schemas.microsoft.com/office/drawing/2014/main" id="{BCA2AA6D-06C4-4E2C-29EB-CA946FC9C6CC}"/>
                </a:ext>
              </a:extLst>
            </p:cNvPr>
            <p:cNvSpPr txBox="1"/>
            <p:nvPr/>
          </p:nvSpPr>
          <p:spPr>
            <a:xfrm>
              <a:off x="0" y="-47625"/>
              <a:ext cx="4819416" cy="327192"/>
            </a:xfrm>
            <a:prstGeom prst="rect">
              <a:avLst/>
            </a:prstGeom>
          </p:spPr>
          <p:txBody>
            <a:bodyPr lIns="25400" tIns="25400" rIns="25400" bIns="25400" rtlCol="0" anchor="ctr"/>
            <a:lstStyle/>
            <a:p>
              <a:pPr algn="ctr">
                <a:lnSpc>
                  <a:spcPts val="1789"/>
                </a:lnSpc>
              </a:pPr>
              <a:endParaRPr sz="900"/>
            </a:p>
          </p:txBody>
        </p:sp>
      </p:grpSp>
      <p:sp>
        <p:nvSpPr>
          <p:cNvPr id="6" name="TextBox 6">
            <a:extLst>
              <a:ext uri="{FF2B5EF4-FFF2-40B4-BE49-F238E27FC236}">
                <a16:creationId xmlns:a16="http://schemas.microsoft.com/office/drawing/2014/main" id="{F9998D92-419E-411D-7922-C2C709BD1BF2}"/>
              </a:ext>
            </a:extLst>
          </p:cNvPr>
          <p:cNvSpPr txBox="1"/>
          <p:nvPr/>
        </p:nvSpPr>
        <p:spPr>
          <a:xfrm>
            <a:off x="674370" y="1289876"/>
            <a:ext cx="6510144" cy="233525"/>
          </a:xfrm>
          <a:prstGeom prst="rect">
            <a:avLst/>
          </a:prstGeom>
        </p:spPr>
        <p:txBody>
          <a:bodyPr lIns="0" tIns="0" rIns="0" bIns="0" rtlCol="0" anchor="t">
            <a:spAutoFit/>
          </a:bodyPr>
          <a:lstStyle/>
          <a:p>
            <a:pPr>
              <a:lnSpc>
                <a:spcPts val="1836"/>
              </a:lnSpc>
              <a:spcBef>
                <a:spcPct val="0"/>
              </a:spcBef>
            </a:pPr>
            <a:r>
              <a:rPr lang="en-US" sz="1700" b="1" dirty="0">
                <a:solidFill>
                  <a:srgbClr val="FFFFFF"/>
                </a:solidFill>
                <a:latin typeface="Aptos Bold"/>
                <a:ea typeface="Aptos Bold"/>
                <a:cs typeface="Aptos Bold"/>
                <a:sym typeface="Aptos Bold"/>
              </a:rPr>
              <a:t>AXIS 2: Platform for Horizontal Cooperation</a:t>
            </a:r>
          </a:p>
        </p:txBody>
      </p:sp>
      <p:pic>
        <p:nvPicPr>
          <p:cNvPr id="7" name="Picture 3" descr="A logo with green leaves&#10;&#10;AI-generated content may be incorrect.">
            <a:extLst>
              <a:ext uri="{FF2B5EF4-FFF2-40B4-BE49-F238E27FC236}">
                <a16:creationId xmlns:a16="http://schemas.microsoft.com/office/drawing/2014/main" id="{F1309643-7239-B9CC-FD9C-93D0324880A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67600" y="1055635"/>
            <a:ext cx="1556992" cy="634533"/>
          </a:xfrm>
          <a:prstGeom prst="rect">
            <a:avLst/>
          </a:prstGeom>
        </p:spPr>
      </p:pic>
      <p:sp>
        <p:nvSpPr>
          <p:cNvPr id="10" name="Rectángulo 8">
            <a:extLst>
              <a:ext uri="{FF2B5EF4-FFF2-40B4-BE49-F238E27FC236}">
                <a16:creationId xmlns:a16="http://schemas.microsoft.com/office/drawing/2014/main" id="{FF532920-DF78-5999-6AA9-EDB0C49BB008}"/>
              </a:ext>
            </a:extLst>
          </p:cNvPr>
          <p:cNvSpPr/>
          <p:nvPr/>
        </p:nvSpPr>
        <p:spPr>
          <a:xfrm>
            <a:off x="676934" y="2623018"/>
            <a:ext cx="3885889" cy="3233011"/>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s-CO"/>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endParaRPr lang="es-CR" sz="2025">
              <a:latin typeface="Aptos"/>
            </a:endParaRPr>
          </a:p>
        </p:txBody>
      </p:sp>
      <p:sp>
        <p:nvSpPr>
          <p:cNvPr id="12" name="Marcador de contenido 6">
            <a:extLst>
              <a:ext uri="{FF2B5EF4-FFF2-40B4-BE49-F238E27FC236}">
                <a16:creationId xmlns:a16="http://schemas.microsoft.com/office/drawing/2014/main" id="{F3402AC6-E84D-0E67-84AE-A5961D7DEC88}"/>
              </a:ext>
            </a:extLst>
          </p:cNvPr>
          <p:cNvSpPr txBox="1">
            <a:spLocks/>
          </p:cNvSpPr>
          <p:nvPr/>
        </p:nvSpPr>
        <p:spPr>
          <a:xfrm>
            <a:off x="408859" y="1748413"/>
            <a:ext cx="4153964" cy="691535"/>
          </a:xfrm>
          <a:prstGeom prst="rect">
            <a:avLst/>
          </a:prstGeom>
        </p:spPr>
        <p:txBody>
          <a:bodyPr vert="horz" lIns="68580" tIns="34290" rIns="68580" bIns="34290" rtlCol="0" anchor="t">
            <a:normAutofit fontScale="92500"/>
          </a:bodyPr>
          <a:lstStyle>
            <a:defPPr>
              <a:defRPr lang="es-CO"/>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r>
              <a:rPr lang="es-CR" sz="2025" b="1" dirty="0" err="1">
                <a:latin typeface="Aptos"/>
              </a:rPr>
              <a:t>Agrofood</a:t>
            </a:r>
            <a:r>
              <a:rPr lang="es-CR" sz="2025" b="1" dirty="0">
                <a:latin typeface="Aptos"/>
              </a:rPr>
              <a:t>-Trop Iniciative </a:t>
            </a:r>
          </a:p>
          <a:p>
            <a:r>
              <a:rPr lang="es-ES" sz="1300" dirty="0">
                <a:latin typeface="Aptos"/>
              </a:rPr>
              <a:t>CATIE-IICA-EMBRAPA-CARDI-Alianza </a:t>
            </a:r>
            <a:r>
              <a:rPr lang="es-ES" sz="1300" dirty="0" err="1">
                <a:latin typeface="Aptos"/>
              </a:rPr>
              <a:t>Bioversity</a:t>
            </a:r>
            <a:r>
              <a:rPr lang="es-ES" sz="1300" dirty="0">
                <a:latin typeface="Aptos"/>
              </a:rPr>
              <a:t> CIAT -  CIRAD</a:t>
            </a:r>
            <a:endParaRPr lang="es-CR" sz="1300" dirty="0">
              <a:latin typeface="Aptos"/>
            </a:endParaRPr>
          </a:p>
          <a:p>
            <a:endParaRPr lang="es-CR" sz="2025" dirty="0">
              <a:latin typeface="Aptos"/>
            </a:endParaRPr>
          </a:p>
        </p:txBody>
      </p:sp>
      <p:sp>
        <p:nvSpPr>
          <p:cNvPr id="16" name="CuadroTexto 11">
            <a:extLst>
              <a:ext uri="{FF2B5EF4-FFF2-40B4-BE49-F238E27FC236}">
                <a16:creationId xmlns:a16="http://schemas.microsoft.com/office/drawing/2014/main" id="{1F273218-BBDB-24B5-213F-0E618EB934FF}"/>
              </a:ext>
            </a:extLst>
          </p:cNvPr>
          <p:cNvSpPr txBox="1"/>
          <p:nvPr/>
        </p:nvSpPr>
        <p:spPr>
          <a:xfrm>
            <a:off x="5363451" y="2155238"/>
            <a:ext cx="2353617" cy="253916"/>
          </a:xfrm>
          <a:prstGeom prst="rect">
            <a:avLst/>
          </a:prstGeom>
          <a:noFill/>
        </p:spPr>
        <p:txBody>
          <a:bodyPr wrap="square" rtlCol="0">
            <a:spAutoFit/>
          </a:bodyPr>
          <a:lstStyle>
            <a:defPPr>
              <a:defRPr lang="es-CO"/>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r>
              <a:rPr lang="es-ES" sz="1050" b="1" dirty="0">
                <a:latin typeface="Aptos"/>
              </a:rPr>
              <a:t>Tropical </a:t>
            </a:r>
            <a:r>
              <a:rPr lang="es-ES" sz="1050" b="1" dirty="0" err="1">
                <a:latin typeface="Aptos"/>
              </a:rPr>
              <a:t>Agriculture</a:t>
            </a:r>
            <a:r>
              <a:rPr lang="es-ES" sz="1050" b="1" dirty="0">
                <a:latin typeface="Aptos"/>
              </a:rPr>
              <a:t> </a:t>
            </a:r>
            <a:r>
              <a:rPr lang="es-ES" sz="1050" b="1" dirty="0" err="1">
                <a:latin typeface="Aptos"/>
              </a:rPr>
              <a:t>Plataform</a:t>
            </a:r>
            <a:endParaRPr lang="es-CR" sz="1050" b="1" dirty="0">
              <a:latin typeface="Aptos"/>
            </a:endParaRPr>
          </a:p>
        </p:txBody>
      </p:sp>
      <p:pic>
        <p:nvPicPr>
          <p:cNvPr id="18" name="Imagen 12" descr="A group of people standing in front of a large screen&#10;&#10;AI-generated content may be incorrect.">
            <a:extLst>
              <a:ext uri="{FF2B5EF4-FFF2-40B4-BE49-F238E27FC236}">
                <a16:creationId xmlns:a16="http://schemas.microsoft.com/office/drawing/2014/main" id="{289377EF-69A3-B1A6-0935-34279D39DF5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208"/>
          <a:stretch>
            <a:fillRect/>
          </a:stretch>
        </p:blipFill>
        <p:spPr bwMode="auto">
          <a:xfrm>
            <a:off x="442053" y="2327607"/>
            <a:ext cx="4050000" cy="2111490"/>
          </a:xfrm>
          <a:prstGeom prst="rect">
            <a:avLst/>
          </a:prstGeom>
          <a:noFill/>
          <a:ln>
            <a:noFill/>
          </a:ln>
          <a:extLst>
            <a:ext uri="{53640926-AAD7-44D8-BBD7-CCE9431645EC}">
              <a14:shadowObscured xmlns:a14="http://schemas.microsoft.com/office/drawing/2010/main"/>
            </a:ext>
          </a:extLst>
        </p:spPr>
      </p:pic>
      <p:sp>
        <p:nvSpPr>
          <p:cNvPr id="20" name="TextBox 14">
            <a:extLst>
              <a:ext uri="{FF2B5EF4-FFF2-40B4-BE49-F238E27FC236}">
                <a16:creationId xmlns:a16="http://schemas.microsoft.com/office/drawing/2014/main" id="{25E61CF1-7EB6-722E-27A2-4035B65F5576}"/>
              </a:ext>
            </a:extLst>
          </p:cNvPr>
          <p:cNvSpPr txBox="1"/>
          <p:nvPr/>
        </p:nvSpPr>
        <p:spPr>
          <a:xfrm>
            <a:off x="1224041" y="4310467"/>
            <a:ext cx="1243013" cy="746358"/>
          </a:xfrm>
          <a:prstGeom prst="rect">
            <a:avLst/>
          </a:prstGeom>
          <a:noFill/>
        </p:spPr>
        <p:txBody>
          <a:bodyPr wrap="square" lIns="68580" tIns="34290" rIns="68580" bIns="34290" rtlCol="0" anchor="t">
            <a:spAutoFit/>
          </a:bodyPr>
          <a:lstStyle>
            <a:defPPr>
              <a:defRPr lang="es-CO"/>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r>
              <a:rPr lang="es-CO" sz="4400" b="1">
                <a:solidFill>
                  <a:srgbClr val="016780"/>
                </a:solidFill>
                <a:latin typeface="Aptos"/>
              </a:rPr>
              <a:t>80</a:t>
            </a:r>
          </a:p>
        </p:txBody>
      </p:sp>
      <p:sp>
        <p:nvSpPr>
          <p:cNvPr id="22" name="TextBox 15">
            <a:extLst>
              <a:ext uri="{FF2B5EF4-FFF2-40B4-BE49-F238E27FC236}">
                <a16:creationId xmlns:a16="http://schemas.microsoft.com/office/drawing/2014/main" id="{22648FF9-939F-123A-9088-2BF180F7C318}"/>
              </a:ext>
            </a:extLst>
          </p:cNvPr>
          <p:cNvSpPr txBox="1"/>
          <p:nvPr/>
        </p:nvSpPr>
        <p:spPr>
          <a:xfrm>
            <a:off x="674370" y="4901921"/>
            <a:ext cx="2085884" cy="1369606"/>
          </a:xfrm>
          <a:prstGeom prst="rect">
            <a:avLst/>
          </a:prstGeom>
          <a:noFill/>
        </p:spPr>
        <p:txBody>
          <a:bodyPr wrap="square" lIns="45720" tIns="22860" rIns="45720" bIns="22860" rtlCol="0" anchor="t">
            <a:spAutoFit/>
          </a:bodyPr>
          <a:lstStyle>
            <a:defPPr>
              <a:defRPr lang="es-CO"/>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r>
              <a:rPr lang="es-CO" sz="1400" b="1" dirty="0" err="1">
                <a:solidFill>
                  <a:srgbClr val="016780"/>
                </a:solidFill>
                <a:latin typeface="Aptos"/>
              </a:rPr>
              <a:t>Participants</a:t>
            </a:r>
            <a:endParaRPr lang="es-CO" sz="1400" b="1" dirty="0">
              <a:solidFill>
                <a:srgbClr val="016780"/>
              </a:solidFill>
              <a:latin typeface="Aptos"/>
            </a:endParaRPr>
          </a:p>
          <a:p>
            <a:r>
              <a:rPr lang="en-US" sz="900" b="1" dirty="0">
                <a:solidFill>
                  <a:srgbClr val="016780"/>
                </a:solidFill>
                <a:latin typeface="Aptos"/>
              </a:rPr>
              <a:t>Private sector: pineapple producers, livestock producers, coffee growers, horticultural producers, and banana producers</a:t>
            </a:r>
          </a:p>
          <a:p>
            <a:r>
              <a:rPr lang="en-US" sz="900" b="1" dirty="0">
                <a:solidFill>
                  <a:srgbClr val="016780"/>
                </a:solidFill>
                <a:latin typeface="Aptos"/>
              </a:rPr>
              <a:t>Academia</a:t>
            </a:r>
          </a:p>
          <a:p>
            <a:r>
              <a:rPr lang="en-US" sz="900" b="1" dirty="0">
                <a:solidFill>
                  <a:srgbClr val="016780"/>
                </a:solidFill>
                <a:latin typeface="Aptos"/>
              </a:rPr>
              <a:t>Public sector</a:t>
            </a:r>
          </a:p>
          <a:p>
            <a:r>
              <a:rPr lang="en-US" sz="900" b="1" dirty="0">
                <a:solidFill>
                  <a:srgbClr val="016780"/>
                </a:solidFill>
                <a:latin typeface="Aptos"/>
              </a:rPr>
              <a:t>Banks, investment funds, and development finance institutions</a:t>
            </a:r>
          </a:p>
        </p:txBody>
      </p:sp>
      <p:sp>
        <p:nvSpPr>
          <p:cNvPr id="24" name="TextBox 14">
            <a:extLst>
              <a:ext uri="{FF2B5EF4-FFF2-40B4-BE49-F238E27FC236}">
                <a16:creationId xmlns:a16="http://schemas.microsoft.com/office/drawing/2014/main" id="{7AD9BCA3-4BB2-4E65-35C1-6954DFE8A46E}"/>
              </a:ext>
            </a:extLst>
          </p:cNvPr>
          <p:cNvSpPr txBox="1"/>
          <p:nvPr/>
        </p:nvSpPr>
        <p:spPr>
          <a:xfrm>
            <a:off x="2800608" y="4302996"/>
            <a:ext cx="1243013" cy="746358"/>
          </a:xfrm>
          <a:prstGeom prst="rect">
            <a:avLst/>
          </a:prstGeom>
          <a:noFill/>
        </p:spPr>
        <p:txBody>
          <a:bodyPr wrap="square" lIns="68580" tIns="34290" rIns="68580" bIns="34290" rtlCol="0" anchor="t">
            <a:spAutoFit/>
          </a:bodyPr>
          <a:lstStyle>
            <a:defPPr>
              <a:defRPr lang="es-CO"/>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r>
              <a:rPr lang="es-CO" sz="4400" b="1">
                <a:solidFill>
                  <a:srgbClr val="001E26"/>
                </a:solidFill>
                <a:latin typeface="Aptos"/>
              </a:rPr>
              <a:t>230</a:t>
            </a:r>
          </a:p>
        </p:txBody>
      </p:sp>
      <p:sp>
        <p:nvSpPr>
          <p:cNvPr id="26" name="TextBox 15">
            <a:extLst>
              <a:ext uri="{FF2B5EF4-FFF2-40B4-BE49-F238E27FC236}">
                <a16:creationId xmlns:a16="http://schemas.microsoft.com/office/drawing/2014/main" id="{34EEDE99-9E50-346B-CE32-3BC19A5AE608}"/>
              </a:ext>
            </a:extLst>
          </p:cNvPr>
          <p:cNvSpPr txBox="1"/>
          <p:nvPr/>
        </p:nvSpPr>
        <p:spPr>
          <a:xfrm>
            <a:off x="2703190" y="4920087"/>
            <a:ext cx="1580777" cy="477054"/>
          </a:xfrm>
          <a:prstGeom prst="rect">
            <a:avLst/>
          </a:prstGeom>
          <a:noFill/>
        </p:spPr>
        <p:txBody>
          <a:bodyPr wrap="square" lIns="45720" tIns="22860" rIns="45720" bIns="22860" rtlCol="0" anchor="t">
            <a:spAutoFit/>
          </a:bodyPr>
          <a:lstStyle>
            <a:defPPr>
              <a:defRPr lang="es-CO"/>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a:r>
              <a:rPr lang="en-US" sz="1400" b="1" dirty="0">
                <a:solidFill>
                  <a:srgbClr val="001E26"/>
                </a:solidFill>
                <a:latin typeface="Aptos"/>
              </a:rPr>
              <a:t>Views and Social Media</a:t>
            </a:r>
            <a:endParaRPr lang="es-CO" sz="1400" b="1" dirty="0">
              <a:solidFill>
                <a:srgbClr val="001E26"/>
              </a:solidFill>
              <a:latin typeface="Aptos"/>
            </a:endParaRPr>
          </a:p>
        </p:txBody>
      </p:sp>
      <p:grpSp>
        <p:nvGrpSpPr>
          <p:cNvPr id="31" name="Group 7">
            <a:extLst>
              <a:ext uri="{FF2B5EF4-FFF2-40B4-BE49-F238E27FC236}">
                <a16:creationId xmlns:a16="http://schemas.microsoft.com/office/drawing/2014/main" id="{C697681B-095B-F577-CC9D-F236599A0C60}"/>
              </a:ext>
            </a:extLst>
          </p:cNvPr>
          <p:cNvGrpSpPr/>
          <p:nvPr/>
        </p:nvGrpSpPr>
        <p:grpSpPr>
          <a:xfrm>
            <a:off x="-11868" y="6420488"/>
            <a:ext cx="9149382" cy="91536"/>
            <a:chOff x="0" y="0"/>
            <a:chExt cx="24398351" cy="244094"/>
          </a:xfrm>
        </p:grpSpPr>
        <p:sp>
          <p:nvSpPr>
            <p:cNvPr id="30" name="Freeform 8">
              <a:extLst>
                <a:ext uri="{FF2B5EF4-FFF2-40B4-BE49-F238E27FC236}">
                  <a16:creationId xmlns:a16="http://schemas.microsoft.com/office/drawing/2014/main" id="{D6BB7502-DA3A-B7E9-A5E3-80F37BF728A5}"/>
                </a:ext>
              </a:extLst>
            </p:cNvPr>
            <p:cNvSpPr/>
            <p:nvPr/>
          </p:nvSpPr>
          <p:spPr>
            <a:xfrm>
              <a:off x="0" y="0"/>
              <a:ext cx="24398351" cy="244094"/>
            </a:xfrm>
            <a:custGeom>
              <a:avLst/>
              <a:gdLst/>
              <a:ahLst/>
              <a:cxnLst/>
              <a:rect l="l" t="t" r="r" b="b"/>
              <a:pathLst>
                <a:path w="24398351" h="244094">
                  <a:moveTo>
                    <a:pt x="0" y="0"/>
                  </a:moveTo>
                  <a:lnTo>
                    <a:pt x="24398351" y="0"/>
                  </a:lnTo>
                  <a:lnTo>
                    <a:pt x="24398351" y="244094"/>
                  </a:lnTo>
                  <a:lnTo>
                    <a:pt x="0" y="244094"/>
                  </a:lnTo>
                  <a:close/>
                </a:path>
              </a:pathLst>
            </a:custGeom>
            <a:solidFill>
              <a:srgbClr val="050A30"/>
            </a:solidFill>
          </p:spPr>
          <p:txBody>
            <a:bodyPr/>
            <a:lstStyle/>
            <a:p>
              <a:endParaRPr lang="es-CO" sz="900"/>
            </a:p>
          </p:txBody>
        </p:sp>
      </p:grpSp>
      <p:sp>
        <p:nvSpPr>
          <p:cNvPr id="2" name="Google Shape;1262;p63">
            <a:extLst>
              <a:ext uri="{FF2B5EF4-FFF2-40B4-BE49-F238E27FC236}">
                <a16:creationId xmlns:a16="http://schemas.microsoft.com/office/drawing/2014/main" id="{7433BBFB-349E-C8B9-54CE-A46BE975C4F2}"/>
              </a:ext>
            </a:extLst>
          </p:cNvPr>
          <p:cNvSpPr/>
          <p:nvPr/>
        </p:nvSpPr>
        <p:spPr>
          <a:xfrm>
            <a:off x="6265809" y="2466173"/>
            <a:ext cx="473488" cy="456433"/>
          </a:xfrm>
          <a:prstGeom prst="rect">
            <a:avLst/>
          </a:prstGeom>
          <a:noFill/>
          <a:ln>
            <a:solidFill>
              <a:schemeClr val="accent5">
                <a:lumMod val="50000"/>
              </a:schemeClr>
            </a:solidFill>
          </a:ln>
        </p:spPr>
        <p:txBody>
          <a:bodyPr spcFirstLastPara="1" wrap="square" lIns="45713" tIns="45713" rIns="45713" bIns="45713" anchor="ctr" anchorCtr="0">
            <a:noAutofit/>
          </a:bodyPr>
          <a:lstStyle/>
          <a:p>
            <a:endParaRPr sz="900">
              <a:solidFill>
                <a:srgbClr val="00667E"/>
              </a:solidFill>
            </a:endParaRPr>
          </a:p>
        </p:txBody>
      </p:sp>
      <p:sp>
        <p:nvSpPr>
          <p:cNvPr id="8" name="Google Shape;1263;p63">
            <a:extLst>
              <a:ext uri="{FF2B5EF4-FFF2-40B4-BE49-F238E27FC236}">
                <a16:creationId xmlns:a16="http://schemas.microsoft.com/office/drawing/2014/main" id="{21DC0A41-66BC-9516-D141-2D8E6D36E444}"/>
              </a:ext>
            </a:extLst>
          </p:cNvPr>
          <p:cNvSpPr/>
          <p:nvPr/>
        </p:nvSpPr>
        <p:spPr>
          <a:xfrm>
            <a:off x="6265809" y="3997390"/>
            <a:ext cx="473488" cy="475231"/>
          </a:xfrm>
          <a:prstGeom prst="rect">
            <a:avLst/>
          </a:prstGeom>
          <a:noFill/>
          <a:ln>
            <a:solidFill>
              <a:schemeClr val="accent5">
                <a:lumMod val="50000"/>
              </a:schemeClr>
            </a:solidFill>
          </a:ln>
        </p:spPr>
        <p:txBody>
          <a:bodyPr spcFirstLastPara="1" wrap="square" lIns="45713" tIns="45713" rIns="45713" bIns="45713" anchor="ctr" anchorCtr="0">
            <a:noAutofit/>
          </a:bodyPr>
          <a:lstStyle/>
          <a:p>
            <a:endParaRPr sz="900">
              <a:solidFill>
                <a:srgbClr val="00667E"/>
              </a:solidFill>
            </a:endParaRPr>
          </a:p>
        </p:txBody>
      </p:sp>
      <p:sp>
        <p:nvSpPr>
          <p:cNvPr id="11" name="Google Shape;1264;p63">
            <a:extLst>
              <a:ext uri="{FF2B5EF4-FFF2-40B4-BE49-F238E27FC236}">
                <a16:creationId xmlns:a16="http://schemas.microsoft.com/office/drawing/2014/main" id="{6E35AABA-5441-35C9-1B63-1F025E75D41C}"/>
              </a:ext>
            </a:extLst>
          </p:cNvPr>
          <p:cNvSpPr/>
          <p:nvPr/>
        </p:nvSpPr>
        <p:spPr>
          <a:xfrm>
            <a:off x="6258956" y="3409831"/>
            <a:ext cx="495964" cy="457200"/>
          </a:xfrm>
          <a:prstGeom prst="rect">
            <a:avLst/>
          </a:prstGeom>
          <a:noFill/>
          <a:ln>
            <a:solidFill>
              <a:schemeClr val="accent5">
                <a:lumMod val="50000"/>
              </a:schemeClr>
            </a:solidFill>
          </a:ln>
        </p:spPr>
        <p:txBody>
          <a:bodyPr spcFirstLastPara="1" wrap="square" lIns="45713" tIns="45713" rIns="45713" bIns="45713" anchor="ctr" anchorCtr="0">
            <a:noAutofit/>
          </a:bodyPr>
          <a:lstStyle/>
          <a:p>
            <a:endParaRPr sz="900">
              <a:solidFill>
                <a:srgbClr val="00667E"/>
              </a:solidFill>
            </a:endParaRPr>
          </a:p>
        </p:txBody>
      </p:sp>
      <p:sp>
        <p:nvSpPr>
          <p:cNvPr id="13" name="Google Shape;1265;p63">
            <a:extLst>
              <a:ext uri="{FF2B5EF4-FFF2-40B4-BE49-F238E27FC236}">
                <a16:creationId xmlns:a16="http://schemas.microsoft.com/office/drawing/2014/main" id="{7833B084-FCF6-EE66-11EB-DCE714846A22}"/>
              </a:ext>
            </a:extLst>
          </p:cNvPr>
          <p:cNvSpPr/>
          <p:nvPr/>
        </p:nvSpPr>
        <p:spPr>
          <a:xfrm>
            <a:off x="5053862" y="3308493"/>
            <a:ext cx="524221" cy="587560"/>
          </a:xfrm>
          <a:prstGeom prst="rect">
            <a:avLst/>
          </a:prstGeom>
          <a:noFill/>
          <a:ln>
            <a:solidFill>
              <a:schemeClr val="accent5">
                <a:lumMod val="50000"/>
              </a:schemeClr>
            </a:solidFill>
          </a:ln>
        </p:spPr>
        <p:txBody>
          <a:bodyPr spcFirstLastPara="1" wrap="square" lIns="45713" tIns="45713" rIns="45713" bIns="45713" anchor="ctr" anchorCtr="0">
            <a:noAutofit/>
          </a:bodyPr>
          <a:lstStyle/>
          <a:p>
            <a:endParaRPr sz="900">
              <a:solidFill>
                <a:srgbClr val="00667E"/>
              </a:solidFill>
            </a:endParaRPr>
          </a:p>
        </p:txBody>
      </p:sp>
      <p:cxnSp>
        <p:nvCxnSpPr>
          <p:cNvPr id="15" name="Google Shape;1266;p63">
            <a:extLst>
              <a:ext uri="{FF2B5EF4-FFF2-40B4-BE49-F238E27FC236}">
                <a16:creationId xmlns:a16="http://schemas.microsoft.com/office/drawing/2014/main" id="{EA3E1683-CDEB-FC5B-4CA7-D4353DF7BBC5}"/>
              </a:ext>
            </a:extLst>
          </p:cNvPr>
          <p:cNvCxnSpPr>
            <a:cxnSpLocks/>
            <a:endCxn id="11" idx="1"/>
          </p:cNvCxnSpPr>
          <p:nvPr/>
        </p:nvCxnSpPr>
        <p:spPr>
          <a:xfrm>
            <a:off x="5585895" y="3589831"/>
            <a:ext cx="673062" cy="48600"/>
          </a:xfrm>
          <a:prstGeom prst="bentConnector3">
            <a:avLst>
              <a:gd name="adj1" fmla="val 50000"/>
            </a:avLst>
          </a:prstGeom>
          <a:noFill/>
          <a:ln w="19050" cap="flat" cmpd="sng">
            <a:solidFill>
              <a:schemeClr val="accent5">
                <a:lumMod val="50000"/>
              </a:schemeClr>
            </a:solidFill>
            <a:prstDash val="solid"/>
            <a:round/>
            <a:headEnd type="none" w="med" len="med"/>
            <a:tailEnd type="oval" w="med" len="med"/>
          </a:ln>
        </p:spPr>
      </p:cxnSp>
      <p:cxnSp>
        <p:nvCxnSpPr>
          <p:cNvPr id="17" name="Google Shape;1267;p63">
            <a:extLst>
              <a:ext uri="{FF2B5EF4-FFF2-40B4-BE49-F238E27FC236}">
                <a16:creationId xmlns:a16="http://schemas.microsoft.com/office/drawing/2014/main" id="{57F680B9-90F7-EAF6-9BC4-D90CB06763AC}"/>
              </a:ext>
            </a:extLst>
          </p:cNvPr>
          <p:cNvCxnSpPr>
            <a:cxnSpLocks/>
            <a:stCxn id="13" idx="3"/>
            <a:endCxn id="2" idx="1"/>
          </p:cNvCxnSpPr>
          <p:nvPr/>
        </p:nvCxnSpPr>
        <p:spPr>
          <a:xfrm flipV="1">
            <a:off x="5578083" y="2694389"/>
            <a:ext cx="687726" cy="907884"/>
          </a:xfrm>
          <a:prstGeom prst="bentConnector3">
            <a:avLst>
              <a:gd name="adj1" fmla="val 50000"/>
            </a:avLst>
          </a:prstGeom>
          <a:noFill/>
          <a:ln w="19050" cap="flat" cmpd="sng">
            <a:solidFill>
              <a:schemeClr val="accent5">
                <a:lumMod val="50000"/>
              </a:schemeClr>
            </a:solidFill>
            <a:prstDash val="solid"/>
            <a:round/>
            <a:headEnd type="none" w="med" len="med"/>
            <a:tailEnd type="oval" w="med" len="med"/>
          </a:ln>
        </p:spPr>
      </p:cxnSp>
      <p:cxnSp>
        <p:nvCxnSpPr>
          <p:cNvPr id="19" name="Google Shape;1268;p63">
            <a:extLst>
              <a:ext uri="{FF2B5EF4-FFF2-40B4-BE49-F238E27FC236}">
                <a16:creationId xmlns:a16="http://schemas.microsoft.com/office/drawing/2014/main" id="{8E665440-6157-81E5-A73C-74B25780C753}"/>
              </a:ext>
            </a:extLst>
          </p:cNvPr>
          <p:cNvCxnSpPr>
            <a:cxnSpLocks/>
            <a:endCxn id="8" idx="1"/>
          </p:cNvCxnSpPr>
          <p:nvPr/>
        </p:nvCxnSpPr>
        <p:spPr>
          <a:xfrm>
            <a:off x="5570271" y="3589834"/>
            <a:ext cx="695538" cy="645172"/>
          </a:xfrm>
          <a:prstGeom prst="bentConnector3">
            <a:avLst>
              <a:gd name="adj1" fmla="val 50000"/>
            </a:avLst>
          </a:prstGeom>
          <a:noFill/>
          <a:ln w="19050" cap="flat" cmpd="sng">
            <a:solidFill>
              <a:schemeClr val="accent5">
                <a:lumMod val="50000"/>
              </a:schemeClr>
            </a:solidFill>
            <a:prstDash val="solid"/>
            <a:round/>
            <a:headEnd type="none" w="med" len="med"/>
            <a:tailEnd type="oval" w="med" len="med"/>
          </a:ln>
        </p:spPr>
      </p:cxnSp>
      <p:sp>
        <p:nvSpPr>
          <p:cNvPr id="21" name="Google Shape;1269;p63">
            <a:extLst>
              <a:ext uri="{FF2B5EF4-FFF2-40B4-BE49-F238E27FC236}">
                <a16:creationId xmlns:a16="http://schemas.microsoft.com/office/drawing/2014/main" id="{BE8FC9EF-B698-2611-09B9-26FD78902885}"/>
              </a:ext>
            </a:extLst>
          </p:cNvPr>
          <p:cNvSpPr txBox="1">
            <a:spLocks/>
          </p:cNvSpPr>
          <p:nvPr/>
        </p:nvSpPr>
        <p:spPr>
          <a:xfrm>
            <a:off x="6777396" y="2445501"/>
            <a:ext cx="1778374" cy="230850"/>
          </a:xfrm>
          <a:prstGeom prst="rect">
            <a:avLst/>
          </a:prstGeom>
          <a:ln>
            <a:noFill/>
          </a:ln>
        </p:spPr>
        <p:txBody>
          <a:bodyPr spcFirstLastPara="1" vert="horz" wrap="square" lIns="45000" tIns="45713" rIns="45000" bIns="45713" rtlCol="0" anchor="b"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Bef>
                <a:spcPts val="0"/>
              </a:spcBef>
            </a:pPr>
            <a:r>
              <a:rPr lang="es-CR" sz="900" dirty="0">
                <a:solidFill>
                  <a:srgbClr val="00667E"/>
                </a:solidFill>
              </a:rPr>
              <a:t>RESEARCH AGENDA</a:t>
            </a:r>
          </a:p>
        </p:txBody>
      </p:sp>
      <p:sp>
        <p:nvSpPr>
          <p:cNvPr id="23" name="Google Shape;1270;p63">
            <a:extLst>
              <a:ext uri="{FF2B5EF4-FFF2-40B4-BE49-F238E27FC236}">
                <a16:creationId xmlns:a16="http://schemas.microsoft.com/office/drawing/2014/main" id="{2F40BA79-D1FF-F83D-AEE3-DF87A221466E}"/>
              </a:ext>
            </a:extLst>
          </p:cNvPr>
          <p:cNvSpPr txBox="1">
            <a:spLocks/>
          </p:cNvSpPr>
          <p:nvPr/>
        </p:nvSpPr>
        <p:spPr>
          <a:xfrm>
            <a:off x="6785716" y="2691935"/>
            <a:ext cx="2366604" cy="614165"/>
          </a:xfrm>
          <a:prstGeom prst="rect">
            <a:avLst/>
          </a:prstGeom>
          <a:ln>
            <a:noFill/>
          </a:ln>
        </p:spPr>
        <p:txBody>
          <a:bodyPr spcFirstLastPara="1" vert="horz" wrap="square" lIns="45000" tIns="45713" rIns="45000" bIns="45713" rtlCol="0" anchor="t" anchorCtr="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0"/>
              </a:spcBef>
              <a:buNone/>
            </a:pPr>
            <a:r>
              <a:rPr lang="en-US" sz="800" dirty="0">
                <a:solidFill>
                  <a:srgbClr val="00667E"/>
                </a:solidFill>
                <a:latin typeface="Open Sans"/>
                <a:ea typeface="Open Sans"/>
                <a:cs typeface="Open Sans"/>
                <a:sym typeface="Open Sans"/>
              </a:rPr>
              <a:t>Pipeline of development and research projects</a:t>
            </a:r>
          </a:p>
          <a:p>
            <a:pPr marL="0" indent="0">
              <a:spcBef>
                <a:spcPts val="0"/>
              </a:spcBef>
              <a:buNone/>
            </a:pPr>
            <a:r>
              <a:rPr lang="en-US" sz="800" dirty="0">
                <a:solidFill>
                  <a:srgbClr val="00667E"/>
                </a:solidFill>
                <a:latin typeface="Open Sans"/>
                <a:ea typeface="Open Sans"/>
                <a:cs typeface="Open Sans"/>
                <a:sym typeface="Open Sans"/>
              </a:rPr>
              <a:t>Proposal to strengthen the National Agricultural Innovation Institutes (NARIs)</a:t>
            </a:r>
          </a:p>
          <a:p>
            <a:pPr marL="0" indent="0">
              <a:spcBef>
                <a:spcPts val="0"/>
              </a:spcBef>
              <a:buNone/>
            </a:pPr>
            <a:r>
              <a:rPr lang="en-US" sz="800" dirty="0">
                <a:solidFill>
                  <a:srgbClr val="00667E"/>
                </a:solidFill>
                <a:latin typeface="Open Sans"/>
                <a:ea typeface="Open Sans"/>
                <a:cs typeface="Open Sans"/>
                <a:sym typeface="Open Sans"/>
              </a:rPr>
              <a:t>Proposal for a new agricultural extension model</a:t>
            </a:r>
          </a:p>
          <a:p>
            <a:pPr marL="0" indent="0">
              <a:spcBef>
                <a:spcPts val="0"/>
              </a:spcBef>
              <a:buNone/>
            </a:pPr>
            <a:endParaRPr lang="en-US" sz="800" dirty="0">
              <a:solidFill>
                <a:srgbClr val="00667E"/>
              </a:solidFill>
              <a:latin typeface="Open Sans"/>
              <a:ea typeface="Open Sans"/>
              <a:cs typeface="Open Sans"/>
              <a:sym typeface="Open Sans"/>
            </a:endParaRPr>
          </a:p>
        </p:txBody>
      </p:sp>
      <p:sp>
        <p:nvSpPr>
          <p:cNvPr id="25" name="Google Shape;1273;p63">
            <a:extLst>
              <a:ext uri="{FF2B5EF4-FFF2-40B4-BE49-F238E27FC236}">
                <a16:creationId xmlns:a16="http://schemas.microsoft.com/office/drawing/2014/main" id="{29C8736E-B5DD-65EE-47C9-F99F101A9B6C}"/>
              </a:ext>
            </a:extLst>
          </p:cNvPr>
          <p:cNvSpPr txBox="1">
            <a:spLocks/>
          </p:cNvSpPr>
          <p:nvPr/>
        </p:nvSpPr>
        <p:spPr>
          <a:xfrm>
            <a:off x="6777396" y="3474409"/>
            <a:ext cx="1689671" cy="230850"/>
          </a:xfrm>
          <a:prstGeom prst="rect">
            <a:avLst/>
          </a:prstGeom>
          <a:ln>
            <a:noFill/>
          </a:ln>
        </p:spPr>
        <p:txBody>
          <a:bodyPr spcFirstLastPara="1" vert="horz" wrap="square" lIns="45000" tIns="45713" rIns="45000" bIns="45713" rtlCol="0" anchor="b"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Bef>
                <a:spcPts val="0"/>
              </a:spcBef>
            </a:pPr>
            <a:r>
              <a:rPr lang="es-CR" sz="900" dirty="0">
                <a:solidFill>
                  <a:srgbClr val="00667E"/>
                </a:solidFill>
              </a:rPr>
              <a:t>KNOWLEDGE MANAGEMENT</a:t>
            </a:r>
          </a:p>
        </p:txBody>
      </p:sp>
      <p:sp>
        <p:nvSpPr>
          <p:cNvPr id="27" name="Google Shape;1274;p63">
            <a:extLst>
              <a:ext uri="{FF2B5EF4-FFF2-40B4-BE49-F238E27FC236}">
                <a16:creationId xmlns:a16="http://schemas.microsoft.com/office/drawing/2014/main" id="{3238899A-55E7-72F4-AA4B-D1BEC3DB0084}"/>
              </a:ext>
            </a:extLst>
          </p:cNvPr>
          <p:cNvSpPr txBox="1">
            <a:spLocks/>
          </p:cNvSpPr>
          <p:nvPr/>
        </p:nvSpPr>
        <p:spPr>
          <a:xfrm>
            <a:off x="6777396" y="3728359"/>
            <a:ext cx="2144656" cy="307800"/>
          </a:xfrm>
          <a:prstGeom prst="rect">
            <a:avLst/>
          </a:prstGeom>
          <a:ln>
            <a:noFill/>
          </a:ln>
        </p:spPr>
        <p:txBody>
          <a:bodyPr spcFirstLastPara="1" vert="horz" wrap="square" lIns="45000" tIns="45713" rIns="45000" bIns="45713" rtlCol="0" anchor="t" anchorCtr="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0"/>
              </a:spcBef>
              <a:buNone/>
            </a:pPr>
            <a:r>
              <a:rPr lang="es-CR" sz="800" dirty="0">
                <a:solidFill>
                  <a:srgbClr val="00667E"/>
                </a:solidFill>
                <a:latin typeface="Open Sans"/>
                <a:ea typeface="Open Sans"/>
                <a:cs typeface="Open Sans"/>
                <a:sym typeface="Open Sans"/>
              </a:rPr>
              <a:t>Tropical </a:t>
            </a:r>
            <a:r>
              <a:rPr lang="es-CR" sz="800" dirty="0" err="1">
                <a:solidFill>
                  <a:srgbClr val="00667E"/>
                </a:solidFill>
                <a:latin typeface="Open Sans"/>
                <a:ea typeface="Open Sans"/>
                <a:cs typeface="Open Sans"/>
                <a:sym typeface="Open Sans"/>
              </a:rPr>
              <a:t>Agriculture</a:t>
            </a:r>
            <a:r>
              <a:rPr lang="es-CR" sz="800" dirty="0">
                <a:solidFill>
                  <a:srgbClr val="00667E"/>
                </a:solidFill>
                <a:latin typeface="Open Sans"/>
                <a:ea typeface="Open Sans"/>
                <a:cs typeface="Open Sans"/>
                <a:sym typeface="Open Sans"/>
              </a:rPr>
              <a:t> </a:t>
            </a:r>
            <a:r>
              <a:rPr lang="es-CR" sz="800" dirty="0" err="1">
                <a:solidFill>
                  <a:srgbClr val="00667E"/>
                </a:solidFill>
                <a:latin typeface="Open Sans"/>
                <a:ea typeface="Open Sans"/>
                <a:cs typeface="Open Sans"/>
                <a:sym typeface="Open Sans"/>
              </a:rPr>
              <a:t>Conference</a:t>
            </a:r>
            <a:endParaRPr lang="es-CR" sz="800" dirty="0">
              <a:solidFill>
                <a:srgbClr val="00667E"/>
              </a:solidFill>
              <a:latin typeface="Open Sans"/>
              <a:ea typeface="Open Sans"/>
              <a:cs typeface="Open Sans"/>
              <a:sym typeface="Open Sans"/>
            </a:endParaRPr>
          </a:p>
        </p:txBody>
      </p:sp>
      <p:sp>
        <p:nvSpPr>
          <p:cNvPr id="28" name="Google Shape;1275;p63">
            <a:extLst>
              <a:ext uri="{FF2B5EF4-FFF2-40B4-BE49-F238E27FC236}">
                <a16:creationId xmlns:a16="http://schemas.microsoft.com/office/drawing/2014/main" id="{3748C81C-BE8B-B853-2F74-BC38B5BC83C7}"/>
              </a:ext>
            </a:extLst>
          </p:cNvPr>
          <p:cNvSpPr txBox="1">
            <a:spLocks/>
          </p:cNvSpPr>
          <p:nvPr/>
        </p:nvSpPr>
        <p:spPr>
          <a:xfrm>
            <a:off x="6777396" y="4061965"/>
            <a:ext cx="1123200" cy="230850"/>
          </a:xfrm>
          <a:prstGeom prst="rect">
            <a:avLst/>
          </a:prstGeom>
          <a:ln>
            <a:noFill/>
          </a:ln>
        </p:spPr>
        <p:txBody>
          <a:bodyPr spcFirstLastPara="1" vert="horz" wrap="square" lIns="45000" tIns="45713" rIns="45000" bIns="45713" rtlCol="0" anchor="b"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Bef>
                <a:spcPts val="0"/>
              </a:spcBef>
            </a:pPr>
            <a:r>
              <a:rPr lang="es-CR" sz="900" dirty="0">
                <a:solidFill>
                  <a:srgbClr val="00667E"/>
                </a:solidFill>
              </a:rPr>
              <a:t>PUBLIC POLICIES</a:t>
            </a:r>
          </a:p>
        </p:txBody>
      </p:sp>
      <p:sp>
        <p:nvSpPr>
          <p:cNvPr id="29" name="Google Shape;1276;p63">
            <a:extLst>
              <a:ext uri="{FF2B5EF4-FFF2-40B4-BE49-F238E27FC236}">
                <a16:creationId xmlns:a16="http://schemas.microsoft.com/office/drawing/2014/main" id="{9079454E-C210-977A-46A2-5C99720913ED}"/>
              </a:ext>
            </a:extLst>
          </p:cNvPr>
          <p:cNvSpPr/>
          <p:nvPr/>
        </p:nvSpPr>
        <p:spPr>
          <a:xfrm flipH="1">
            <a:off x="6876729" y="3705383"/>
            <a:ext cx="29642" cy="22976"/>
          </a:xfrm>
          <a:custGeom>
            <a:avLst/>
            <a:gdLst/>
            <a:ahLst/>
            <a:cxnLst/>
            <a:rect l="l" t="t" r="r" b="b"/>
            <a:pathLst>
              <a:path w="2966" h="2299" extrusionOk="0">
                <a:moveTo>
                  <a:pt x="1477" y="1"/>
                </a:moveTo>
                <a:cubicBezTo>
                  <a:pt x="1" y="1"/>
                  <a:pt x="1" y="2299"/>
                  <a:pt x="1477" y="2299"/>
                </a:cubicBezTo>
                <a:cubicBezTo>
                  <a:pt x="2966" y="2299"/>
                  <a:pt x="2966" y="1"/>
                  <a:pt x="1477" y="1"/>
                </a:cubicBezTo>
                <a:close/>
              </a:path>
            </a:pathLst>
          </a:custGeom>
          <a:solidFill>
            <a:schemeClr val="lt1"/>
          </a:solidFill>
          <a:ln>
            <a:solidFill>
              <a:schemeClr val="accent5">
                <a:lumMod val="50000"/>
              </a:schemeClr>
            </a:solidFill>
          </a:ln>
        </p:spPr>
        <p:txBody>
          <a:bodyPr spcFirstLastPara="1" wrap="square" lIns="45713" tIns="45713" rIns="45713" bIns="45713" anchor="ctr" anchorCtr="0">
            <a:noAutofit/>
          </a:bodyPr>
          <a:lstStyle/>
          <a:p>
            <a:endParaRPr sz="900">
              <a:solidFill>
                <a:srgbClr val="00667E"/>
              </a:solidFill>
            </a:endParaRPr>
          </a:p>
        </p:txBody>
      </p:sp>
      <p:sp>
        <p:nvSpPr>
          <p:cNvPr id="32" name="Google Shape;1277;p63">
            <a:extLst>
              <a:ext uri="{FF2B5EF4-FFF2-40B4-BE49-F238E27FC236}">
                <a16:creationId xmlns:a16="http://schemas.microsoft.com/office/drawing/2014/main" id="{8F0E9C4C-A2BC-3137-A5E5-A0D2F6E90320}"/>
              </a:ext>
            </a:extLst>
          </p:cNvPr>
          <p:cNvSpPr/>
          <p:nvPr/>
        </p:nvSpPr>
        <p:spPr>
          <a:xfrm flipH="1">
            <a:off x="6928847" y="3705383"/>
            <a:ext cx="29642" cy="22976"/>
          </a:xfrm>
          <a:custGeom>
            <a:avLst/>
            <a:gdLst/>
            <a:ahLst/>
            <a:cxnLst/>
            <a:rect l="l" t="t" r="r" b="b"/>
            <a:pathLst>
              <a:path w="2966" h="2299" extrusionOk="0">
                <a:moveTo>
                  <a:pt x="1477" y="1"/>
                </a:moveTo>
                <a:cubicBezTo>
                  <a:pt x="1" y="1"/>
                  <a:pt x="1" y="2299"/>
                  <a:pt x="1477" y="2299"/>
                </a:cubicBezTo>
                <a:cubicBezTo>
                  <a:pt x="2966" y="2299"/>
                  <a:pt x="2966" y="1"/>
                  <a:pt x="1477" y="1"/>
                </a:cubicBezTo>
                <a:close/>
              </a:path>
            </a:pathLst>
          </a:custGeom>
          <a:solidFill>
            <a:schemeClr val="lt1"/>
          </a:solidFill>
          <a:ln>
            <a:solidFill>
              <a:schemeClr val="accent5">
                <a:lumMod val="50000"/>
              </a:schemeClr>
            </a:solidFill>
          </a:ln>
        </p:spPr>
        <p:txBody>
          <a:bodyPr spcFirstLastPara="1" wrap="square" lIns="45713" tIns="45713" rIns="45713" bIns="45713" anchor="ctr" anchorCtr="0">
            <a:noAutofit/>
          </a:bodyPr>
          <a:lstStyle/>
          <a:p>
            <a:endParaRPr sz="900">
              <a:solidFill>
                <a:srgbClr val="00667E"/>
              </a:solidFill>
            </a:endParaRPr>
          </a:p>
        </p:txBody>
      </p:sp>
      <p:sp>
        <p:nvSpPr>
          <p:cNvPr id="33" name="Google Shape;1278;p63">
            <a:extLst>
              <a:ext uri="{FF2B5EF4-FFF2-40B4-BE49-F238E27FC236}">
                <a16:creationId xmlns:a16="http://schemas.microsoft.com/office/drawing/2014/main" id="{DF22E4C7-933F-3C34-6EC0-E4FEA9789B05}"/>
              </a:ext>
            </a:extLst>
          </p:cNvPr>
          <p:cNvSpPr/>
          <p:nvPr/>
        </p:nvSpPr>
        <p:spPr>
          <a:xfrm flipH="1">
            <a:off x="6826161" y="3705383"/>
            <a:ext cx="29632" cy="22976"/>
          </a:xfrm>
          <a:custGeom>
            <a:avLst/>
            <a:gdLst/>
            <a:ahLst/>
            <a:cxnLst/>
            <a:rect l="l" t="t" r="r" b="b"/>
            <a:pathLst>
              <a:path w="2965" h="2299" extrusionOk="0">
                <a:moveTo>
                  <a:pt x="1488" y="1"/>
                </a:moveTo>
                <a:cubicBezTo>
                  <a:pt x="0" y="1"/>
                  <a:pt x="0" y="2299"/>
                  <a:pt x="1488" y="2299"/>
                </a:cubicBezTo>
                <a:cubicBezTo>
                  <a:pt x="2965" y="2299"/>
                  <a:pt x="2965" y="1"/>
                  <a:pt x="1488" y="1"/>
                </a:cubicBezTo>
                <a:close/>
              </a:path>
            </a:pathLst>
          </a:custGeom>
          <a:solidFill>
            <a:schemeClr val="lt1"/>
          </a:solidFill>
          <a:ln>
            <a:solidFill>
              <a:schemeClr val="accent5">
                <a:lumMod val="50000"/>
              </a:schemeClr>
            </a:solidFill>
          </a:ln>
        </p:spPr>
        <p:txBody>
          <a:bodyPr spcFirstLastPara="1" wrap="square" lIns="45713" tIns="45713" rIns="45713" bIns="45713" anchor="ctr" anchorCtr="0">
            <a:noAutofit/>
          </a:bodyPr>
          <a:lstStyle/>
          <a:p>
            <a:endParaRPr sz="900">
              <a:solidFill>
                <a:srgbClr val="00667E"/>
              </a:solidFill>
            </a:endParaRPr>
          </a:p>
        </p:txBody>
      </p:sp>
      <p:sp>
        <p:nvSpPr>
          <p:cNvPr id="34" name="Google Shape;1279;p63">
            <a:extLst>
              <a:ext uri="{FF2B5EF4-FFF2-40B4-BE49-F238E27FC236}">
                <a16:creationId xmlns:a16="http://schemas.microsoft.com/office/drawing/2014/main" id="{E575AA2E-65D1-2D16-6579-18F173F084DB}"/>
              </a:ext>
            </a:extLst>
          </p:cNvPr>
          <p:cNvSpPr/>
          <p:nvPr/>
        </p:nvSpPr>
        <p:spPr>
          <a:xfrm flipH="1">
            <a:off x="6876729" y="2676356"/>
            <a:ext cx="29642" cy="22976"/>
          </a:xfrm>
          <a:custGeom>
            <a:avLst/>
            <a:gdLst/>
            <a:ahLst/>
            <a:cxnLst/>
            <a:rect l="l" t="t" r="r" b="b"/>
            <a:pathLst>
              <a:path w="2966" h="2299" extrusionOk="0">
                <a:moveTo>
                  <a:pt x="1477" y="1"/>
                </a:moveTo>
                <a:cubicBezTo>
                  <a:pt x="1" y="1"/>
                  <a:pt x="1" y="2299"/>
                  <a:pt x="1477" y="2299"/>
                </a:cubicBezTo>
                <a:cubicBezTo>
                  <a:pt x="2966" y="2299"/>
                  <a:pt x="2966" y="1"/>
                  <a:pt x="1477" y="1"/>
                </a:cubicBezTo>
                <a:close/>
              </a:path>
            </a:pathLst>
          </a:custGeom>
          <a:solidFill>
            <a:schemeClr val="lt1"/>
          </a:solidFill>
          <a:ln>
            <a:solidFill>
              <a:schemeClr val="accent5">
                <a:lumMod val="50000"/>
              </a:schemeClr>
            </a:solidFill>
          </a:ln>
        </p:spPr>
        <p:txBody>
          <a:bodyPr spcFirstLastPara="1" wrap="square" lIns="45713" tIns="45713" rIns="45713" bIns="45713" anchor="ctr" anchorCtr="0">
            <a:noAutofit/>
          </a:bodyPr>
          <a:lstStyle/>
          <a:p>
            <a:endParaRPr sz="900">
              <a:solidFill>
                <a:srgbClr val="00667E"/>
              </a:solidFill>
            </a:endParaRPr>
          </a:p>
        </p:txBody>
      </p:sp>
      <p:sp>
        <p:nvSpPr>
          <p:cNvPr id="35" name="Google Shape;1280;p63">
            <a:extLst>
              <a:ext uri="{FF2B5EF4-FFF2-40B4-BE49-F238E27FC236}">
                <a16:creationId xmlns:a16="http://schemas.microsoft.com/office/drawing/2014/main" id="{7C8BC1F4-EDA3-C69D-F7AC-5D8B08F5C7AD}"/>
              </a:ext>
            </a:extLst>
          </p:cNvPr>
          <p:cNvSpPr/>
          <p:nvPr/>
        </p:nvSpPr>
        <p:spPr>
          <a:xfrm flipH="1">
            <a:off x="6928847" y="2676356"/>
            <a:ext cx="29642" cy="22976"/>
          </a:xfrm>
          <a:custGeom>
            <a:avLst/>
            <a:gdLst/>
            <a:ahLst/>
            <a:cxnLst/>
            <a:rect l="l" t="t" r="r" b="b"/>
            <a:pathLst>
              <a:path w="2966" h="2299" extrusionOk="0">
                <a:moveTo>
                  <a:pt x="1477" y="1"/>
                </a:moveTo>
                <a:cubicBezTo>
                  <a:pt x="1" y="1"/>
                  <a:pt x="1" y="2299"/>
                  <a:pt x="1477" y="2299"/>
                </a:cubicBezTo>
                <a:cubicBezTo>
                  <a:pt x="2966" y="2299"/>
                  <a:pt x="2966" y="1"/>
                  <a:pt x="1477" y="1"/>
                </a:cubicBezTo>
                <a:close/>
              </a:path>
            </a:pathLst>
          </a:custGeom>
          <a:solidFill>
            <a:schemeClr val="lt1"/>
          </a:solidFill>
          <a:ln>
            <a:solidFill>
              <a:schemeClr val="accent5">
                <a:lumMod val="50000"/>
              </a:schemeClr>
            </a:solidFill>
          </a:ln>
        </p:spPr>
        <p:txBody>
          <a:bodyPr spcFirstLastPara="1" wrap="square" lIns="45713" tIns="45713" rIns="45713" bIns="45713" anchor="ctr" anchorCtr="0">
            <a:noAutofit/>
          </a:bodyPr>
          <a:lstStyle/>
          <a:p>
            <a:endParaRPr sz="900">
              <a:solidFill>
                <a:srgbClr val="00667E"/>
              </a:solidFill>
            </a:endParaRPr>
          </a:p>
        </p:txBody>
      </p:sp>
      <p:sp>
        <p:nvSpPr>
          <p:cNvPr id="36" name="Google Shape;1281;p63">
            <a:extLst>
              <a:ext uri="{FF2B5EF4-FFF2-40B4-BE49-F238E27FC236}">
                <a16:creationId xmlns:a16="http://schemas.microsoft.com/office/drawing/2014/main" id="{702F6CFC-3ED1-80EE-33AB-30BA9E88893E}"/>
              </a:ext>
            </a:extLst>
          </p:cNvPr>
          <p:cNvSpPr/>
          <p:nvPr/>
        </p:nvSpPr>
        <p:spPr>
          <a:xfrm flipH="1">
            <a:off x="6826161" y="2676356"/>
            <a:ext cx="29632" cy="22976"/>
          </a:xfrm>
          <a:custGeom>
            <a:avLst/>
            <a:gdLst/>
            <a:ahLst/>
            <a:cxnLst/>
            <a:rect l="l" t="t" r="r" b="b"/>
            <a:pathLst>
              <a:path w="2965" h="2299" extrusionOk="0">
                <a:moveTo>
                  <a:pt x="1488" y="1"/>
                </a:moveTo>
                <a:cubicBezTo>
                  <a:pt x="0" y="1"/>
                  <a:pt x="0" y="2299"/>
                  <a:pt x="1488" y="2299"/>
                </a:cubicBezTo>
                <a:cubicBezTo>
                  <a:pt x="2965" y="2299"/>
                  <a:pt x="2965" y="1"/>
                  <a:pt x="1488" y="1"/>
                </a:cubicBezTo>
                <a:close/>
              </a:path>
            </a:pathLst>
          </a:custGeom>
          <a:solidFill>
            <a:schemeClr val="lt1"/>
          </a:solidFill>
          <a:ln>
            <a:solidFill>
              <a:schemeClr val="accent5">
                <a:lumMod val="50000"/>
              </a:schemeClr>
            </a:solidFill>
          </a:ln>
        </p:spPr>
        <p:txBody>
          <a:bodyPr spcFirstLastPara="1" wrap="square" lIns="45713" tIns="45713" rIns="45713" bIns="45713" anchor="ctr" anchorCtr="0">
            <a:noAutofit/>
          </a:bodyPr>
          <a:lstStyle/>
          <a:p>
            <a:endParaRPr sz="900">
              <a:solidFill>
                <a:srgbClr val="00667E"/>
              </a:solidFill>
            </a:endParaRPr>
          </a:p>
        </p:txBody>
      </p:sp>
      <p:sp>
        <p:nvSpPr>
          <p:cNvPr id="68" name="Google Shape;1314;p63">
            <a:extLst>
              <a:ext uri="{FF2B5EF4-FFF2-40B4-BE49-F238E27FC236}">
                <a16:creationId xmlns:a16="http://schemas.microsoft.com/office/drawing/2014/main" id="{9B2B18F4-4AC3-D43C-B557-2AB15B5FABBA}"/>
              </a:ext>
            </a:extLst>
          </p:cNvPr>
          <p:cNvSpPr txBox="1">
            <a:spLocks/>
          </p:cNvSpPr>
          <p:nvPr/>
        </p:nvSpPr>
        <p:spPr>
          <a:xfrm>
            <a:off x="6777396" y="4315790"/>
            <a:ext cx="2144656" cy="307800"/>
          </a:xfrm>
          <a:prstGeom prst="rect">
            <a:avLst/>
          </a:prstGeom>
          <a:ln>
            <a:noFill/>
          </a:ln>
        </p:spPr>
        <p:txBody>
          <a:bodyPr spcFirstLastPara="1" vert="horz" wrap="square" lIns="45000" tIns="45713" rIns="45000" bIns="45713" rtlCol="0" anchor="t" anchorCtr="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0"/>
              </a:spcBef>
              <a:buNone/>
            </a:pPr>
            <a:r>
              <a:rPr lang="en-US" sz="800" dirty="0">
                <a:solidFill>
                  <a:srgbClr val="00667E"/>
                </a:solidFill>
                <a:latin typeface="Open Sans"/>
                <a:ea typeface="Open Sans"/>
                <a:cs typeface="Open Sans"/>
                <a:sym typeface="Open Sans"/>
              </a:rPr>
              <a:t>Tropical Agriculture section within </a:t>
            </a:r>
            <a:r>
              <a:rPr lang="en-US" sz="800" dirty="0" err="1">
                <a:solidFill>
                  <a:srgbClr val="00667E"/>
                </a:solidFill>
                <a:latin typeface="Open Sans"/>
                <a:ea typeface="Open Sans"/>
                <a:cs typeface="Open Sans"/>
                <a:sym typeface="Open Sans"/>
              </a:rPr>
              <a:t>OPSAa</a:t>
            </a:r>
            <a:r>
              <a:rPr lang="en-US" sz="800" dirty="0">
                <a:solidFill>
                  <a:srgbClr val="00667E"/>
                </a:solidFill>
                <a:latin typeface="Open Sans"/>
                <a:ea typeface="Open Sans"/>
                <a:cs typeface="Open Sans"/>
                <a:sym typeface="Open Sans"/>
              </a:rPr>
              <a:t>, powered by AI</a:t>
            </a:r>
            <a:endParaRPr lang="es-CR" sz="800" dirty="0">
              <a:solidFill>
                <a:srgbClr val="00667E"/>
              </a:solidFill>
              <a:latin typeface="Open Sans"/>
              <a:ea typeface="Open Sans"/>
              <a:cs typeface="Open Sans"/>
              <a:sym typeface="Open Sans"/>
            </a:endParaRPr>
          </a:p>
        </p:txBody>
      </p:sp>
      <p:sp>
        <p:nvSpPr>
          <p:cNvPr id="69" name="Google Shape;1315;p63">
            <a:extLst>
              <a:ext uri="{FF2B5EF4-FFF2-40B4-BE49-F238E27FC236}">
                <a16:creationId xmlns:a16="http://schemas.microsoft.com/office/drawing/2014/main" id="{AB0D5AC8-3D2F-35DA-2795-10F46045A7F4}"/>
              </a:ext>
            </a:extLst>
          </p:cNvPr>
          <p:cNvSpPr/>
          <p:nvPr/>
        </p:nvSpPr>
        <p:spPr>
          <a:xfrm flipH="1">
            <a:off x="6876729" y="4292814"/>
            <a:ext cx="29642" cy="22976"/>
          </a:xfrm>
          <a:custGeom>
            <a:avLst/>
            <a:gdLst/>
            <a:ahLst/>
            <a:cxnLst/>
            <a:rect l="l" t="t" r="r" b="b"/>
            <a:pathLst>
              <a:path w="2966" h="2299" extrusionOk="0">
                <a:moveTo>
                  <a:pt x="1477" y="1"/>
                </a:moveTo>
                <a:cubicBezTo>
                  <a:pt x="1" y="1"/>
                  <a:pt x="1" y="2299"/>
                  <a:pt x="1477" y="2299"/>
                </a:cubicBezTo>
                <a:cubicBezTo>
                  <a:pt x="2966" y="2299"/>
                  <a:pt x="2966" y="1"/>
                  <a:pt x="1477" y="1"/>
                </a:cubicBezTo>
                <a:close/>
              </a:path>
            </a:pathLst>
          </a:custGeom>
          <a:solidFill>
            <a:schemeClr val="lt1"/>
          </a:solidFill>
          <a:ln>
            <a:solidFill>
              <a:schemeClr val="accent5">
                <a:lumMod val="50000"/>
              </a:schemeClr>
            </a:solidFill>
          </a:ln>
        </p:spPr>
        <p:txBody>
          <a:bodyPr spcFirstLastPara="1" wrap="square" lIns="45713" tIns="45713" rIns="45713" bIns="45713" anchor="ctr" anchorCtr="0">
            <a:noAutofit/>
          </a:bodyPr>
          <a:lstStyle/>
          <a:p>
            <a:endParaRPr sz="900">
              <a:solidFill>
                <a:srgbClr val="00667E"/>
              </a:solidFill>
            </a:endParaRPr>
          </a:p>
        </p:txBody>
      </p:sp>
      <p:sp>
        <p:nvSpPr>
          <p:cNvPr id="70" name="Google Shape;1316;p63">
            <a:extLst>
              <a:ext uri="{FF2B5EF4-FFF2-40B4-BE49-F238E27FC236}">
                <a16:creationId xmlns:a16="http://schemas.microsoft.com/office/drawing/2014/main" id="{76513FC4-5765-4332-FCC0-20A066307513}"/>
              </a:ext>
            </a:extLst>
          </p:cNvPr>
          <p:cNvSpPr/>
          <p:nvPr/>
        </p:nvSpPr>
        <p:spPr>
          <a:xfrm flipH="1">
            <a:off x="6928847" y="4292814"/>
            <a:ext cx="29642" cy="22976"/>
          </a:xfrm>
          <a:custGeom>
            <a:avLst/>
            <a:gdLst/>
            <a:ahLst/>
            <a:cxnLst/>
            <a:rect l="l" t="t" r="r" b="b"/>
            <a:pathLst>
              <a:path w="2966" h="2299" extrusionOk="0">
                <a:moveTo>
                  <a:pt x="1477" y="1"/>
                </a:moveTo>
                <a:cubicBezTo>
                  <a:pt x="1" y="1"/>
                  <a:pt x="1" y="2299"/>
                  <a:pt x="1477" y="2299"/>
                </a:cubicBezTo>
                <a:cubicBezTo>
                  <a:pt x="2966" y="2299"/>
                  <a:pt x="2966" y="1"/>
                  <a:pt x="1477" y="1"/>
                </a:cubicBezTo>
                <a:close/>
              </a:path>
            </a:pathLst>
          </a:custGeom>
          <a:solidFill>
            <a:schemeClr val="lt1"/>
          </a:solidFill>
          <a:ln>
            <a:solidFill>
              <a:schemeClr val="accent5">
                <a:lumMod val="50000"/>
              </a:schemeClr>
            </a:solidFill>
          </a:ln>
        </p:spPr>
        <p:txBody>
          <a:bodyPr spcFirstLastPara="1" wrap="square" lIns="45713" tIns="45713" rIns="45713" bIns="45713" anchor="ctr" anchorCtr="0">
            <a:noAutofit/>
          </a:bodyPr>
          <a:lstStyle/>
          <a:p>
            <a:endParaRPr sz="900">
              <a:solidFill>
                <a:srgbClr val="00667E"/>
              </a:solidFill>
            </a:endParaRPr>
          </a:p>
        </p:txBody>
      </p:sp>
      <p:sp>
        <p:nvSpPr>
          <p:cNvPr id="71" name="Google Shape;1317;p63">
            <a:extLst>
              <a:ext uri="{FF2B5EF4-FFF2-40B4-BE49-F238E27FC236}">
                <a16:creationId xmlns:a16="http://schemas.microsoft.com/office/drawing/2014/main" id="{6C0449F0-7EFB-2FF9-AC42-E580E178BCA6}"/>
              </a:ext>
            </a:extLst>
          </p:cNvPr>
          <p:cNvSpPr/>
          <p:nvPr/>
        </p:nvSpPr>
        <p:spPr>
          <a:xfrm flipH="1">
            <a:off x="6826161" y="4292814"/>
            <a:ext cx="29632" cy="22976"/>
          </a:xfrm>
          <a:custGeom>
            <a:avLst/>
            <a:gdLst/>
            <a:ahLst/>
            <a:cxnLst/>
            <a:rect l="l" t="t" r="r" b="b"/>
            <a:pathLst>
              <a:path w="2965" h="2299" extrusionOk="0">
                <a:moveTo>
                  <a:pt x="1488" y="1"/>
                </a:moveTo>
                <a:cubicBezTo>
                  <a:pt x="0" y="1"/>
                  <a:pt x="0" y="2299"/>
                  <a:pt x="1488" y="2299"/>
                </a:cubicBezTo>
                <a:cubicBezTo>
                  <a:pt x="2965" y="2299"/>
                  <a:pt x="2965" y="1"/>
                  <a:pt x="1488" y="1"/>
                </a:cubicBezTo>
                <a:close/>
              </a:path>
            </a:pathLst>
          </a:custGeom>
          <a:solidFill>
            <a:schemeClr val="lt1"/>
          </a:solidFill>
          <a:ln>
            <a:solidFill>
              <a:schemeClr val="accent5">
                <a:lumMod val="50000"/>
              </a:schemeClr>
            </a:solidFill>
          </a:ln>
        </p:spPr>
        <p:txBody>
          <a:bodyPr spcFirstLastPara="1" wrap="square" lIns="45713" tIns="45713" rIns="45713" bIns="45713" anchor="ctr" anchorCtr="0">
            <a:noAutofit/>
          </a:bodyPr>
          <a:lstStyle/>
          <a:p>
            <a:endParaRPr sz="900">
              <a:solidFill>
                <a:srgbClr val="00667E"/>
              </a:solidFill>
            </a:endParaRPr>
          </a:p>
        </p:txBody>
      </p:sp>
      <p:sp>
        <p:nvSpPr>
          <p:cNvPr id="72" name="Google Shape;1269;p63">
            <a:extLst>
              <a:ext uri="{FF2B5EF4-FFF2-40B4-BE49-F238E27FC236}">
                <a16:creationId xmlns:a16="http://schemas.microsoft.com/office/drawing/2014/main" id="{EC285709-5969-D365-F207-05CBDCEE25EA}"/>
              </a:ext>
            </a:extLst>
          </p:cNvPr>
          <p:cNvSpPr txBox="1">
            <a:spLocks/>
          </p:cNvSpPr>
          <p:nvPr/>
        </p:nvSpPr>
        <p:spPr>
          <a:xfrm>
            <a:off x="4969243" y="3067860"/>
            <a:ext cx="1123200" cy="289233"/>
          </a:xfrm>
          <a:prstGeom prst="rect">
            <a:avLst/>
          </a:prstGeom>
          <a:ln>
            <a:noFill/>
          </a:ln>
        </p:spPr>
        <p:txBody>
          <a:bodyPr spcFirstLastPara="1" vert="horz" wrap="square" lIns="45000" tIns="45713" rIns="45000" bIns="45713" rtlCol="0" anchor="b"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Bef>
                <a:spcPts val="0"/>
              </a:spcBef>
            </a:pPr>
            <a:r>
              <a:rPr lang="es-CR" sz="900" dirty="0">
                <a:solidFill>
                  <a:srgbClr val="00667E"/>
                </a:solidFill>
              </a:rPr>
              <a:t>ROAD MAP</a:t>
            </a:r>
          </a:p>
        </p:txBody>
      </p:sp>
      <p:sp>
        <p:nvSpPr>
          <p:cNvPr id="73" name="Google Shape;1263;p63">
            <a:extLst>
              <a:ext uri="{FF2B5EF4-FFF2-40B4-BE49-F238E27FC236}">
                <a16:creationId xmlns:a16="http://schemas.microsoft.com/office/drawing/2014/main" id="{5D200289-0921-D9CF-E04E-C91CFAB36DB9}"/>
              </a:ext>
            </a:extLst>
          </p:cNvPr>
          <p:cNvSpPr/>
          <p:nvPr/>
        </p:nvSpPr>
        <p:spPr>
          <a:xfrm>
            <a:off x="6280804" y="4623779"/>
            <a:ext cx="457200" cy="456571"/>
          </a:xfrm>
          <a:prstGeom prst="rect">
            <a:avLst/>
          </a:prstGeom>
          <a:noFill/>
          <a:ln>
            <a:solidFill>
              <a:schemeClr val="accent5">
                <a:lumMod val="50000"/>
              </a:schemeClr>
            </a:solidFill>
          </a:ln>
        </p:spPr>
        <p:txBody>
          <a:bodyPr spcFirstLastPara="1" wrap="square" lIns="45713" tIns="45713" rIns="45713" bIns="45713" anchor="ctr" anchorCtr="0">
            <a:noAutofit/>
          </a:bodyPr>
          <a:lstStyle/>
          <a:p>
            <a:endParaRPr sz="900">
              <a:solidFill>
                <a:srgbClr val="00667E"/>
              </a:solidFill>
            </a:endParaRPr>
          </a:p>
        </p:txBody>
      </p:sp>
      <p:cxnSp>
        <p:nvCxnSpPr>
          <p:cNvPr id="74" name="Google Shape;1268;p63">
            <a:extLst>
              <a:ext uri="{FF2B5EF4-FFF2-40B4-BE49-F238E27FC236}">
                <a16:creationId xmlns:a16="http://schemas.microsoft.com/office/drawing/2014/main" id="{8F83A168-B980-13B7-7D6E-3AD2E8144399}"/>
              </a:ext>
            </a:extLst>
          </p:cNvPr>
          <p:cNvCxnSpPr>
            <a:cxnSpLocks/>
          </p:cNvCxnSpPr>
          <p:nvPr/>
        </p:nvCxnSpPr>
        <p:spPr>
          <a:xfrm rot="16200000" flipH="1">
            <a:off x="5826545" y="4288469"/>
            <a:ext cx="589409" cy="391266"/>
          </a:xfrm>
          <a:prstGeom prst="bentConnector2">
            <a:avLst/>
          </a:prstGeom>
          <a:noFill/>
          <a:ln w="19050" cap="flat" cmpd="sng">
            <a:solidFill>
              <a:schemeClr val="accent5">
                <a:lumMod val="50000"/>
              </a:schemeClr>
            </a:solidFill>
            <a:prstDash val="solid"/>
            <a:round/>
            <a:headEnd type="none" w="med" len="med"/>
            <a:tailEnd type="oval" w="med" len="med"/>
          </a:ln>
        </p:spPr>
      </p:cxnSp>
      <p:sp>
        <p:nvSpPr>
          <p:cNvPr id="78" name="Google Shape;1275;p63">
            <a:extLst>
              <a:ext uri="{FF2B5EF4-FFF2-40B4-BE49-F238E27FC236}">
                <a16:creationId xmlns:a16="http://schemas.microsoft.com/office/drawing/2014/main" id="{0ED75DFD-FD40-F5A5-C307-0AD0D750DDBE}"/>
              </a:ext>
            </a:extLst>
          </p:cNvPr>
          <p:cNvSpPr txBox="1">
            <a:spLocks/>
          </p:cNvSpPr>
          <p:nvPr/>
        </p:nvSpPr>
        <p:spPr>
          <a:xfrm>
            <a:off x="6789665" y="4687951"/>
            <a:ext cx="1677401" cy="230850"/>
          </a:xfrm>
          <a:prstGeom prst="rect">
            <a:avLst/>
          </a:prstGeom>
          <a:ln>
            <a:noFill/>
          </a:ln>
        </p:spPr>
        <p:txBody>
          <a:bodyPr spcFirstLastPara="1" vert="horz" wrap="square" lIns="45000" tIns="45713" rIns="45000" bIns="45713" rtlCol="0" anchor="b"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Bef>
                <a:spcPts val="0"/>
              </a:spcBef>
            </a:pPr>
            <a:r>
              <a:rPr lang="es-CR" sz="900" dirty="0">
                <a:solidFill>
                  <a:srgbClr val="00667E"/>
                </a:solidFill>
              </a:rPr>
              <a:t>RESOURCE MOBILIZATION</a:t>
            </a:r>
          </a:p>
        </p:txBody>
      </p:sp>
      <p:sp>
        <p:nvSpPr>
          <p:cNvPr id="81" name="CuadroTexto 80">
            <a:extLst>
              <a:ext uri="{FF2B5EF4-FFF2-40B4-BE49-F238E27FC236}">
                <a16:creationId xmlns:a16="http://schemas.microsoft.com/office/drawing/2014/main" id="{5E5C0573-D7B3-3981-1535-5B027EC61F4A}"/>
              </a:ext>
            </a:extLst>
          </p:cNvPr>
          <p:cNvSpPr txBox="1"/>
          <p:nvPr/>
        </p:nvSpPr>
        <p:spPr>
          <a:xfrm>
            <a:off x="6785716" y="4903299"/>
            <a:ext cx="1868281" cy="338554"/>
          </a:xfrm>
          <a:prstGeom prst="rect">
            <a:avLst/>
          </a:prstGeom>
          <a:noFill/>
        </p:spPr>
        <p:txBody>
          <a:bodyPr wrap="square">
            <a:spAutoFit/>
          </a:bodyPr>
          <a:lstStyle/>
          <a:p>
            <a:r>
              <a:rPr lang="en-US" sz="800" dirty="0">
                <a:solidFill>
                  <a:srgbClr val="00667E"/>
                </a:solidFill>
                <a:latin typeface="Open Sans"/>
                <a:ea typeface="Open Sans"/>
                <a:cs typeface="Open Sans"/>
              </a:rPr>
              <a:t>Inventory of high-impact tropical innovations</a:t>
            </a:r>
            <a:endParaRPr lang="es-CR" sz="800" dirty="0">
              <a:solidFill>
                <a:srgbClr val="00667E"/>
              </a:solidFill>
              <a:latin typeface="Open Sans"/>
              <a:ea typeface="Open Sans"/>
              <a:cs typeface="Open Sans"/>
            </a:endParaRPr>
          </a:p>
        </p:txBody>
      </p:sp>
      <p:pic>
        <p:nvPicPr>
          <p:cNvPr id="83" name="Gráfico 82" descr="Documento con relleno sólido">
            <a:extLst>
              <a:ext uri="{FF2B5EF4-FFF2-40B4-BE49-F238E27FC236}">
                <a16:creationId xmlns:a16="http://schemas.microsoft.com/office/drawing/2014/main" id="{8AE6C095-C6BB-435F-976B-24BE623EBC6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091381" y="3361231"/>
            <a:ext cx="457200" cy="457200"/>
          </a:xfrm>
          <a:prstGeom prst="rect">
            <a:avLst/>
          </a:prstGeom>
        </p:spPr>
      </p:pic>
      <p:pic>
        <p:nvPicPr>
          <p:cNvPr id="85" name="Gráfico 84" descr="Microscopio contorno">
            <a:extLst>
              <a:ext uri="{FF2B5EF4-FFF2-40B4-BE49-F238E27FC236}">
                <a16:creationId xmlns:a16="http://schemas.microsoft.com/office/drawing/2014/main" id="{4D121162-167D-0FE2-B58B-213BD3EA9D5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243333" y="2471668"/>
            <a:ext cx="457200" cy="457200"/>
          </a:xfrm>
          <a:prstGeom prst="rect">
            <a:avLst/>
          </a:prstGeom>
        </p:spPr>
      </p:pic>
      <p:pic>
        <p:nvPicPr>
          <p:cNvPr id="87" name="Gráfico 86" descr="Monedas contorno">
            <a:extLst>
              <a:ext uri="{FF2B5EF4-FFF2-40B4-BE49-F238E27FC236}">
                <a16:creationId xmlns:a16="http://schemas.microsoft.com/office/drawing/2014/main" id="{86EAD50D-023E-F63B-C2C0-964755EBA30A}"/>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300500" y="4614372"/>
            <a:ext cx="457200" cy="457200"/>
          </a:xfrm>
          <a:prstGeom prst="rect">
            <a:avLst/>
          </a:prstGeom>
        </p:spPr>
      </p:pic>
      <p:pic>
        <p:nvPicPr>
          <p:cNvPr id="89" name="Gráfico 88" descr="Lista de comprobación contorno">
            <a:extLst>
              <a:ext uri="{FF2B5EF4-FFF2-40B4-BE49-F238E27FC236}">
                <a16:creationId xmlns:a16="http://schemas.microsoft.com/office/drawing/2014/main" id="{ADBBBCA3-56C5-B86F-7801-2B96F319B6CE}"/>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282196" y="4003167"/>
            <a:ext cx="457200" cy="457200"/>
          </a:xfrm>
          <a:prstGeom prst="rect">
            <a:avLst/>
          </a:prstGeom>
        </p:spPr>
      </p:pic>
      <p:pic>
        <p:nvPicPr>
          <p:cNvPr id="91" name="Gráfico 90" descr="Cabeza con engranajes contorno">
            <a:extLst>
              <a:ext uri="{FF2B5EF4-FFF2-40B4-BE49-F238E27FC236}">
                <a16:creationId xmlns:a16="http://schemas.microsoft.com/office/drawing/2014/main" id="{187F3840-FF39-2EFE-B68D-F01296CD6C4C}"/>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303909" y="3404971"/>
            <a:ext cx="457200" cy="457200"/>
          </a:xfrm>
          <a:prstGeom prst="rect">
            <a:avLst/>
          </a:prstGeom>
        </p:spPr>
      </p:pic>
    </p:spTree>
    <p:extLst>
      <p:ext uri="{BB962C8B-B14F-4D97-AF65-F5344CB8AC3E}">
        <p14:creationId xmlns:p14="http://schemas.microsoft.com/office/powerpoint/2010/main" val="1056246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500"/>
                                        <p:tgtEl>
                                          <p:spTgt spid="21"/>
                                        </p:tgtEl>
                                      </p:cBhvr>
                                    </p:animEffect>
                                  </p:childTnLst>
                                </p:cTn>
                              </p:par>
                              <p:par>
                                <p:cTn id="8" presetID="10" presetClass="entr" presetSubtype="0" fill="hold"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1500"/>
                                        <p:tgtEl>
                                          <p:spTgt spid="23"/>
                                        </p:tgtEl>
                                      </p:cBhvr>
                                    </p:animEffect>
                                  </p:childTnLst>
                                </p:cTn>
                              </p:par>
                            </p:childTnLst>
                          </p:cTn>
                        </p:par>
                        <p:par>
                          <p:cTn id="11" fill="hold">
                            <p:stCondLst>
                              <p:cond delay="1500"/>
                            </p:stCondLst>
                            <p:childTnLst>
                              <p:par>
                                <p:cTn id="12" presetID="1" presetClass="entr" presetSubtype="0" fill="hold" nodeType="afterEffect">
                                  <p:stCondLst>
                                    <p:cond delay="0"/>
                                  </p:stCondLst>
                                  <p:childTnLst>
                                    <p:set>
                                      <p:cBhvr>
                                        <p:cTn id="13" dur="1" fill="hold">
                                          <p:stCondLst>
                                            <p:cond delay="0"/>
                                          </p:stCondLst>
                                        </p:cTn>
                                        <p:tgtEl>
                                          <p:spTgt spid="36"/>
                                        </p:tgtEl>
                                        <p:attrNameLst>
                                          <p:attrName>style.visibility</p:attrName>
                                        </p:attrNameLst>
                                      </p:cBhvr>
                                      <p:to>
                                        <p:strVal val="visible"/>
                                      </p:to>
                                    </p:set>
                                  </p:childTnLst>
                                </p:cTn>
                              </p:par>
                            </p:childTnLst>
                          </p:cTn>
                        </p:par>
                        <p:par>
                          <p:cTn id="14" fill="hold">
                            <p:stCondLst>
                              <p:cond delay="1500"/>
                            </p:stCondLst>
                            <p:childTnLst>
                              <p:par>
                                <p:cTn id="15" presetID="1" presetClass="entr" presetSubtype="0" fill="hold" nodeType="afterEffect">
                                  <p:stCondLst>
                                    <p:cond delay="0"/>
                                  </p:stCondLst>
                                  <p:childTnLst>
                                    <p:set>
                                      <p:cBhvr>
                                        <p:cTn id="16" dur="1" fill="hold">
                                          <p:stCondLst>
                                            <p:cond delay="0"/>
                                          </p:stCondLst>
                                        </p:cTn>
                                        <p:tgtEl>
                                          <p:spTgt spid="34"/>
                                        </p:tgtEl>
                                        <p:attrNameLst>
                                          <p:attrName>style.visibility</p:attrName>
                                        </p:attrNameLst>
                                      </p:cBhvr>
                                      <p:to>
                                        <p:strVal val="visible"/>
                                      </p:to>
                                    </p:set>
                                  </p:childTnLst>
                                </p:cTn>
                              </p:par>
                            </p:childTnLst>
                          </p:cTn>
                        </p:par>
                        <p:par>
                          <p:cTn id="17" fill="hold">
                            <p:stCondLst>
                              <p:cond delay="1500"/>
                            </p:stCondLst>
                            <p:childTnLst>
                              <p:par>
                                <p:cTn id="18" presetID="1" presetClass="entr" presetSubtype="0" fill="hold" nodeType="afterEffect">
                                  <p:stCondLst>
                                    <p:cond delay="0"/>
                                  </p:stCondLst>
                                  <p:childTnLst>
                                    <p:set>
                                      <p:cBhvr>
                                        <p:cTn id="19" dur="1" fill="hold">
                                          <p:stCondLst>
                                            <p:cond delay="0"/>
                                          </p:stCondLst>
                                        </p:cTn>
                                        <p:tgtEl>
                                          <p:spTgt spid="35"/>
                                        </p:tgtEl>
                                        <p:attrNameLst>
                                          <p:attrName>style.visibility</p:attrName>
                                        </p:attrNameLst>
                                      </p:cBhvr>
                                      <p:to>
                                        <p:strVal val="visible"/>
                                      </p:to>
                                    </p:set>
                                  </p:childTnLst>
                                </p:cTn>
                              </p:par>
                            </p:childTnLst>
                          </p:cTn>
                        </p:par>
                        <p:par>
                          <p:cTn id="20" fill="hold">
                            <p:stCondLst>
                              <p:cond delay="1500"/>
                            </p:stCondLst>
                            <p:childTnLst>
                              <p:par>
                                <p:cTn id="21" presetID="10" presetClass="entr" presetSubtype="0" fill="hold"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fade">
                                      <p:cBhvr>
                                        <p:cTn id="23" dur="1500"/>
                                        <p:tgtEl>
                                          <p:spTgt spid="25"/>
                                        </p:tgtEl>
                                      </p:cBhvr>
                                    </p:animEffect>
                                  </p:childTnLst>
                                </p:cTn>
                              </p:par>
                              <p:par>
                                <p:cTn id="24" presetID="10" presetClass="entr" presetSubtype="0" fill="hold" nodeType="withEffect">
                                  <p:stCondLst>
                                    <p:cond delay="0"/>
                                  </p:stCondLst>
                                  <p:childTnLst>
                                    <p:set>
                                      <p:cBhvr>
                                        <p:cTn id="25" dur="1" fill="hold">
                                          <p:stCondLst>
                                            <p:cond delay="0"/>
                                          </p:stCondLst>
                                        </p:cTn>
                                        <p:tgtEl>
                                          <p:spTgt spid="27"/>
                                        </p:tgtEl>
                                        <p:attrNameLst>
                                          <p:attrName>style.visibility</p:attrName>
                                        </p:attrNameLst>
                                      </p:cBhvr>
                                      <p:to>
                                        <p:strVal val="visible"/>
                                      </p:to>
                                    </p:set>
                                    <p:animEffect transition="in" filter="fade">
                                      <p:cBhvr>
                                        <p:cTn id="26" dur="1500"/>
                                        <p:tgtEl>
                                          <p:spTgt spid="27"/>
                                        </p:tgtEl>
                                      </p:cBhvr>
                                    </p:animEffect>
                                  </p:childTnLst>
                                </p:cTn>
                              </p:par>
                            </p:childTnLst>
                          </p:cTn>
                        </p:par>
                        <p:par>
                          <p:cTn id="27" fill="hold">
                            <p:stCondLst>
                              <p:cond delay="3000"/>
                            </p:stCondLst>
                            <p:childTnLst>
                              <p:par>
                                <p:cTn id="28" presetID="1" presetClass="entr" presetSubtype="0" fill="hold" nodeType="afterEffect">
                                  <p:stCondLst>
                                    <p:cond delay="0"/>
                                  </p:stCondLst>
                                  <p:childTnLst>
                                    <p:set>
                                      <p:cBhvr>
                                        <p:cTn id="29" dur="1" fill="hold">
                                          <p:stCondLst>
                                            <p:cond delay="0"/>
                                          </p:stCondLst>
                                        </p:cTn>
                                        <p:tgtEl>
                                          <p:spTgt spid="33"/>
                                        </p:tgtEl>
                                        <p:attrNameLst>
                                          <p:attrName>style.visibility</p:attrName>
                                        </p:attrNameLst>
                                      </p:cBhvr>
                                      <p:to>
                                        <p:strVal val="visible"/>
                                      </p:to>
                                    </p:set>
                                  </p:childTnLst>
                                </p:cTn>
                              </p:par>
                            </p:childTnLst>
                          </p:cTn>
                        </p:par>
                        <p:par>
                          <p:cTn id="30" fill="hold">
                            <p:stCondLst>
                              <p:cond delay="3000"/>
                            </p:stCondLst>
                            <p:childTnLst>
                              <p:par>
                                <p:cTn id="31" presetID="1" presetClass="entr" presetSubtype="0" fill="hold" nodeType="afterEffect">
                                  <p:stCondLst>
                                    <p:cond delay="0"/>
                                  </p:stCondLst>
                                  <p:childTnLst>
                                    <p:set>
                                      <p:cBhvr>
                                        <p:cTn id="32" dur="1" fill="hold">
                                          <p:stCondLst>
                                            <p:cond delay="0"/>
                                          </p:stCondLst>
                                        </p:cTn>
                                        <p:tgtEl>
                                          <p:spTgt spid="29"/>
                                        </p:tgtEl>
                                        <p:attrNameLst>
                                          <p:attrName>style.visibility</p:attrName>
                                        </p:attrNameLst>
                                      </p:cBhvr>
                                      <p:to>
                                        <p:strVal val="visible"/>
                                      </p:to>
                                    </p:set>
                                  </p:childTnLst>
                                </p:cTn>
                              </p:par>
                            </p:childTnLst>
                          </p:cTn>
                        </p:par>
                        <p:par>
                          <p:cTn id="33" fill="hold">
                            <p:stCondLst>
                              <p:cond delay="3000"/>
                            </p:stCondLst>
                            <p:childTnLst>
                              <p:par>
                                <p:cTn id="34" presetID="1" presetClass="entr" presetSubtype="0" fill="hold" nodeType="afterEffect">
                                  <p:stCondLst>
                                    <p:cond delay="0"/>
                                  </p:stCondLst>
                                  <p:childTnLst>
                                    <p:set>
                                      <p:cBhvr>
                                        <p:cTn id="35" dur="1" fill="hold">
                                          <p:stCondLst>
                                            <p:cond delay="0"/>
                                          </p:stCondLst>
                                        </p:cTn>
                                        <p:tgtEl>
                                          <p:spTgt spid="32"/>
                                        </p:tgtEl>
                                        <p:attrNameLst>
                                          <p:attrName>style.visibility</p:attrName>
                                        </p:attrNameLst>
                                      </p:cBhvr>
                                      <p:to>
                                        <p:strVal val="visible"/>
                                      </p:to>
                                    </p:set>
                                  </p:childTnLst>
                                </p:cTn>
                              </p:par>
                            </p:childTnLst>
                          </p:cTn>
                        </p:par>
                        <p:par>
                          <p:cTn id="36" fill="hold">
                            <p:stCondLst>
                              <p:cond delay="3000"/>
                            </p:stCondLst>
                            <p:childTnLst>
                              <p:par>
                                <p:cTn id="37" presetID="10" presetClass="entr" presetSubtype="0" fill="hold" nodeType="after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fade">
                                      <p:cBhvr>
                                        <p:cTn id="39" dur="1500"/>
                                        <p:tgtEl>
                                          <p:spTgt spid="28"/>
                                        </p:tgtEl>
                                      </p:cBhvr>
                                    </p:animEffect>
                                  </p:childTnLst>
                                </p:cTn>
                              </p:par>
                              <p:par>
                                <p:cTn id="40" presetID="10" presetClass="entr" presetSubtype="0" fill="hold" nodeType="withEffect">
                                  <p:stCondLst>
                                    <p:cond delay="0"/>
                                  </p:stCondLst>
                                  <p:childTnLst>
                                    <p:set>
                                      <p:cBhvr>
                                        <p:cTn id="41" dur="1" fill="hold">
                                          <p:stCondLst>
                                            <p:cond delay="0"/>
                                          </p:stCondLst>
                                        </p:cTn>
                                        <p:tgtEl>
                                          <p:spTgt spid="68"/>
                                        </p:tgtEl>
                                        <p:attrNameLst>
                                          <p:attrName>style.visibility</p:attrName>
                                        </p:attrNameLst>
                                      </p:cBhvr>
                                      <p:to>
                                        <p:strVal val="visible"/>
                                      </p:to>
                                    </p:set>
                                    <p:animEffect transition="in" filter="fade">
                                      <p:cBhvr>
                                        <p:cTn id="42" dur="1500"/>
                                        <p:tgtEl>
                                          <p:spTgt spid="68"/>
                                        </p:tgtEl>
                                      </p:cBhvr>
                                    </p:animEffect>
                                  </p:childTnLst>
                                </p:cTn>
                              </p:par>
                            </p:childTnLst>
                          </p:cTn>
                        </p:par>
                        <p:par>
                          <p:cTn id="43" fill="hold">
                            <p:stCondLst>
                              <p:cond delay="4500"/>
                            </p:stCondLst>
                            <p:childTnLst>
                              <p:par>
                                <p:cTn id="44" presetID="1" presetClass="entr" presetSubtype="0" fill="hold" nodeType="afterEffect">
                                  <p:stCondLst>
                                    <p:cond delay="0"/>
                                  </p:stCondLst>
                                  <p:childTnLst>
                                    <p:set>
                                      <p:cBhvr>
                                        <p:cTn id="45" dur="1" fill="hold">
                                          <p:stCondLst>
                                            <p:cond delay="0"/>
                                          </p:stCondLst>
                                        </p:cTn>
                                        <p:tgtEl>
                                          <p:spTgt spid="71"/>
                                        </p:tgtEl>
                                        <p:attrNameLst>
                                          <p:attrName>style.visibility</p:attrName>
                                        </p:attrNameLst>
                                      </p:cBhvr>
                                      <p:to>
                                        <p:strVal val="visible"/>
                                      </p:to>
                                    </p:set>
                                  </p:childTnLst>
                                </p:cTn>
                              </p:par>
                            </p:childTnLst>
                          </p:cTn>
                        </p:par>
                        <p:par>
                          <p:cTn id="46" fill="hold">
                            <p:stCondLst>
                              <p:cond delay="4500"/>
                            </p:stCondLst>
                            <p:childTnLst>
                              <p:par>
                                <p:cTn id="47" presetID="1" presetClass="entr" presetSubtype="0" fill="hold" nodeType="afterEffect">
                                  <p:stCondLst>
                                    <p:cond delay="0"/>
                                  </p:stCondLst>
                                  <p:childTnLst>
                                    <p:set>
                                      <p:cBhvr>
                                        <p:cTn id="48" dur="1" fill="hold">
                                          <p:stCondLst>
                                            <p:cond delay="0"/>
                                          </p:stCondLst>
                                        </p:cTn>
                                        <p:tgtEl>
                                          <p:spTgt spid="69"/>
                                        </p:tgtEl>
                                        <p:attrNameLst>
                                          <p:attrName>style.visibility</p:attrName>
                                        </p:attrNameLst>
                                      </p:cBhvr>
                                      <p:to>
                                        <p:strVal val="visible"/>
                                      </p:to>
                                    </p:set>
                                  </p:childTnLst>
                                </p:cTn>
                              </p:par>
                            </p:childTnLst>
                          </p:cTn>
                        </p:par>
                        <p:par>
                          <p:cTn id="49" fill="hold">
                            <p:stCondLst>
                              <p:cond delay="4500"/>
                            </p:stCondLst>
                            <p:childTnLst>
                              <p:par>
                                <p:cTn id="50" presetID="1" presetClass="entr" presetSubtype="0" fill="hold" nodeType="afterEffect">
                                  <p:stCondLst>
                                    <p:cond delay="0"/>
                                  </p:stCondLst>
                                  <p:childTnLst>
                                    <p:set>
                                      <p:cBhvr>
                                        <p:cTn id="51" dur="1" fill="hold">
                                          <p:stCondLst>
                                            <p:cond delay="0"/>
                                          </p:stCondLst>
                                        </p:cTn>
                                        <p:tgtEl>
                                          <p:spTgt spid="70"/>
                                        </p:tgtEl>
                                        <p:attrNameLst>
                                          <p:attrName>style.visibility</p:attrName>
                                        </p:attrNameLst>
                                      </p:cBhvr>
                                      <p:to>
                                        <p:strVal val="visible"/>
                                      </p:to>
                                    </p:set>
                                  </p:childTnLst>
                                </p:cTn>
                              </p:par>
                            </p:childTnLst>
                          </p:cTn>
                        </p:par>
                        <p:par>
                          <p:cTn id="52" fill="hold">
                            <p:stCondLst>
                              <p:cond delay="4500"/>
                            </p:stCondLst>
                            <p:childTnLst>
                              <p:par>
                                <p:cTn id="53" presetID="10" presetClass="entr" presetSubtype="0" fill="hold" nodeType="afterEffect">
                                  <p:stCondLst>
                                    <p:cond delay="0"/>
                                  </p:stCondLst>
                                  <p:childTnLst>
                                    <p:set>
                                      <p:cBhvr>
                                        <p:cTn id="54" dur="1" fill="hold">
                                          <p:stCondLst>
                                            <p:cond delay="0"/>
                                          </p:stCondLst>
                                        </p:cTn>
                                        <p:tgtEl>
                                          <p:spTgt spid="72"/>
                                        </p:tgtEl>
                                        <p:attrNameLst>
                                          <p:attrName>style.visibility</p:attrName>
                                        </p:attrNameLst>
                                      </p:cBhvr>
                                      <p:to>
                                        <p:strVal val="visible"/>
                                      </p:to>
                                    </p:set>
                                    <p:animEffect transition="in" filter="fade">
                                      <p:cBhvr>
                                        <p:cTn id="55" dur="1500"/>
                                        <p:tgtEl>
                                          <p:spTgt spid="72"/>
                                        </p:tgtEl>
                                      </p:cBhvr>
                                    </p:animEffect>
                                  </p:childTnLst>
                                </p:cTn>
                              </p:par>
                            </p:childTnLst>
                          </p:cTn>
                        </p:par>
                        <p:par>
                          <p:cTn id="56" fill="hold">
                            <p:stCondLst>
                              <p:cond delay="6000"/>
                            </p:stCondLst>
                            <p:childTnLst>
                              <p:par>
                                <p:cTn id="57" presetID="10" presetClass="entr" presetSubtype="0" fill="hold" nodeType="afterEffect">
                                  <p:stCondLst>
                                    <p:cond delay="0"/>
                                  </p:stCondLst>
                                  <p:childTnLst>
                                    <p:set>
                                      <p:cBhvr>
                                        <p:cTn id="58" dur="1" fill="hold">
                                          <p:stCondLst>
                                            <p:cond delay="0"/>
                                          </p:stCondLst>
                                        </p:cTn>
                                        <p:tgtEl>
                                          <p:spTgt spid="78"/>
                                        </p:tgtEl>
                                        <p:attrNameLst>
                                          <p:attrName>style.visibility</p:attrName>
                                        </p:attrNameLst>
                                      </p:cBhvr>
                                      <p:to>
                                        <p:strVal val="visible"/>
                                      </p:to>
                                    </p:set>
                                    <p:animEffect transition="in" filter="fade">
                                      <p:cBhvr>
                                        <p:cTn id="59" dur="1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62">
          <a:extLst>
            <a:ext uri="{FF2B5EF4-FFF2-40B4-BE49-F238E27FC236}">
              <a16:creationId xmlns:a16="http://schemas.microsoft.com/office/drawing/2014/main" id="{040DCDAA-C841-A777-3EDE-6D4953920220}"/>
            </a:ext>
          </a:extLst>
        </p:cNvPr>
        <p:cNvGrpSpPr/>
        <p:nvPr/>
      </p:nvGrpSpPr>
      <p:grpSpPr>
        <a:xfrm>
          <a:off x="0" y="0"/>
          <a:ext cx="0" cy="0"/>
          <a:chOff x="0" y="0"/>
          <a:chExt cx="0" cy="0"/>
        </a:xfrm>
      </p:grpSpPr>
      <p:pic>
        <p:nvPicPr>
          <p:cNvPr id="6" name="Imagen 5">
            <a:extLst>
              <a:ext uri="{FF2B5EF4-FFF2-40B4-BE49-F238E27FC236}">
                <a16:creationId xmlns:a16="http://schemas.microsoft.com/office/drawing/2014/main" id="{C799C2FC-8787-207A-E0EF-4C08D44A6B6D}"/>
              </a:ext>
            </a:extLst>
          </p:cNvPr>
          <p:cNvPicPr>
            <a:picLocks noChangeAspect="1"/>
          </p:cNvPicPr>
          <p:nvPr/>
        </p:nvPicPr>
        <p:blipFill>
          <a:blip r:embed="rId3"/>
          <a:stretch>
            <a:fillRect/>
          </a:stretch>
        </p:blipFill>
        <p:spPr>
          <a:xfrm>
            <a:off x="1" y="542926"/>
            <a:ext cx="1442072" cy="586949"/>
          </a:xfrm>
          <a:prstGeom prst="rect">
            <a:avLst/>
          </a:prstGeom>
        </p:spPr>
      </p:pic>
      <p:pic>
        <p:nvPicPr>
          <p:cNvPr id="7" name="Imagen 6">
            <a:extLst>
              <a:ext uri="{FF2B5EF4-FFF2-40B4-BE49-F238E27FC236}">
                <a16:creationId xmlns:a16="http://schemas.microsoft.com/office/drawing/2014/main" id="{53E76099-6C07-A709-9C3C-641D4085CE29}"/>
              </a:ext>
            </a:extLst>
          </p:cNvPr>
          <p:cNvPicPr>
            <a:picLocks noChangeAspect="1"/>
          </p:cNvPicPr>
          <p:nvPr/>
        </p:nvPicPr>
        <p:blipFill>
          <a:blip r:embed="rId4"/>
          <a:stretch>
            <a:fillRect/>
          </a:stretch>
        </p:blipFill>
        <p:spPr>
          <a:xfrm>
            <a:off x="7912417" y="610313"/>
            <a:ext cx="1231582" cy="555203"/>
          </a:xfrm>
          <a:prstGeom prst="rect">
            <a:avLst/>
          </a:prstGeom>
        </p:spPr>
      </p:pic>
      <p:sp>
        <p:nvSpPr>
          <p:cNvPr id="9" name="Rectángulo 8">
            <a:extLst>
              <a:ext uri="{FF2B5EF4-FFF2-40B4-BE49-F238E27FC236}">
                <a16:creationId xmlns:a16="http://schemas.microsoft.com/office/drawing/2014/main" id="{B43A1719-C24E-1087-B54D-741E0B6AE320}"/>
              </a:ext>
            </a:extLst>
          </p:cNvPr>
          <p:cNvSpPr/>
          <p:nvPr/>
        </p:nvSpPr>
        <p:spPr>
          <a:xfrm>
            <a:off x="-5360" y="5909226"/>
            <a:ext cx="9149360" cy="91525"/>
          </a:xfrm>
          <a:prstGeom prst="rect">
            <a:avLst/>
          </a:prstGeom>
          <a:solidFill>
            <a:srgbClr val="00457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sz="788"/>
          </a:p>
        </p:txBody>
      </p:sp>
      <p:sp>
        <p:nvSpPr>
          <p:cNvPr id="8" name="Google Shape;164;p1">
            <a:extLst>
              <a:ext uri="{FF2B5EF4-FFF2-40B4-BE49-F238E27FC236}">
                <a16:creationId xmlns:a16="http://schemas.microsoft.com/office/drawing/2014/main" id="{BAD14CAA-A78D-4875-B4F6-128B869D7893}"/>
              </a:ext>
            </a:extLst>
          </p:cNvPr>
          <p:cNvSpPr txBox="1">
            <a:spLocks noGrp="1"/>
          </p:cNvSpPr>
          <p:nvPr>
            <p:ph type="ctrTitle"/>
          </p:nvPr>
        </p:nvSpPr>
        <p:spPr>
          <a:xfrm>
            <a:off x="403107" y="1163148"/>
            <a:ext cx="8349931" cy="346218"/>
          </a:xfrm>
          <a:prstGeom prst="rect">
            <a:avLst/>
          </a:prstGeom>
          <a:solidFill>
            <a:srgbClr val="00457C"/>
          </a:solidFill>
          <a:ln>
            <a:noFill/>
          </a:ln>
        </p:spPr>
        <p:txBody>
          <a:bodyPr spcFirstLastPara="1" vert="horz" wrap="square" lIns="68569" tIns="34275" rIns="68569" bIns="34275" rtlCol="0" anchor="t" anchorCtr="0">
            <a:spAutoFit/>
          </a:bodyPr>
          <a:lstStyle/>
          <a:p>
            <a:pPr>
              <a:lnSpc>
                <a:spcPct val="100000"/>
              </a:lnSpc>
              <a:buClr>
                <a:srgbClr val="000000"/>
              </a:buClr>
              <a:buFont typeface="Arial"/>
            </a:pPr>
            <a:r>
              <a:rPr lang="en-US" sz="1800" b="1">
                <a:solidFill>
                  <a:schemeClr val="bg1"/>
                </a:solidFill>
                <a:latin typeface="Century Gothic" panose="020B0502020202020204" pitchFamily="34" charset="0"/>
                <a:cs typeface="Arial"/>
                <a:sym typeface="Montserrat ExtraBold"/>
              </a:rPr>
              <a:t>AXIS 3: Strategy for Engagement with International STI Platforms</a:t>
            </a:r>
            <a:endParaRPr lang="es-ES" sz="1800" b="1" dirty="0">
              <a:solidFill>
                <a:schemeClr val="bg1"/>
              </a:solidFill>
              <a:latin typeface="Century Gothic" panose="020B0502020202020204" pitchFamily="34" charset="0"/>
              <a:cs typeface="Arial"/>
              <a:sym typeface="Arial"/>
            </a:endParaRPr>
          </a:p>
        </p:txBody>
      </p:sp>
      <p:sp>
        <p:nvSpPr>
          <p:cNvPr id="2" name="CuadroTexto 3">
            <a:extLst>
              <a:ext uri="{FF2B5EF4-FFF2-40B4-BE49-F238E27FC236}">
                <a16:creationId xmlns:a16="http://schemas.microsoft.com/office/drawing/2014/main" id="{4DFA6159-8B1C-F2F0-7196-6587C0F3125C}"/>
              </a:ext>
            </a:extLst>
          </p:cNvPr>
          <p:cNvSpPr txBox="1"/>
          <p:nvPr/>
        </p:nvSpPr>
        <p:spPr>
          <a:xfrm>
            <a:off x="6111741" y="2555240"/>
            <a:ext cx="2633627" cy="923330"/>
          </a:xfrm>
          <a:prstGeom prst="rect">
            <a:avLst/>
          </a:prstGeom>
          <a:noFill/>
        </p:spPr>
        <p:txBody>
          <a:bodyPr wrap="square" rtlCol="0">
            <a:spAutoFit/>
          </a:bodyPr>
          <a:lstStyle/>
          <a:p>
            <a:pPr algn="ctr">
              <a:spcAft>
                <a:spcPts val="900"/>
              </a:spcAft>
            </a:pPr>
            <a:r>
              <a:rPr lang="en-US" sz="1350" b="1" dirty="0">
                <a:solidFill>
                  <a:schemeClr val="tx1">
                    <a:lumMod val="75000"/>
                    <a:lumOff val="25000"/>
                  </a:schemeClr>
                </a:solidFill>
                <a:latin typeface="Century Gothic" panose="020B0502020202020204" pitchFamily="34" charset="0"/>
              </a:rPr>
              <a:t>FORAGRO as the Architect and Voice of a Forward-Looking Regional Agenda and Narrative</a:t>
            </a:r>
          </a:p>
        </p:txBody>
      </p:sp>
      <p:sp>
        <p:nvSpPr>
          <p:cNvPr id="3" name="CuadroTexto 4">
            <a:extLst>
              <a:ext uri="{FF2B5EF4-FFF2-40B4-BE49-F238E27FC236}">
                <a16:creationId xmlns:a16="http://schemas.microsoft.com/office/drawing/2014/main" id="{230177D4-24B0-9C3F-71BF-3A124C94C8EF}"/>
              </a:ext>
            </a:extLst>
          </p:cNvPr>
          <p:cNvSpPr txBox="1"/>
          <p:nvPr/>
        </p:nvSpPr>
        <p:spPr>
          <a:xfrm>
            <a:off x="398632" y="2581438"/>
            <a:ext cx="2516188" cy="715581"/>
          </a:xfrm>
          <a:prstGeom prst="rect">
            <a:avLst/>
          </a:prstGeom>
          <a:noFill/>
        </p:spPr>
        <p:txBody>
          <a:bodyPr wrap="square" rtlCol="0">
            <a:spAutoFit/>
          </a:bodyPr>
          <a:lstStyle/>
          <a:p>
            <a:pPr algn="ctr"/>
            <a:r>
              <a:rPr lang="en-US" sz="1350" b="1" dirty="0">
                <a:solidFill>
                  <a:schemeClr val="tx1">
                    <a:lumMod val="75000"/>
                    <a:lumOff val="25000"/>
                  </a:schemeClr>
                </a:solidFill>
                <a:latin typeface="Century Gothic" panose="020B0502020202020204" pitchFamily="34" charset="0"/>
              </a:rPr>
              <a:t>FORAGRO as a Strategic Foresight Radar for Global STI Trends</a:t>
            </a:r>
          </a:p>
        </p:txBody>
      </p:sp>
      <p:sp>
        <p:nvSpPr>
          <p:cNvPr id="4" name="CuadroTexto 5">
            <a:extLst>
              <a:ext uri="{FF2B5EF4-FFF2-40B4-BE49-F238E27FC236}">
                <a16:creationId xmlns:a16="http://schemas.microsoft.com/office/drawing/2014/main" id="{DFC3B9FF-36E0-8F0B-2C7A-6E9F4CF64A03}"/>
              </a:ext>
            </a:extLst>
          </p:cNvPr>
          <p:cNvSpPr txBox="1"/>
          <p:nvPr/>
        </p:nvSpPr>
        <p:spPr>
          <a:xfrm>
            <a:off x="3148343" y="2589864"/>
            <a:ext cx="2842223" cy="715581"/>
          </a:xfrm>
          <a:prstGeom prst="rect">
            <a:avLst/>
          </a:prstGeom>
          <a:noFill/>
        </p:spPr>
        <p:txBody>
          <a:bodyPr wrap="square" rtlCol="0">
            <a:spAutoFit/>
          </a:bodyPr>
          <a:lstStyle/>
          <a:p>
            <a:pPr algn="ctr"/>
            <a:r>
              <a:rPr lang="en-US" sz="1350" b="1" dirty="0">
                <a:solidFill>
                  <a:schemeClr val="tx1">
                    <a:lumMod val="75000"/>
                    <a:lumOff val="25000"/>
                  </a:schemeClr>
                </a:solidFill>
                <a:latin typeface="Century Gothic" panose="020B0502020202020204" pitchFamily="34" charset="0"/>
              </a:rPr>
              <a:t>FORAGRO as a Strategic Mapper and Interpreter of International STI Arenas</a:t>
            </a:r>
          </a:p>
        </p:txBody>
      </p:sp>
      <p:sp>
        <p:nvSpPr>
          <p:cNvPr id="5" name="CuadroTexto 6">
            <a:extLst>
              <a:ext uri="{FF2B5EF4-FFF2-40B4-BE49-F238E27FC236}">
                <a16:creationId xmlns:a16="http://schemas.microsoft.com/office/drawing/2014/main" id="{9011238F-C22A-D606-C0E2-8F9712EAE559}"/>
              </a:ext>
            </a:extLst>
          </p:cNvPr>
          <p:cNvSpPr txBox="1"/>
          <p:nvPr/>
        </p:nvSpPr>
        <p:spPr>
          <a:xfrm>
            <a:off x="1054321" y="1721169"/>
            <a:ext cx="1391767" cy="854080"/>
          </a:xfrm>
          <a:prstGeom prst="rect">
            <a:avLst/>
          </a:prstGeom>
          <a:noFill/>
        </p:spPr>
        <p:txBody>
          <a:bodyPr wrap="square" rtlCol="0">
            <a:spAutoFit/>
          </a:bodyPr>
          <a:lstStyle/>
          <a:p>
            <a:pPr algn="ctr"/>
            <a:r>
              <a:rPr lang="es-CO" sz="4950" b="1" dirty="0">
                <a:solidFill>
                  <a:srgbClr val="00457C"/>
                </a:solidFill>
                <a:latin typeface="Century Gothic" panose="020B0502020202020204" pitchFamily="34" charset="0"/>
              </a:rPr>
              <a:t>1</a:t>
            </a:r>
          </a:p>
        </p:txBody>
      </p:sp>
      <p:sp>
        <p:nvSpPr>
          <p:cNvPr id="10" name="CuadroTexto 7">
            <a:extLst>
              <a:ext uri="{FF2B5EF4-FFF2-40B4-BE49-F238E27FC236}">
                <a16:creationId xmlns:a16="http://schemas.microsoft.com/office/drawing/2014/main" id="{0EC9B05A-8C3C-426B-FC9A-4A9B061BAAB8}"/>
              </a:ext>
            </a:extLst>
          </p:cNvPr>
          <p:cNvSpPr txBox="1"/>
          <p:nvPr/>
        </p:nvSpPr>
        <p:spPr>
          <a:xfrm>
            <a:off x="3924468" y="1726184"/>
            <a:ext cx="1311472" cy="854080"/>
          </a:xfrm>
          <a:prstGeom prst="rect">
            <a:avLst/>
          </a:prstGeom>
          <a:noFill/>
        </p:spPr>
        <p:txBody>
          <a:bodyPr wrap="square" rtlCol="0">
            <a:spAutoFit/>
          </a:bodyPr>
          <a:lstStyle>
            <a:defPPr>
              <a:defRPr lang="es-CO"/>
            </a:defPPr>
            <a:lvl1pPr>
              <a:defRPr sz="8000" b="1">
                <a:solidFill>
                  <a:srgbClr val="91B821"/>
                </a:solidFill>
                <a:latin typeface="Century Gothic" panose="020B0502020202020204" pitchFamily="34" charset="0"/>
              </a:defRPr>
            </a:lvl1pPr>
          </a:lstStyle>
          <a:p>
            <a:pPr algn="ctr"/>
            <a:r>
              <a:rPr lang="es-CO" sz="4950" dirty="0">
                <a:solidFill>
                  <a:srgbClr val="00457C"/>
                </a:solidFill>
              </a:rPr>
              <a:t>2</a:t>
            </a:r>
          </a:p>
        </p:txBody>
      </p:sp>
      <p:sp>
        <p:nvSpPr>
          <p:cNvPr id="11" name="CuadroTexto 8">
            <a:extLst>
              <a:ext uri="{FF2B5EF4-FFF2-40B4-BE49-F238E27FC236}">
                <a16:creationId xmlns:a16="http://schemas.microsoft.com/office/drawing/2014/main" id="{A811239B-C77B-3856-0B6A-8ADC23C2A10E}"/>
              </a:ext>
            </a:extLst>
          </p:cNvPr>
          <p:cNvSpPr txBox="1"/>
          <p:nvPr/>
        </p:nvSpPr>
        <p:spPr>
          <a:xfrm>
            <a:off x="6696018" y="1725552"/>
            <a:ext cx="1386341" cy="854080"/>
          </a:xfrm>
          <a:prstGeom prst="rect">
            <a:avLst/>
          </a:prstGeom>
          <a:noFill/>
        </p:spPr>
        <p:txBody>
          <a:bodyPr wrap="square" rtlCol="0">
            <a:spAutoFit/>
          </a:bodyPr>
          <a:lstStyle>
            <a:defPPr>
              <a:defRPr lang="es-CO"/>
            </a:defPPr>
            <a:lvl1pPr>
              <a:defRPr sz="8000" b="1">
                <a:solidFill>
                  <a:srgbClr val="91B821"/>
                </a:solidFill>
                <a:latin typeface="Century Gothic" panose="020B0502020202020204" pitchFamily="34" charset="0"/>
              </a:defRPr>
            </a:lvl1pPr>
          </a:lstStyle>
          <a:p>
            <a:pPr algn="ctr"/>
            <a:r>
              <a:rPr lang="es-CO" sz="4950" dirty="0">
                <a:solidFill>
                  <a:srgbClr val="00457C"/>
                </a:solidFill>
              </a:rPr>
              <a:t>3</a:t>
            </a:r>
          </a:p>
        </p:txBody>
      </p:sp>
      <p:sp>
        <p:nvSpPr>
          <p:cNvPr id="12" name="Rectángulo 9">
            <a:extLst>
              <a:ext uri="{FF2B5EF4-FFF2-40B4-BE49-F238E27FC236}">
                <a16:creationId xmlns:a16="http://schemas.microsoft.com/office/drawing/2014/main" id="{8B84148B-1357-4FD8-F59D-656B5020E547}"/>
              </a:ext>
            </a:extLst>
          </p:cNvPr>
          <p:cNvSpPr/>
          <p:nvPr/>
        </p:nvSpPr>
        <p:spPr>
          <a:xfrm>
            <a:off x="3061966" y="1879799"/>
            <a:ext cx="34289" cy="329723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50"/>
          </a:p>
        </p:txBody>
      </p:sp>
      <p:sp>
        <p:nvSpPr>
          <p:cNvPr id="13" name="Rectángulo 10">
            <a:extLst>
              <a:ext uri="{FF2B5EF4-FFF2-40B4-BE49-F238E27FC236}">
                <a16:creationId xmlns:a16="http://schemas.microsoft.com/office/drawing/2014/main" id="{CA0EED47-636A-5737-B134-8C64A1A6A87A}"/>
              </a:ext>
            </a:extLst>
          </p:cNvPr>
          <p:cNvSpPr/>
          <p:nvPr/>
        </p:nvSpPr>
        <p:spPr>
          <a:xfrm>
            <a:off x="6063617" y="1848057"/>
            <a:ext cx="34289" cy="336745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350"/>
          </a:p>
        </p:txBody>
      </p:sp>
      <p:cxnSp>
        <p:nvCxnSpPr>
          <p:cNvPr id="28" name="Conector recto 24">
            <a:extLst>
              <a:ext uri="{FF2B5EF4-FFF2-40B4-BE49-F238E27FC236}">
                <a16:creationId xmlns:a16="http://schemas.microsoft.com/office/drawing/2014/main" id="{9294E756-43C1-F6D4-9F75-245AC5B6C0E9}"/>
              </a:ext>
            </a:extLst>
          </p:cNvPr>
          <p:cNvCxnSpPr/>
          <p:nvPr/>
        </p:nvCxnSpPr>
        <p:spPr>
          <a:xfrm>
            <a:off x="329474" y="1600088"/>
            <a:ext cx="8532000" cy="0"/>
          </a:xfrm>
          <a:prstGeom prst="line">
            <a:avLst/>
          </a:prstGeom>
          <a:ln w="28575">
            <a:solidFill>
              <a:srgbClr val="00457C"/>
            </a:solidFill>
            <a:prstDash val="sysDot"/>
          </a:ln>
        </p:spPr>
        <p:style>
          <a:lnRef idx="1">
            <a:schemeClr val="accent1"/>
          </a:lnRef>
          <a:fillRef idx="0">
            <a:schemeClr val="accent1"/>
          </a:fillRef>
          <a:effectRef idx="0">
            <a:schemeClr val="accent1"/>
          </a:effectRef>
          <a:fontRef idx="minor">
            <a:schemeClr val="tx1"/>
          </a:fontRef>
        </p:style>
      </p:cxnSp>
      <p:sp>
        <p:nvSpPr>
          <p:cNvPr id="35" name="CuadroTexto 31">
            <a:extLst>
              <a:ext uri="{FF2B5EF4-FFF2-40B4-BE49-F238E27FC236}">
                <a16:creationId xmlns:a16="http://schemas.microsoft.com/office/drawing/2014/main" id="{301B0953-9FFA-A008-9974-951BF1053295}"/>
              </a:ext>
            </a:extLst>
          </p:cNvPr>
          <p:cNvSpPr txBox="1"/>
          <p:nvPr/>
        </p:nvSpPr>
        <p:spPr>
          <a:xfrm>
            <a:off x="6198424" y="3929385"/>
            <a:ext cx="2460260" cy="1546577"/>
          </a:xfrm>
          <a:prstGeom prst="rect">
            <a:avLst/>
          </a:prstGeom>
          <a:noFill/>
        </p:spPr>
        <p:txBody>
          <a:bodyPr wrap="square">
            <a:spAutoFit/>
          </a:bodyPr>
          <a:lstStyle/>
          <a:p>
            <a:pPr marL="128588" indent="-128588" algn="just">
              <a:buClr>
                <a:srgbClr val="00457C"/>
              </a:buClr>
              <a:buFont typeface="Courier New" panose="02070309020205020404" pitchFamily="49" charset="0"/>
              <a:buChar char="o"/>
            </a:pPr>
            <a:r>
              <a:rPr lang="en-US" sz="1350" dirty="0">
                <a:latin typeface="Century Gothic" panose="020B0502020202020204" pitchFamily="34" charset="0"/>
              </a:rPr>
              <a:t>Strategic support for FORAGRO spokespersons to position regional priorities on global agendas through unified messaging and coordinated proposals</a:t>
            </a:r>
          </a:p>
        </p:txBody>
      </p:sp>
      <p:sp>
        <p:nvSpPr>
          <p:cNvPr id="39" name="Rectangle 38">
            <a:extLst>
              <a:ext uri="{FF2B5EF4-FFF2-40B4-BE49-F238E27FC236}">
                <a16:creationId xmlns:a16="http://schemas.microsoft.com/office/drawing/2014/main" id="{8425A263-A273-0B56-2CA7-DB5FC4900820}"/>
              </a:ext>
            </a:extLst>
          </p:cNvPr>
          <p:cNvSpPr/>
          <p:nvPr/>
        </p:nvSpPr>
        <p:spPr>
          <a:xfrm>
            <a:off x="268537" y="3852165"/>
            <a:ext cx="2827718" cy="155803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28588" indent="-128588">
              <a:buClr>
                <a:srgbClr val="00457C"/>
              </a:buClr>
              <a:buFont typeface="Courier New" panose="02070309020205020404" pitchFamily="49" charset="0"/>
              <a:buChar char="o"/>
            </a:pPr>
            <a:r>
              <a:rPr lang="en-US" sz="1350" dirty="0">
                <a:solidFill>
                  <a:schemeClr val="tx1"/>
                </a:solidFill>
                <a:latin typeface="Century Gothic" panose="020B0502020202020204" pitchFamily="34" charset="0"/>
              </a:rPr>
              <a:t>A foresight report analyzing emerging agrifood trends and their implications for Latin America and the Caribbean (LAC), translating them into regional strategic priorities and providing recommendations for decision-makers and agrifood innovation stakeholders</a:t>
            </a:r>
          </a:p>
        </p:txBody>
      </p:sp>
      <p:sp>
        <p:nvSpPr>
          <p:cNvPr id="40" name="Rectangle 39">
            <a:extLst>
              <a:ext uri="{FF2B5EF4-FFF2-40B4-BE49-F238E27FC236}">
                <a16:creationId xmlns:a16="http://schemas.microsoft.com/office/drawing/2014/main" id="{000D03D8-C8E8-2C65-CD91-5315F6609AF8}"/>
              </a:ext>
            </a:extLst>
          </p:cNvPr>
          <p:cNvSpPr/>
          <p:nvPr/>
        </p:nvSpPr>
        <p:spPr>
          <a:xfrm>
            <a:off x="3277692" y="3676807"/>
            <a:ext cx="2604489" cy="14651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28588" indent="-128588" algn="just">
              <a:buClr>
                <a:srgbClr val="00457C"/>
              </a:buClr>
              <a:buFont typeface="Courier New" panose="02070309020205020404" pitchFamily="49" charset="0"/>
              <a:buChar char="o"/>
            </a:pPr>
            <a:r>
              <a:rPr lang="en-US" sz="1350" dirty="0">
                <a:solidFill>
                  <a:schemeClr val="tx1"/>
                </a:solidFill>
                <a:latin typeface="Century Gothic" panose="020B0502020202020204" pitchFamily="34" charset="0"/>
              </a:rPr>
              <a:t>A matrix and strategic profiles of key international agrifood STI platforms, including an analysis of opportunities, relevant stakeholders, and regional representation</a:t>
            </a:r>
          </a:p>
        </p:txBody>
      </p:sp>
    </p:spTree>
    <p:extLst>
      <p:ext uri="{BB962C8B-B14F-4D97-AF65-F5344CB8AC3E}">
        <p14:creationId xmlns:p14="http://schemas.microsoft.com/office/powerpoint/2010/main" val="14822918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839782" y="2250619"/>
            <a:ext cx="8258506" cy="320601"/>
          </a:xfrm>
          <a:prstGeom prst="rect">
            <a:avLst/>
          </a:prstGeom>
        </p:spPr>
        <p:txBody>
          <a:bodyPr lIns="0" tIns="0" rIns="0" bIns="0" rtlCol="0" anchor="t">
            <a:spAutoFit/>
          </a:bodyPr>
          <a:lstStyle/>
          <a:p>
            <a:pPr>
              <a:lnSpc>
                <a:spcPts val="2520"/>
              </a:lnSpc>
            </a:pPr>
            <a:r>
              <a:rPr lang="en-US" sz="2100" b="1" dirty="0">
                <a:solidFill>
                  <a:srgbClr val="050A30"/>
                </a:solidFill>
                <a:latin typeface="Aptos Bold"/>
                <a:ea typeface="Aptos Bold"/>
                <a:cs typeface="Aptos Bold"/>
                <a:sym typeface="Aptos Bold"/>
              </a:rPr>
              <a:t>Regional Working Group on Technology Foresight</a:t>
            </a:r>
          </a:p>
        </p:txBody>
      </p:sp>
      <p:sp>
        <p:nvSpPr>
          <p:cNvPr id="3" name="TextBox 3"/>
          <p:cNvSpPr txBox="1"/>
          <p:nvPr/>
        </p:nvSpPr>
        <p:spPr>
          <a:xfrm>
            <a:off x="604719" y="2801413"/>
            <a:ext cx="7934562" cy="851515"/>
          </a:xfrm>
          <a:prstGeom prst="rect">
            <a:avLst/>
          </a:prstGeom>
        </p:spPr>
        <p:txBody>
          <a:bodyPr lIns="0" tIns="0" rIns="0" bIns="0" rtlCol="0" anchor="t">
            <a:spAutoFit/>
          </a:bodyPr>
          <a:lstStyle/>
          <a:p>
            <a:pPr algn="just">
              <a:lnSpc>
                <a:spcPts val="1620"/>
              </a:lnSpc>
            </a:pPr>
            <a:endParaRPr sz="900" dirty="0"/>
          </a:p>
          <a:p>
            <a:pPr algn="ctr">
              <a:lnSpc>
                <a:spcPct val="100000"/>
              </a:lnSpc>
            </a:pPr>
            <a:r>
              <a:rPr lang="es-CR" sz="1400" dirty="0" err="1"/>
              <a:t>Promote</a:t>
            </a:r>
            <a:r>
              <a:rPr lang="es-CR" sz="1400" dirty="0"/>
              <a:t> </a:t>
            </a:r>
            <a:r>
              <a:rPr lang="es-CR" sz="1400" dirty="0" err="1"/>
              <a:t>the</a:t>
            </a:r>
            <a:r>
              <a:rPr lang="es-CR" sz="1400" dirty="0"/>
              <a:t> </a:t>
            </a:r>
            <a:r>
              <a:rPr lang="es-CR" sz="1400" dirty="0" err="1"/>
              <a:t>exchange</a:t>
            </a:r>
            <a:r>
              <a:rPr lang="es-CR" sz="1400" dirty="0"/>
              <a:t> </a:t>
            </a:r>
            <a:r>
              <a:rPr lang="es-CR" sz="1400" dirty="0" err="1"/>
              <a:t>of</a:t>
            </a:r>
            <a:r>
              <a:rPr lang="es-CR" sz="1400" dirty="0"/>
              <a:t> </a:t>
            </a:r>
            <a:r>
              <a:rPr lang="es-CR" sz="1400" dirty="0" err="1"/>
              <a:t>knowledge</a:t>
            </a:r>
            <a:r>
              <a:rPr lang="es-CR" sz="1400" dirty="0"/>
              <a:t>, </a:t>
            </a:r>
            <a:r>
              <a:rPr lang="es-CR" sz="1400" dirty="0" err="1"/>
              <a:t>experience</a:t>
            </a:r>
            <a:r>
              <a:rPr lang="es-CR" sz="1400" dirty="0"/>
              <a:t>, and </a:t>
            </a:r>
            <a:r>
              <a:rPr lang="es-CR" sz="1400" dirty="0" err="1"/>
              <a:t>tools</a:t>
            </a:r>
            <a:r>
              <a:rPr lang="es-CR" sz="1400" dirty="0"/>
              <a:t> </a:t>
            </a:r>
            <a:r>
              <a:rPr lang="es-CR" sz="1400" dirty="0" err="1"/>
              <a:t>related</a:t>
            </a:r>
            <a:r>
              <a:rPr lang="es-CR" sz="1400" dirty="0"/>
              <a:t> </a:t>
            </a:r>
            <a:r>
              <a:rPr lang="es-CR" sz="1400" dirty="0" err="1"/>
              <a:t>to</a:t>
            </a:r>
            <a:r>
              <a:rPr lang="es-CR" sz="1400" dirty="0"/>
              <a:t> </a:t>
            </a:r>
            <a:r>
              <a:rPr lang="es-CR" sz="1400" dirty="0" err="1"/>
              <a:t>emerging</a:t>
            </a:r>
            <a:r>
              <a:rPr lang="es-CR" sz="1400" dirty="0"/>
              <a:t> </a:t>
            </a:r>
            <a:r>
              <a:rPr lang="es-CR" sz="1400" dirty="0" err="1"/>
              <a:t>technologies</a:t>
            </a:r>
            <a:r>
              <a:rPr lang="es-CR" sz="1400" dirty="0"/>
              <a:t> and </a:t>
            </a:r>
            <a:r>
              <a:rPr lang="es-CR" sz="1400" dirty="0" err="1"/>
              <a:t>strategic</a:t>
            </a:r>
            <a:r>
              <a:rPr lang="es-CR" sz="1400" dirty="0"/>
              <a:t> </a:t>
            </a:r>
            <a:r>
              <a:rPr lang="es-CR" sz="1400" dirty="0" err="1"/>
              <a:t>trends</a:t>
            </a:r>
            <a:r>
              <a:rPr lang="es-CR" sz="1400" dirty="0"/>
              <a:t>, </a:t>
            </a:r>
            <a:r>
              <a:rPr lang="es-CR" sz="1400" dirty="0" err="1"/>
              <a:t>thereby</a:t>
            </a:r>
            <a:r>
              <a:rPr lang="es-CR" sz="1400" dirty="0"/>
              <a:t> </a:t>
            </a:r>
            <a:r>
              <a:rPr lang="es-CR" sz="1400" dirty="0" err="1"/>
              <a:t>fostering</a:t>
            </a:r>
            <a:r>
              <a:rPr lang="es-CR" sz="1400" dirty="0"/>
              <a:t> a </a:t>
            </a:r>
            <a:r>
              <a:rPr lang="es-CR" sz="1400" dirty="0" err="1"/>
              <a:t>shared</a:t>
            </a:r>
            <a:r>
              <a:rPr lang="es-CR" sz="1400" dirty="0"/>
              <a:t> </a:t>
            </a:r>
            <a:r>
              <a:rPr lang="es-CR" sz="1400" dirty="0" err="1"/>
              <a:t>vision</a:t>
            </a:r>
            <a:r>
              <a:rPr lang="es-CR" sz="1400" dirty="0"/>
              <a:t> </a:t>
            </a:r>
            <a:r>
              <a:rPr lang="es-CR" sz="1400" dirty="0" err="1"/>
              <a:t>for</a:t>
            </a:r>
            <a:r>
              <a:rPr lang="es-CR" sz="1400" dirty="0"/>
              <a:t> </a:t>
            </a:r>
            <a:r>
              <a:rPr lang="es-CR" sz="1400" dirty="0" err="1"/>
              <a:t>the</a:t>
            </a:r>
            <a:r>
              <a:rPr lang="es-CR" sz="1400" dirty="0"/>
              <a:t> future </a:t>
            </a:r>
            <a:r>
              <a:rPr lang="es-CR" sz="1400" dirty="0" err="1"/>
              <a:t>of</a:t>
            </a:r>
            <a:r>
              <a:rPr lang="es-CR" sz="1400" dirty="0"/>
              <a:t> </a:t>
            </a:r>
            <a:r>
              <a:rPr lang="es-CR" sz="1400" dirty="0" err="1"/>
              <a:t>science</a:t>
            </a:r>
            <a:r>
              <a:rPr lang="es-CR" sz="1400" dirty="0"/>
              <a:t> and </a:t>
            </a:r>
            <a:r>
              <a:rPr lang="es-CR" sz="1400" dirty="0" err="1"/>
              <a:t>technology</a:t>
            </a:r>
            <a:r>
              <a:rPr lang="es-CR" sz="1400" dirty="0"/>
              <a:t> in </a:t>
            </a:r>
            <a:r>
              <a:rPr lang="es-CR" sz="1400" dirty="0" err="1"/>
              <a:t>support</a:t>
            </a:r>
            <a:r>
              <a:rPr lang="es-CR" sz="1400" dirty="0"/>
              <a:t> </a:t>
            </a:r>
            <a:r>
              <a:rPr lang="es-CR" sz="1400" dirty="0" err="1"/>
              <a:t>of</a:t>
            </a:r>
            <a:r>
              <a:rPr lang="es-CR" sz="1400" dirty="0"/>
              <a:t> </a:t>
            </a:r>
            <a:r>
              <a:rPr lang="es-CR" sz="1400" dirty="0" err="1"/>
              <a:t>agricultural</a:t>
            </a:r>
            <a:r>
              <a:rPr lang="es-CR" sz="1400" dirty="0"/>
              <a:t> </a:t>
            </a:r>
            <a:r>
              <a:rPr lang="es-CR" sz="1400" dirty="0" err="1"/>
              <a:t>development</a:t>
            </a:r>
            <a:r>
              <a:rPr lang="es-CR" sz="1400" dirty="0"/>
              <a:t> </a:t>
            </a:r>
            <a:r>
              <a:rPr lang="es-CR" sz="1400" dirty="0" err="1"/>
              <a:t>across</a:t>
            </a:r>
            <a:r>
              <a:rPr lang="es-CR" sz="1400" dirty="0"/>
              <a:t> </a:t>
            </a:r>
            <a:r>
              <a:rPr lang="es-CR" sz="1400" dirty="0" err="1"/>
              <a:t>the</a:t>
            </a:r>
            <a:r>
              <a:rPr lang="es-CR" sz="1400" dirty="0"/>
              <a:t> Americas.</a:t>
            </a:r>
            <a:endParaRPr lang="en-US" sz="1350" dirty="0">
              <a:solidFill>
                <a:srgbClr val="050A30"/>
              </a:solidFill>
              <a:latin typeface="Aptos"/>
              <a:ea typeface="Aptos"/>
              <a:cs typeface="Aptos"/>
              <a:sym typeface="Aptos"/>
            </a:endParaRPr>
          </a:p>
        </p:txBody>
      </p:sp>
      <p:sp>
        <p:nvSpPr>
          <p:cNvPr id="4" name="TextBox 4"/>
          <p:cNvSpPr txBox="1"/>
          <p:nvPr/>
        </p:nvSpPr>
        <p:spPr>
          <a:xfrm>
            <a:off x="5682139" y="4144684"/>
            <a:ext cx="487204" cy="1102866"/>
          </a:xfrm>
          <a:prstGeom prst="rect">
            <a:avLst/>
          </a:prstGeom>
        </p:spPr>
        <p:txBody>
          <a:bodyPr lIns="0" tIns="0" rIns="0" bIns="0" rtlCol="0" anchor="t">
            <a:spAutoFit/>
          </a:bodyPr>
          <a:lstStyle/>
          <a:p>
            <a:pPr>
              <a:lnSpc>
                <a:spcPts val="8640"/>
              </a:lnSpc>
            </a:pPr>
            <a:r>
              <a:rPr lang="en-US" sz="7200" b="1">
                <a:solidFill>
                  <a:srgbClr val="FF9933"/>
                </a:solidFill>
                <a:latin typeface="Aptos Bold"/>
                <a:ea typeface="Aptos Bold"/>
                <a:cs typeface="Aptos Bold"/>
                <a:sym typeface="Aptos Bold"/>
              </a:rPr>
              <a:t>9</a:t>
            </a:r>
          </a:p>
        </p:txBody>
      </p:sp>
      <p:sp>
        <p:nvSpPr>
          <p:cNvPr id="5" name="TextBox 5"/>
          <p:cNvSpPr txBox="1"/>
          <p:nvPr/>
        </p:nvSpPr>
        <p:spPr>
          <a:xfrm>
            <a:off x="6568510" y="4410870"/>
            <a:ext cx="2341173" cy="615553"/>
          </a:xfrm>
          <a:prstGeom prst="rect">
            <a:avLst/>
          </a:prstGeom>
        </p:spPr>
        <p:txBody>
          <a:bodyPr wrap="square" lIns="0" tIns="0" rIns="0" bIns="0" rtlCol="0" anchor="t">
            <a:spAutoFit/>
          </a:bodyPr>
          <a:lstStyle/>
          <a:p>
            <a:pPr>
              <a:lnSpc>
                <a:spcPts val="1620"/>
              </a:lnSpc>
            </a:pPr>
            <a:r>
              <a:rPr lang="en-US" sz="1350" dirty="0">
                <a:solidFill>
                  <a:srgbClr val="050A30"/>
                </a:solidFill>
                <a:latin typeface="Aptos"/>
                <a:ea typeface="Aptos"/>
                <a:cs typeface="Aptos"/>
                <a:sym typeface="Aptos"/>
              </a:rPr>
              <a:t>Belize, Brazil, Chile, Costa Rica, Ecuador, Honduras, Mexico, Panama, Dominican Republic</a:t>
            </a:r>
          </a:p>
        </p:txBody>
      </p:sp>
      <p:sp>
        <p:nvSpPr>
          <p:cNvPr id="6" name="TextBox 6"/>
          <p:cNvSpPr txBox="1"/>
          <p:nvPr/>
        </p:nvSpPr>
        <p:spPr>
          <a:xfrm>
            <a:off x="5660708" y="5047311"/>
            <a:ext cx="783500" cy="205184"/>
          </a:xfrm>
          <a:prstGeom prst="rect">
            <a:avLst/>
          </a:prstGeom>
        </p:spPr>
        <p:txBody>
          <a:bodyPr wrap="square" lIns="0" tIns="0" rIns="0" bIns="0" rtlCol="0" anchor="t">
            <a:spAutoFit/>
          </a:bodyPr>
          <a:lstStyle/>
          <a:p>
            <a:pPr algn="ctr">
              <a:lnSpc>
                <a:spcPts val="1620"/>
              </a:lnSpc>
            </a:pPr>
            <a:r>
              <a:rPr lang="en-US" sz="1350" b="1" dirty="0">
                <a:solidFill>
                  <a:srgbClr val="FF9933"/>
                </a:solidFill>
                <a:latin typeface="Aptos Bold"/>
                <a:ea typeface="Aptos Bold"/>
                <a:cs typeface="Aptos Bold"/>
                <a:sym typeface="Aptos Bold"/>
              </a:rPr>
              <a:t>Countries </a:t>
            </a:r>
          </a:p>
        </p:txBody>
      </p:sp>
      <p:sp>
        <p:nvSpPr>
          <p:cNvPr id="7" name="TextBox 7"/>
          <p:cNvSpPr txBox="1"/>
          <p:nvPr/>
        </p:nvSpPr>
        <p:spPr>
          <a:xfrm>
            <a:off x="960121" y="4144684"/>
            <a:ext cx="1151573" cy="1102866"/>
          </a:xfrm>
          <a:prstGeom prst="rect">
            <a:avLst/>
          </a:prstGeom>
        </p:spPr>
        <p:txBody>
          <a:bodyPr lIns="0" tIns="0" rIns="0" bIns="0" rtlCol="0" anchor="t">
            <a:spAutoFit/>
          </a:bodyPr>
          <a:lstStyle/>
          <a:p>
            <a:pPr>
              <a:lnSpc>
                <a:spcPts val="8640"/>
              </a:lnSpc>
            </a:pPr>
            <a:r>
              <a:rPr lang="en-US" sz="7200" b="1">
                <a:solidFill>
                  <a:srgbClr val="008000"/>
                </a:solidFill>
                <a:latin typeface="Aptos Bold"/>
                <a:ea typeface="Aptos Bold"/>
                <a:cs typeface="Aptos Bold"/>
                <a:sym typeface="Aptos Bold"/>
              </a:rPr>
              <a:t>18</a:t>
            </a:r>
          </a:p>
        </p:txBody>
      </p:sp>
      <p:sp>
        <p:nvSpPr>
          <p:cNvPr id="8" name="TextBox 8"/>
          <p:cNvSpPr txBox="1"/>
          <p:nvPr/>
        </p:nvSpPr>
        <p:spPr>
          <a:xfrm>
            <a:off x="960120" y="5040167"/>
            <a:ext cx="1151572" cy="410369"/>
          </a:xfrm>
          <a:prstGeom prst="rect">
            <a:avLst/>
          </a:prstGeom>
        </p:spPr>
        <p:txBody>
          <a:bodyPr lIns="0" tIns="0" rIns="0" bIns="0" rtlCol="0" anchor="t">
            <a:spAutoFit/>
          </a:bodyPr>
          <a:lstStyle/>
          <a:p>
            <a:pPr algn="ctr">
              <a:lnSpc>
                <a:spcPts val="1620"/>
              </a:lnSpc>
            </a:pPr>
            <a:r>
              <a:rPr lang="en-US" sz="1350" b="1" dirty="0">
                <a:solidFill>
                  <a:srgbClr val="008000"/>
                </a:solidFill>
                <a:latin typeface="Aptos Bold"/>
                <a:ea typeface="Aptos Bold"/>
                <a:cs typeface="Aptos Bold"/>
                <a:sym typeface="Aptos Bold"/>
              </a:rPr>
              <a:t>FORAGRO Members</a:t>
            </a:r>
          </a:p>
        </p:txBody>
      </p:sp>
      <p:sp>
        <p:nvSpPr>
          <p:cNvPr id="9" name="TextBox 9"/>
          <p:cNvSpPr txBox="1"/>
          <p:nvPr/>
        </p:nvSpPr>
        <p:spPr>
          <a:xfrm>
            <a:off x="2203907" y="4410870"/>
            <a:ext cx="2909352" cy="1025922"/>
          </a:xfrm>
          <a:prstGeom prst="rect">
            <a:avLst/>
          </a:prstGeom>
        </p:spPr>
        <p:txBody>
          <a:bodyPr lIns="0" tIns="0" rIns="0" bIns="0" rtlCol="0" anchor="t">
            <a:spAutoFit/>
          </a:bodyPr>
          <a:lstStyle/>
          <a:p>
            <a:pPr algn="just">
              <a:lnSpc>
                <a:spcPts val="1620"/>
              </a:lnSpc>
            </a:pPr>
            <a:r>
              <a:rPr lang="en-US" sz="1350" err="1">
                <a:solidFill>
                  <a:srgbClr val="050A30"/>
                </a:solidFill>
                <a:latin typeface="Aptos"/>
                <a:ea typeface="Aptos"/>
                <a:cs typeface="Aptos"/>
                <a:sym typeface="Aptos"/>
              </a:rPr>
              <a:t>Allbiotech</a:t>
            </a:r>
            <a:r>
              <a:rPr lang="en-US" sz="1350">
                <a:solidFill>
                  <a:srgbClr val="050A30"/>
                </a:solidFill>
                <a:latin typeface="Aptos"/>
                <a:ea typeface="Aptos"/>
                <a:cs typeface="Aptos"/>
                <a:sym typeface="Aptos"/>
              </a:rPr>
              <a:t>, CATIE, CIMMYT, DICTA, Embrapa, FIA, FHIA, FONTAGRO, IDIAF, ILSI Mesoamerica, INIA Chile, INIAP, MAFSE, NMSU, PDRR, RELASER, UNAG, YPARD.</a:t>
            </a:r>
          </a:p>
        </p:txBody>
      </p:sp>
      <p:grpSp>
        <p:nvGrpSpPr>
          <p:cNvPr id="10" name="Group 10"/>
          <p:cNvGrpSpPr/>
          <p:nvPr/>
        </p:nvGrpSpPr>
        <p:grpSpPr>
          <a:xfrm>
            <a:off x="5484971" y="4213509"/>
            <a:ext cx="51434" cy="1288547"/>
            <a:chOff x="0" y="0"/>
            <a:chExt cx="137158" cy="3436124"/>
          </a:xfrm>
          <a:solidFill>
            <a:srgbClr val="002060"/>
          </a:solidFill>
        </p:grpSpPr>
        <p:sp>
          <p:nvSpPr>
            <p:cNvPr id="11" name="Freeform 11"/>
            <p:cNvSpPr/>
            <p:nvPr/>
          </p:nvSpPr>
          <p:spPr>
            <a:xfrm>
              <a:off x="0" y="0"/>
              <a:ext cx="137160" cy="3436112"/>
            </a:xfrm>
            <a:custGeom>
              <a:avLst/>
              <a:gdLst/>
              <a:ahLst/>
              <a:cxnLst/>
              <a:rect l="l" t="t" r="r" b="b"/>
              <a:pathLst>
                <a:path w="137160" h="3436112">
                  <a:moveTo>
                    <a:pt x="0" y="0"/>
                  </a:moveTo>
                  <a:lnTo>
                    <a:pt x="137160" y="0"/>
                  </a:lnTo>
                  <a:lnTo>
                    <a:pt x="137160" y="3436112"/>
                  </a:lnTo>
                  <a:lnTo>
                    <a:pt x="0" y="3436112"/>
                  </a:lnTo>
                  <a:close/>
                </a:path>
              </a:pathLst>
            </a:custGeom>
            <a:grpFill/>
          </p:spPr>
          <p:txBody>
            <a:bodyPr/>
            <a:lstStyle/>
            <a:p>
              <a:endParaRPr lang="es-CO" sz="900"/>
            </a:p>
          </p:txBody>
        </p:sp>
      </p:grpSp>
      <p:grpSp>
        <p:nvGrpSpPr>
          <p:cNvPr id="12" name="Group 12"/>
          <p:cNvGrpSpPr/>
          <p:nvPr/>
        </p:nvGrpSpPr>
        <p:grpSpPr>
          <a:xfrm>
            <a:off x="0" y="1015817"/>
            <a:ext cx="9144000" cy="621154"/>
            <a:chOff x="0" y="-241102"/>
            <a:chExt cx="24384000" cy="1656412"/>
          </a:xfrm>
        </p:grpSpPr>
        <p:grpSp>
          <p:nvGrpSpPr>
            <p:cNvPr id="13" name="Group 13"/>
            <p:cNvGrpSpPr/>
            <p:nvPr/>
          </p:nvGrpSpPr>
          <p:grpSpPr>
            <a:xfrm>
              <a:off x="0" y="-241102"/>
              <a:ext cx="24384000" cy="1656412"/>
              <a:chOff x="0" y="-47625"/>
              <a:chExt cx="4816593" cy="327192"/>
            </a:xfrm>
          </p:grpSpPr>
          <p:sp>
            <p:nvSpPr>
              <p:cNvPr id="14" name="Freeform 14"/>
              <p:cNvSpPr/>
              <p:nvPr/>
            </p:nvSpPr>
            <p:spPr>
              <a:xfrm>
                <a:off x="0" y="0"/>
                <a:ext cx="4816592" cy="279567"/>
              </a:xfrm>
              <a:custGeom>
                <a:avLst/>
                <a:gdLst/>
                <a:ahLst/>
                <a:cxnLst/>
                <a:rect l="l" t="t" r="r" b="b"/>
                <a:pathLst>
                  <a:path w="4816592" h="279567">
                    <a:moveTo>
                      <a:pt x="0" y="0"/>
                    </a:moveTo>
                    <a:lnTo>
                      <a:pt x="4816592" y="0"/>
                    </a:lnTo>
                    <a:lnTo>
                      <a:pt x="4816592" y="279567"/>
                    </a:lnTo>
                    <a:lnTo>
                      <a:pt x="0" y="279567"/>
                    </a:lnTo>
                    <a:close/>
                  </a:path>
                </a:pathLst>
              </a:custGeom>
              <a:solidFill>
                <a:srgbClr val="223F78"/>
              </a:solidFill>
            </p:spPr>
            <p:txBody>
              <a:bodyPr/>
              <a:lstStyle/>
              <a:p>
                <a:endParaRPr lang="es-CO" sz="900"/>
              </a:p>
            </p:txBody>
          </p:sp>
          <p:sp>
            <p:nvSpPr>
              <p:cNvPr id="15" name="TextBox 15"/>
              <p:cNvSpPr txBox="1"/>
              <p:nvPr/>
            </p:nvSpPr>
            <p:spPr>
              <a:xfrm>
                <a:off x="0" y="-47625"/>
                <a:ext cx="4816593" cy="327192"/>
              </a:xfrm>
              <a:prstGeom prst="rect">
                <a:avLst/>
              </a:prstGeom>
            </p:spPr>
            <p:txBody>
              <a:bodyPr lIns="25400" tIns="25400" rIns="25400" bIns="25400" rtlCol="0" anchor="ctr"/>
              <a:lstStyle/>
              <a:p>
                <a:pPr algn="ctr">
                  <a:lnSpc>
                    <a:spcPts val="1789"/>
                  </a:lnSpc>
                </a:pPr>
                <a:endParaRPr sz="900"/>
              </a:p>
            </p:txBody>
          </p:sp>
        </p:grpSp>
        <p:sp>
          <p:nvSpPr>
            <p:cNvPr id="16" name="TextBox 16"/>
            <p:cNvSpPr txBox="1"/>
            <p:nvPr/>
          </p:nvSpPr>
          <p:spPr>
            <a:xfrm>
              <a:off x="2014869" y="427744"/>
              <a:ext cx="16855725" cy="622734"/>
            </a:xfrm>
            <a:prstGeom prst="rect">
              <a:avLst/>
            </a:prstGeom>
          </p:spPr>
          <p:txBody>
            <a:bodyPr wrap="square" lIns="0" tIns="0" rIns="0" bIns="0" rtlCol="0" anchor="t">
              <a:spAutoFit/>
            </a:bodyPr>
            <a:lstStyle/>
            <a:p>
              <a:pPr>
                <a:lnSpc>
                  <a:spcPts val="1836"/>
                </a:lnSpc>
                <a:spcBef>
                  <a:spcPct val="0"/>
                </a:spcBef>
              </a:pPr>
              <a:r>
                <a:rPr lang="en-US" sz="1700" b="1" dirty="0">
                  <a:solidFill>
                    <a:srgbClr val="FFFFFF"/>
                  </a:solidFill>
                  <a:latin typeface="Aptos Bold"/>
                  <a:ea typeface="Aptos Bold"/>
                  <a:cs typeface="Aptos Bold"/>
                  <a:sym typeface="Aptos Bold"/>
                </a:rPr>
                <a:t>AXIS 3: Strategy for Engagement with International STI Platforms</a:t>
              </a:r>
            </a:p>
          </p:txBody>
        </p:sp>
      </p:grpSp>
      <p:grpSp>
        <p:nvGrpSpPr>
          <p:cNvPr id="20" name="Group 7">
            <a:extLst>
              <a:ext uri="{FF2B5EF4-FFF2-40B4-BE49-F238E27FC236}">
                <a16:creationId xmlns:a16="http://schemas.microsoft.com/office/drawing/2014/main" id="{CA3593F3-01AF-7A59-FB9A-9637612A6662}"/>
              </a:ext>
            </a:extLst>
          </p:cNvPr>
          <p:cNvGrpSpPr/>
          <p:nvPr/>
        </p:nvGrpSpPr>
        <p:grpSpPr>
          <a:xfrm>
            <a:off x="-5360" y="5909225"/>
            <a:ext cx="9149360" cy="91525"/>
            <a:chOff x="0" y="0"/>
            <a:chExt cx="24398292" cy="244066"/>
          </a:xfrm>
        </p:grpSpPr>
        <p:sp>
          <p:nvSpPr>
            <p:cNvPr id="21" name="Freeform 8">
              <a:extLst>
                <a:ext uri="{FF2B5EF4-FFF2-40B4-BE49-F238E27FC236}">
                  <a16:creationId xmlns:a16="http://schemas.microsoft.com/office/drawing/2014/main" id="{38AC5A15-11CE-6C51-AEC4-9B8995A2C511}"/>
                </a:ext>
              </a:extLst>
            </p:cNvPr>
            <p:cNvSpPr/>
            <p:nvPr/>
          </p:nvSpPr>
          <p:spPr>
            <a:xfrm>
              <a:off x="0" y="0"/>
              <a:ext cx="24398351" cy="244094"/>
            </a:xfrm>
            <a:custGeom>
              <a:avLst/>
              <a:gdLst/>
              <a:ahLst/>
              <a:cxnLst/>
              <a:rect l="l" t="t" r="r" b="b"/>
              <a:pathLst>
                <a:path w="24398351" h="244094">
                  <a:moveTo>
                    <a:pt x="0" y="0"/>
                  </a:moveTo>
                  <a:lnTo>
                    <a:pt x="24398351" y="0"/>
                  </a:lnTo>
                  <a:lnTo>
                    <a:pt x="24398351" y="244094"/>
                  </a:lnTo>
                  <a:lnTo>
                    <a:pt x="0" y="244094"/>
                  </a:lnTo>
                  <a:close/>
                </a:path>
              </a:pathLst>
            </a:custGeom>
            <a:solidFill>
              <a:srgbClr val="050A30"/>
            </a:solidFill>
          </p:spPr>
          <p:txBody>
            <a:bodyPr/>
            <a:lstStyle/>
            <a:p>
              <a:endParaRPr lang="es-CO" sz="900"/>
            </a:p>
          </p:txBody>
        </p:sp>
      </p:grpSp>
      <p:pic>
        <p:nvPicPr>
          <p:cNvPr id="17" name="Picture 3" descr="A logo with green leaves&#10;&#10;AI-generated content may be incorrect.">
            <a:extLst>
              <a:ext uri="{FF2B5EF4-FFF2-40B4-BE49-F238E27FC236}">
                <a16:creationId xmlns:a16="http://schemas.microsoft.com/office/drawing/2014/main" id="{B650AAB2-51F0-169C-349F-B5777544E1B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67600" y="1055635"/>
            <a:ext cx="1556992" cy="634533"/>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31185" y="2716947"/>
            <a:ext cx="3550647" cy="1353950"/>
          </a:xfrm>
          <a:custGeom>
            <a:avLst/>
            <a:gdLst/>
            <a:ahLst/>
            <a:cxnLst/>
            <a:rect l="l" t="t" r="r" b="b"/>
            <a:pathLst>
              <a:path w="7993085" h="3084712">
                <a:moveTo>
                  <a:pt x="0" y="0"/>
                </a:moveTo>
                <a:lnTo>
                  <a:pt x="7993085" y="0"/>
                </a:lnTo>
                <a:lnTo>
                  <a:pt x="7993085" y="3084712"/>
                </a:lnTo>
                <a:lnTo>
                  <a:pt x="0" y="3084712"/>
                </a:lnTo>
                <a:lnTo>
                  <a:pt x="0" y="0"/>
                </a:lnTo>
                <a:close/>
              </a:path>
            </a:pathLst>
          </a:custGeom>
          <a:blipFill>
            <a:blip r:embed="rId2"/>
            <a:stretch>
              <a:fillRect t="-17392" r="-32843" b="-76196"/>
            </a:stretch>
          </a:blipFill>
          <a:ln w="38100">
            <a:solidFill>
              <a:schemeClr val="tx1"/>
            </a:solidFill>
          </a:ln>
        </p:spPr>
        <p:txBody>
          <a:bodyPr/>
          <a:lstStyle/>
          <a:p>
            <a:endParaRPr lang="es-CO" sz="900"/>
          </a:p>
        </p:txBody>
      </p:sp>
      <p:grpSp>
        <p:nvGrpSpPr>
          <p:cNvPr id="27" name="Group 26">
            <a:extLst>
              <a:ext uri="{FF2B5EF4-FFF2-40B4-BE49-F238E27FC236}">
                <a16:creationId xmlns:a16="http://schemas.microsoft.com/office/drawing/2014/main" id="{FEF41A82-A36D-C1EF-ABE5-E4611EEA3F8A}"/>
              </a:ext>
            </a:extLst>
          </p:cNvPr>
          <p:cNvGrpSpPr/>
          <p:nvPr/>
        </p:nvGrpSpPr>
        <p:grpSpPr>
          <a:xfrm>
            <a:off x="4869565" y="2719735"/>
            <a:ext cx="3710829" cy="1358682"/>
            <a:chOff x="9412438" y="4688586"/>
            <a:chExt cx="8189762" cy="3084712"/>
          </a:xfrm>
        </p:grpSpPr>
        <p:sp>
          <p:nvSpPr>
            <p:cNvPr id="3" name="Freeform 3"/>
            <p:cNvSpPr/>
            <p:nvPr/>
          </p:nvSpPr>
          <p:spPr>
            <a:xfrm>
              <a:off x="9412438" y="4688586"/>
              <a:ext cx="8189762" cy="3084712"/>
            </a:xfrm>
            <a:custGeom>
              <a:avLst/>
              <a:gdLst/>
              <a:ahLst/>
              <a:cxnLst/>
              <a:rect l="l" t="t" r="r" b="b"/>
              <a:pathLst>
                <a:path w="8217914" h="3084712">
                  <a:moveTo>
                    <a:pt x="0" y="0"/>
                  </a:moveTo>
                  <a:lnTo>
                    <a:pt x="8217914" y="0"/>
                  </a:lnTo>
                  <a:lnTo>
                    <a:pt x="8217914" y="3084712"/>
                  </a:lnTo>
                  <a:lnTo>
                    <a:pt x="0" y="3084712"/>
                  </a:lnTo>
                  <a:lnTo>
                    <a:pt x="0" y="0"/>
                  </a:lnTo>
                  <a:close/>
                </a:path>
              </a:pathLst>
            </a:custGeom>
            <a:blipFill>
              <a:blip r:embed="rId3"/>
              <a:stretch>
                <a:fillRect l="-785" t="-18970" r="-32540" b="-68324"/>
              </a:stretch>
            </a:blipFill>
            <a:ln w="38100">
              <a:solidFill>
                <a:schemeClr val="tx1"/>
              </a:solidFill>
            </a:ln>
          </p:spPr>
          <p:txBody>
            <a:bodyPr/>
            <a:lstStyle/>
            <a:p>
              <a:endParaRPr lang="es-CO" sz="900"/>
            </a:p>
          </p:txBody>
        </p:sp>
        <p:sp>
          <p:nvSpPr>
            <p:cNvPr id="4" name="Freeform 4"/>
            <p:cNvSpPr/>
            <p:nvPr/>
          </p:nvSpPr>
          <p:spPr>
            <a:xfrm>
              <a:off x="9423318" y="4716372"/>
              <a:ext cx="2692482" cy="3029140"/>
            </a:xfrm>
            <a:custGeom>
              <a:avLst/>
              <a:gdLst/>
              <a:ahLst/>
              <a:cxnLst/>
              <a:rect l="l" t="t" r="r" b="b"/>
              <a:pathLst>
                <a:path w="2692482" h="3029140">
                  <a:moveTo>
                    <a:pt x="0" y="0"/>
                  </a:moveTo>
                  <a:lnTo>
                    <a:pt x="2692482" y="0"/>
                  </a:lnTo>
                  <a:lnTo>
                    <a:pt x="2692482" y="3029140"/>
                  </a:lnTo>
                  <a:lnTo>
                    <a:pt x="0" y="3029140"/>
                  </a:lnTo>
                  <a:lnTo>
                    <a:pt x="0" y="0"/>
                  </a:lnTo>
                  <a:close/>
                </a:path>
              </a:pathLst>
            </a:custGeom>
            <a:blipFill>
              <a:blip r:embed="rId4"/>
              <a:stretch>
                <a:fillRect l="-101247" t="-2445" r="-2843" b="-52715"/>
              </a:stretch>
            </a:blipFill>
          </p:spPr>
          <p:txBody>
            <a:bodyPr/>
            <a:lstStyle/>
            <a:p>
              <a:endParaRPr lang="es-CO" sz="900"/>
            </a:p>
          </p:txBody>
        </p:sp>
      </p:grpSp>
      <p:sp>
        <p:nvSpPr>
          <p:cNvPr id="5" name="TextBox 5"/>
          <p:cNvSpPr txBox="1"/>
          <p:nvPr/>
        </p:nvSpPr>
        <p:spPr>
          <a:xfrm>
            <a:off x="881639" y="2144250"/>
            <a:ext cx="3525250" cy="369332"/>
          </a:xfrm>
          <a:prstGeom prst="rect">
            <a:avLst/>
          </a:prstGeom>
        </p:spPr>
        <p:txBody>
          <a:bodyPr wrap="square" lIns="0" tIns="0" rIns="0" bIns="0" rtlCol="0" anchor="t">
            <a:spAutoFit/>
          </a:bodyPr>
          <a:lstStyle/>
          <a:p>
            <a:pPr lvl="0" algn="ctr"/>
            <a:r>
              <a:rPr lang="es-CR" sz="1200" dirty="0" err="1">
                <a:latin typeface="Aptos"/>
              </a:rPr>
              <a:t>Productivity</a:t>
            </a:r>
            <a:r>
              <a:rPr lang="es-CR" sz="1200" dirty="0">
                <a:latin typeface="Aptos"/>
              </a:rPr>
              <a:t> and </a:t>
            </a:r>
            <a:r>
              <a:rPr lang="es-CR" sz="1200" dirty="0" err="1">
                <a:latin typeface="Aptos"/>
              </a:rPr>
              <a:t>efficiency</a:t>
            </a:r>
            <a:r>
              <a:rPr lang="es-CR" sz="1200" dirty="0">
                <a:latin typeface="Aptos"/>
              </a:rPr>
              <a:t> in </a:t>
            </a:r>
            <a:r>
              <a:rPr lang="es-CR" sz="1200" dirty="0" err="1">
                <a:latin typeface="Aptos"/>
              </a:rPr>
              <a:t>agrifood</a:t>
            </a:r>
            <a:r>
              <a:rPr lang="es-CR" sz="1200" dirty="0">
                <a:latin typeface="Aptos"/>
              </a:rPr>
              <a:t> </a:t>
            </a:r>
            <a:r>
              <a:rPr lang="es-CR" sz="1200" dirty="0" err="1">
                <a:latin typeface="Aptos"/>
              </a:rPr>
              <a:t>systems</a:t>
            </a:r>
            <a:endParaRPr lang="es-CR" sz="1200" dirty="0">
              <a:latin typeface="Aptos"/>
            </a:endParaRPr>
          </a:p>
          <a:p>
            <a:pPr lvl="0"/>
            <a:r>
              <a:rPr lang="es-CR" sz="1200" dirty="0" err="1">
                <a:latin typeface="Aptos"/>
              </a:rPr>
              <a:t>Adaptation</a:t>
            </a:r>
            <a:r>
              <a:rPr lang="es-CR" sz="1200" dirty="0">
                <a:latin typeface="Aptos"/>
              </a:rPr>
              <a:t> </a:t>
            </a:r>
            <a:r>
              <a:rPr lang="es-CR" sz="1200" dirty="0" err="1">
                <a:latin typeface="Aptos"/>
              </a:rPr>
              <a:t>of</a:t>
            </a:r>
            <a:r>
              <a:rPr lang="es-CR" sz="1200" dirty="0">
                <a:latin typeface="Aptos"/>
              </a:rPr>
              <a:t> </a:t>
            </a:r>
            <a:r>
              <a:rPr lang="es-CR" sz="1200" dirty="0" err="1">
                <a:latin typeface="Aptos"/>
              </a:rPr>
              <a:t>agrifood</a:t>
            </a:r>
            <a:r>
              <a:rPr lang="es-CR" sz="1200" dirty="0">
                <a:latin typeface="Aptos"/>
              </a:rPr>
              <a:t> </a:t>
            </a:r>
            <a:r>
              <a:rPr lang="es-CR" sz="1200" dirty="0" err="1">
                <a:latin typeface="Aptos"/>
              </a:rPr>
              <a:t>systems</a:t>
            </a:r>
            <a:r>
              <a:rPr lang="es-CR" sz="1200" dirty="0">
                <a:latin typeface="Aptos"/>
              </a:rPr>
              <a:t> </a:t>
            </a:r>
            <a:r>
              <a:rPr lang="es-CR" sz="1200" dirty="0" err="1">
                <a:latin typeface="Aptos"/>
              </a:rPr>
              <a:t>to</a:t>
            </a:r>
            <a:r>
              <a:rPr lang="es-CR" sz="1200" dirty="0">
                <a:latin typeface="Aptos"/>
              </a:rPr>
              <a:t> a </a:t>
            </a:r>
            <a:r>
              <a:rPr lang="es-CR" sz="1200" dirty="0" err="1">
                <a:latin typeface="Aptos"/>
              </a:rPr>
              <a:t>changing</a:t>
            </a:r>
            <a:r>
              <a:rPr lang="es-CR" sz="1200" dirty="0">
                <a:latin typeface="Aptos"/>
              </a:rPr>
              <a:t> </a:t>
            </a:r>
            <a:r>
              <a:rPr lang="es-CR" sz="1200" dirty="0" err="1">
                <a:latin typeface="Aptos"/>
              </a:rPr>
              <a:t>context</a:t>
            </a:r>
            <a:endParaRPr lang="es-CR" sz="1200" dirty="0">
              <a:latin typeface="Aptos"/>
            </a:endParaRPr>
          </a:p>
        </p:txBody>
      </p:sp>
      <p:sp>
        <p:nvSpPr>
          <p:cNvPr id="6" name="TextBox 6"/>
          <p:cNvSpPr txBox="1"/>
          <p:nvPr/>
        </p:nvSpPr>
        <p:spPr>
          <a:xfrm>
            <a:off x="5168402" y="2073648"/>
            <a:ext cx="3556498" cy="369332"/>
          </a:xfrm>
          <a:prstGeom prst="rect">
            <a:avLst/>
          </a:prstGeom>
        </p:spPr>
        <p:txBody>
          <a:bodyPr wrap="square" lIns="0" tIns="0" rIns="0" bIns="0" rtlCol="0" anchor="t">
            <a:spAutoFit/>
          </a:bodyPr>
          <a:lstStyle/>
          <a:p>
            <a:pPr lvl="0" algn="ctr"/>
            <a:r>
              <a:rPr lang="es-CR" sz="1200" dirty="0" err="1">
                <a:latin typeface="Aptos"/>
              </a:rPr>
              <a:t>Bioeconomy</a:t>
            </a:r>
            <a:r>
              <a:rPr lang="es-CR" sz="1200" dirty="0">
                <a:latin typeface="Aptos"/>
              </a:rPr>
              <a:t> and </a:t>
            </a:r>
            <a:r>
              <a:rPr lang="es-CR" sz="1200" dirty="0" err="1">
                <a:latin typeface="Aptos"/>
              </a:rPr>
              <a:t>the</a:t>
            </a:r>
            <a:r>
              <a:rPr lang="es-CR" sz="1200" dirty="0">
                <a:latin typeface="Aptos"/>
              </a:rPr>
              <a:t> </a:t>
            </a:r>
            <a:r>
              <a:rPr lang="es-CR" sz="1200" dirty="0" err="1">
                <a:latin typeface="Aptos"/>
              </a:rPr>
              <a:t>sustainable</a:t>
            </a:r>
            <a:r>
              <a:rPr lang="es-CR" sz="1200" dirty="0">
                <a:latin typeface="Aptos"/>
              </a:rPr>
              <a:t> use </a:t>
            </a:r>
            <a:r>
              <a:rPr lang="es-CR" sz="1200" dirty="0" err="1">
                <a:latin typeface="Aptos"/>
              </a:rPr>
              <a:t>of</a:t>
            </a:r>
            <a:r>
              <a:rPr lang="es-CR" sz="1200" dirty="0">
                <a:latin typeface="Aptos"/>
              </a:rPr>
              <a:t> </a:t>
            </a:r>
            <a:r>
              <a:rPr lang="es-CR" sz="1200" dirty="0" err="1">
                <a:latin typeface="Aptos"/>
              </a:rPr>
              <a:t>biodiversity</a:t>
            </a:r>
            <a:r>
              <a:rPr lang="es-CR" sz="1200" dirty="0">
                <a:latin typeface="Aptos"/>
              </a:rPr>
              <a:t> and </a:t>
            </a:r>
            <a:r>
              <a:rPr lang="es-CR" sz="1200" dirty="0" err="1">
                <a:latin typeface="Aptos"/>
              </a:rPr>
              <a:t>biomass</a:t>
            </a:r>
            <a:r>
              <a:rPr lang="es-CR" sz="1200" dirty="0">
                <a:latin typeface="Aptos"/>
              </a:rPr>
              <a:t> in </a:t>
            </a:r>
            <a:r>
              <a:rPr lang="es-CR" sz="1200" dirty="0" err="1">
                <a:latin typeface="Aptos"/>
              </a:rPr>
              <a:t>agrifood</a:t>
            </a:r>
            <a:r>
              <a:rPr lang="es-CR" sz="1200" dirty="0">
                <a:latin typeface="Aptos"/>
              </a:rPr>
              <a:t> </a:t>
            </a:r>
            <a:r>
              <a:rPr lang="es-CR" sz="1200" dirty="0" err="1">
                <a:latin typeface="Aptos"/>
              </a:rPr>
              <a:t>systems</a:t>
            </a:r>
            <a:endParaRPr lang="es-CR" sz="1200" dirty="0">
              <a:latin typeface="Aptos"/>
            </a:endParaRPr>
          </a:p>
        </p:txBody>
      </p:sp>
      <p:sp>
        <p:nvSpPr>
          <p:cNvPr id="12" name="TextBox 12"/>
          <p:cNvSpPr txBox="1"/>
          <p:nvPr/>
        </p:nvSpPr>
        <p:spPr>
          <a:xfrm>
            <a:off x="1012753" y="1696352"/>
            <a:ext cx="7133941" cy="256993"/>
          </a:xfrm>
          <a:prstGeom prst="rect">
            <a:avLst/>
          </a:prstGeom>
        </p:spPr>
        <p:txBody>
          <a:bodyPr lIns="0" tIns="0" rIns="0" bIns="0" rtlCol="0" anchor="t">
            <a:spAutoFit/>
          </a:bodyPr>
          <a:lstStyle/>
          <a:p>
            <a:pPr algn="ctr">
              <a:lnSpc>
                <a:spcPts val="2139"/>
              </a:lnSpc>
              <a:spcBef>
                <a:spcPct val="0"/>
              </a:spcBef>
            </a:pPr>
            <a:r>
              <a:rPr lang="en-US" sz="1550" b="1" dirty="0">
                <a:solidFill>
                  <a:srgbClr val="000000"/>
                </a:solidFill>
                <a:latin typeface="Aptos Bold"/>
                <a:ea typeface="Aptos Bold"/>
                <a:cs typeface="Aptos Bold"/>
                <a:sym typeface="Aptos Bold"/>
              </a:rPr>
              <a:t>170 Participants in Webinars Organized by FORAGRO’s Foresight Group</a:t>
            </a:r>
          </a:p>
        </p:txBody>
      </p:sp>
      <p:sp>
        <p:nvSpPr>
          <p:cNvPr id="19" name="TextBox 18">
            <a:extLst>
              <a:ext uri="{FF2B5EF4-FFF2-40B4-BE49-F238E27FC236}">
                <a16:creationId xmlns:a16="http://schemas.microsoft.com/office/drawing/2014/main" id="{E5260977-9F4D-CA49-05E0-913C72961E9D}"/>
              </a:ext>
            </a:extLst>
          </p:cNvPr>
          <p:cNvSpPr txBox="1"/>
          <p:nvPr/>
        </p:nvSpPr>
        <p:spPr>
          <a:xfrm>
            <a:off x="386339" y="1665199"/>
            <a:ext cx="495300" cy="1089978"/>
          </a:xfrm>
          <a:prstGeom prst="rect">
            <a:avLst/>
          </a:prstGeom>
          <a:noFill/>
        </p:spPr>
        <p:txBody>
          <a:bodyPr wrap="square">
            <a:spAutoFit/>
          </a:bodyPr>
          <a:lstStyle/>
          <a:p>
            <a:pPr>
              <a:lnSpc>
                <a:spcPts val="8640"/>
              </a:lnSpc>
            </a:pPr>
            <a:r>
              <a:rPr lang="en-US" sz="4800" b="1">
                <a:solidFill>
                  <a:schemeClr val="accent5">
                    <a:lumMod val="50000"/>
                  </a:schemeClr>
                </a:solidFill>
                <a:latin typeface="Aptos Bold"/>
                <a:ea typeface="Aptos Bold"/>
                <a:cs typeface="Aptos Bold"/>
                <a:sym typeface="Aptos Bold"/>
              </a:rPr>
              <a:t>1</a:t>
            </a:r>
          </a:p>
        </p:txBody>
      </p:sp>
      <p:sp>
        <p:nvSpPr>
          <p:cNvPr id="22" name="TextBox 21">
            <a:extLst>
              <a:ext uri="{FF2B5EF4-FFF2-40B4-BE49-F238E27FC236}">
                <a16:creationId xmlns:a16="http://schemas.microsoft.com/office/drawing/2014/main" id="{512C7ACF-864A-E02A-0E83-B95B0952CF2C}"/>
              </a:ext>
            </a:extLst>
          </p:cNvPr>
          <p:cNvSpPr txBox="1"/>
          <p:nvPr/>
        </p:nvSpPr>
        <p:spPr>
          <a:xfrm>
            <a:off x="4700055" y="1669961"/>
            <a:ext cx="495300" cy="1089978"/>
          </a:xfrm>
          <a:prstGeom prst="rect">
            <a:avLst/>
          </a:prstGeom>
          <a:noFill/>
        </p:spPr>
        <p:txBody>
          <a:bodyPr wrap="square">
            <a:spAutoFit/>
          </a:bodyPr>
          <a:lstStyle/>
          <a:p>
            <a:pPr>
              <a:lnSpc>
                <a:spcPts val="8640"/>
              </a:lnSpc>
            </a:pPr>
            <a:r>
              <a:rPr lang="en-US" sz="4800" b="1">
                <a:solidFill>
                  <a:srgbClr val="00B050"/>
                </a:solidFill>
                <a:latin typeface="Aptos Bold"/>
                <a:ea typeface="Aptos Bold"/>
                <a:cs typeface="Aptos Bold"/>
                <a:sym typeface="Aptos Bold"/>
              </a:rPr>
              <a:t>2</a:t>
            </a:r>
          </a:p>
        </p:txBody>
      </p:sp>
      <p:grpSp>
        <p:nvGrpSpPr>
          <p:cNvPr id="24" name="Group 7">
            <a:extLst>
              <a:ext uri="{FF2B5EF4-FFF2-40B4-BE49-F238E27FC236}">
                <a16:creationId xmlns:a16="http://schemas.microsoft.com/office/drawing/2014/main" id="{6CAF313C-EAF6-CA98-F31B-2C92FBF233F2}"/>
              </a:ext>
            </a:extLst>
          </p:cNvPr>
          <p:cNvGrpSpPr/>
          <p:nvPr/>
        </p:nvGrpSpPr>
        <p:grpSpPr>
          <a:xfrm>
            <a:off x="-5360" y="5909225"/>
            <a:ext cx="9149360" cy="91525"/>
            <a:chOff x="0" y="0"/>
            <a:chExt cx="24398292" cy="244066"/>
          </a:xfrm>
        </p:grpSpPr>
        <p:sp>
          <p:nvSpPr>
            <p:cNvPr id="25" name="Freeform 8">
              <a:extLst>
                <a:ext uri="{FF2B5EF4-FFF2-40B4-BE49-F238E27FC236}">
                  <a16:creationId xmlns:a16="http://schemas.microsoft.com/office/drawing/2014/main" id="{8B11A735-B94A-21BF-E935-ACD72BF843D5}"/>
                </a:ext>
              </a:extLst>
            </p:cNvPr>
            <p:cNvSpPr/>
            <p:nvPr/>
          </p:nvSpPr>
          <p:spPr>
            <a:xfrm>
              <a:off x="0" y="0"/>
              <a:ext cx="24398351" cy="244094"/>
            </a:xfrm>
            <a:custGeom>
              <a:avLst/>
              <a:gdLst/>
              <a:ahLst/>
              <a:cxnLst/>
              <a:rect l="l" t="t" r="r" b="b"/>
              <a:pathLst>
                <a:path w="24398351" h="244094">
                  <a:moveTo>
                    <a:pt x="0" y="0"/>
                  </a:moveTo>
                  <a:lnTo>
                    <a:pt x="24398351" y="0"/>
                  </a:lnTo>
                  <a:lnTo>
                    <a:pt x="24398351" y="244094"/>
                  </a:lnTo>
                  <a:lnTo>
                    <a:pt x="0" y="244094"/>
                  </a:lnTo>
                  <a:close/>
                </a:path>
              </a:pathLst>
            </a:custGeom>
            <a:solidFill>
              <a:srgbClr val="050A30"/>
            </a:solidFill>
          </p:spPr>
          <p:txBody>
            <a:bodyPr/>
            <a:lstStyle/>
            <a:p>
              <a:endParaRPr lang="es-CO" sz="900"/>
            </a:p>
          </p:txBody>
        </p:sp>
      </p:grpSp>
      <p:grpSp>
        <p:nvGrpSpPr>
          <p:cNvPr id="13" name="Group 12">
            <a:extLst>
              <a:ext uri="{FF2B5EF4-FFF2-40B4-BE49-F238E27FC236}">
                <a16:creationId xmlns:a16="http://schemas.microsoft.com/office/drawing/2014/main" id="{D488867F-9E7B-8810-9BDD-840CAF449DDD}"/>
              </a:ext>
            </a:extLst>
          </p:cNvPr>
          <p:cNvGrpSpPr/>
          <p:nvPr/>
        </p:nvGrpSpPr>
        <p:grpSpPr>
          <a:xfrm>
            <a:off x="0" y="1015817"/>
            <a:ext cx="9144000" cy="621154"/>
            <a:chOff x="0" y="-241102"/>
            <a:chExt cx="24384000" cy="1656412"/>
          </a:xfrm>
        </p:grpSpPr>
        <p:grpSp>
          <p:nvGrpSpPr>
            <p:cNvPr id="14" name="Group 13">
              <a:extLst>
                <a:ext uri="{FF2B5EF4-FFF2-40B4-BE49-F238E27FC236}">
                  <a16:creationId xmlns:a16="http://schemas.microsoft.com/office/drawing/2014/main" id="{79AC0111-43B0-CFBA-BDC6-5CDE390A7EDD}"/>
                </a:ext>
              </a:extLst>
            </p:cNvPr>
            <p:cNvGrpSpPr/>
            <p:nvPr/>
          </p:nvGrpSpPr>
          <p:grpSpPr>
            <a:xfrm>
              <a:off x="0" y="-241102"/>
              <a:ext cx="24384000" cy="1656412"/>
              <a:chOff x="0" y="-47625"/>
              <a:chExt cx="4816593" cy="327192"/>
            </a:xfrm>
          </p:grpSpPr>
          <p:sp>
            <p:nvSpPr>
              <p:cNvPr id="17" name="Freeform 14">
                <a:extLst>
                  <a:ext uri="{FF2B5EF4-FFF2-40B4-BE49-F238E27FC236}">
                    <a16:creationId xmlns:a16="http://schemas.microsoft.com/office/drawing/2014/main" id="{A0F18587-25AB-254C-5820-7F52E999E3D8}"/>
                  </a:ext>
                </a:extLst>
              </p:cNvPr>
              <p:cNvSpPr/>
              <p:nvPr/>
            </p:nvSpPr>
            <p:spPr>
              <a:xfrm>
                <a:off x="0" y="0"/>
                <a:ext cx="4816592" cy="279567"/>
              </a:xfrm>
              <a:custGeom>
                <a:avLst/>
                <a:gdLst/>
                <a:ahLst/>
                <a:cxnLst/>
                <a:rect l="l" t="t" r="r" b="b"/>
                <a:pathLst>
                  <a:path w="4816592" h="279567">
                    <a:moveTo>
                      <a:pt x="0" y="0"/>
                    </a:moveTo>
                    <a:lnTo>
                      <a:pt x="4816592" y="0"/>
                    </a:lnTo>
                    <a:lnTo>
                      <a:pt x="4816592" y="279567"/>
                    </a:lnTo>
                    <a:lnTo>
                      <a:pt x="0" y="279567"/>
                    </a:lnTo>
                    <a:close/>
                  </a:path>
                </a:pathLst>
              </a:custGeom>
              <a:solidFill>
                <a:srgbClr val="223F78"/>
              </a:solidFill>
            </p:spPr>
            <p:txBody>
              <a:bodyPr/>
              <a:lstStyle/>
              <a:p>
                <a:endParaRPr lang="es-CO" sz="900"/>
              </a:p>
            </p:txBody>
          </p:sp>
          <p:sp>
            <p:nvSpPr>
              <p:cNvPr id="18" name="TextBox 15">
                <a:extLst>
                  <a:ext uri="{FF2B5EF4-FFF2-40B4-BE49-F238E27FC236}">
                    <a16:creationId xmlns:a16="http://schemas.microsoft.com/office/drawing/2014/main" id="{958DF169-18C6-608C-FA39-5B0C3AC4CED2}"/>
                  </a:ext>
                </a:extLst>
              </p:cNvPr>
              <p:cNvSpPr txBox="1"/>
              <p:nvPr/>
            </p:nvSpPr>
            <p:spPr>
              <a:xfrm>
                <a:off x="0" y="-47625"/>
                <a:ext cx="4816593" cy="327192"/>
              </a:xfrm>
              <a:prstGeom prst="rect">
                <a:avLst/>
              </a:prstGeom>
            </p:spPr>
            <p:txBody>
              <a:bodyPr lIns="25400" tIns="25400" rIns="25400" bIns="25400" rtlCol="0" anchor="ctr"/>
              <a:lstStyle/>
              <a:p>
                <a:pPr algn="ctr">
                  <a:lnSpc>
                    <a:spcPts val="1789"/>
                  </a:lnSpc>
                </a:pPr>
                <a:endParaRPr sz="900"/>
              </a:p>
            </p:txBody>
          </p:sp>
        </p:grpSp>
        <p:sp>
          <p:nvSpPr>
            <p:cNvPr id="15" name="TextBox 16">
              <a:extLst>
                <a:ext uri="{FF2B5EF4-FFF2-40B4-BE49-F238E27FC236}">
                  <a16:creationId xmlns:a16="http://schemas.microsoft.com/office/drawing/2014/main" id="{7914D54F-F95C-06B3-23A4-54CEF2A974FB}"/>
                </a:ext>
              </a:extLst>
            </p:cNvPr>
            <p:cNvSpPr txBox="1"/>
            <p:nvPr/>
          </p:nvSpPr>
          <p:spPr>
            <a:xfrm>
              <a:off x="1822848" y="304882"/>
              <a:ext cx="16855725" cy="620342"/>
            </a:xfrm>
            <a:prstGeom prst="rect">
              <a:avLst/>
            </a:prstGeom>
          </p:spPr>
          <p:txBody>
            <a:bodyPr wrap="square" lIns="0" tIns="0" rIns="0" bIns="0" rtlCol="0" anchor="t">
              <a:spAutoFit/>
            </a:bodyPr>
            <a:lstStyle/>
            <a:p>
              <a:pPr>
                <a:lnSpc>
                  <a:spcPts val="1836"/>
                </a:lnSpc>
                <a:spcBef>
                  <a:spcPct val="0"/>
                </a:spcBef>
              </a:pPr>
              <a:r>
                <a:rPr lang="en-US" sz="1675" b="1" dirty="0">
                  <a:solidFill>
                    <a:srgbClr val="FFFFFF"/>
                  </a:solidFill>
                  <a:latin typeface="Aptos Bold"/>
                  <a:ea typeface="Aptos Bold"/>
                  <a:cs typeface="Aptos Bold"/>
                  <a:sym typeface="Aptos Bold"/>
                </a:rPr>
                <a:t>AXIS 3: Strategy for Engagement with International STI Platforms</a:t>
              </a:r>
            </a:p>
          </p:txBody>
        </p:sp>
      </p:grpSp>
      <p:pic>
        <p:nvPicPr>
          <p:cNvPr id="20" name="Picture 3" descr="A logo with green leaves&#10;&#10;AI-generated content may be incorrect.">
            <a:extLst>
              <a:ext uri="{FF2B5EF4-FFF2-40B4-BE49-F238E27FC236}">
                <a16:creationId xmlns:a16="http://schemas.microsoft.com/office/drawing/2014/main" id="{D6B96840-FCED-8CC4-9A23-FB1652FFB92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467600" y="1055635"/>
            <a:ext cx="1556992" cy="634533"/>
          </a:xfrm>
          <a:prstGeom prst="rect">
            <a:avLst/>
          </a:prstGeom>
        </p:spPr>
      </p:pic>
      <p:pic>
        <p:nvPicPr>
          <p:cNvPr id="8" name="Picture 7" descr="A screenshot of a video conference&#10;&#10;AI-generated content may be incorrect.">
            <a:extLst>
              <a:ext uri="{FF2B5EF4-FFF2-40B4-BE49-F238E27FC236}">
                <a16:creationId xmlns:a16="http://schemas.microsoft.com/office/drawing/2014/main" id="{DDD5062A-400C-EEAF-27C9-5EDB484060A1}"/>
              </a:ext>
            </a:extLst>
          </p:cNvPr>
          <p:cNvPicPr>
            <a:picLocks noChangeAspect="1"/>
          </p:cNvPicPr>
          <p:nvPr/>
        </p:nvPicPr>
        <p:blipFill>
          <a:blip r:embed="rId6"/>
          <a:srcRect t="13115" r="27763" b="6719"/>
          <a:stretch>
            <a:fillRect/>
          </a:stretch>
        </p:blipFill>
        <p:spPr>
          <a:xfrm>
            <a:off x="4313079" y="4359793"/>
            <a:ext cx="2481367" cy="1349913"/>
          </a:xfrm>
          <a:prstGeom prst="rect">
            <a:avLst/>
          </a:prstGeom>
        </p:spPr>
      </p:pic>
      <p:sp>
        <p:nvSpPr>
          <p:cNvPr id="10" name="TextBox 9">
            <a:extLst>
              <a:ext uri="{FF2B5EF4-FFF2-40B4-BE49-F238E27FC236}">
                <a16:creationId xmlns:a16="http://schemas.microsoft.com/office/drawing/2014/main" id="{EA545ED2-8367-F7D1-D7E6-FB2964DC6B3A}"/>
              </a:ext>
            </a:extLst>
          </p:cNvPr>
          <p:cNvSpPr txBox="1"/>
          <p:nvPr/>
        </p:nvSpPr>
        <p:spPr>
          <a:xfrm>
            <a:off x="1327577" y="4156928"/>
            <a:ext cx="495300" cy="1043812"/>
          </a:xfrm>
          <a:prstGeom prst="rect">
            <a:avLst/>
          </a:prstGeom>
          <a:noFill/>
        </p:spPr>
        <p:txBody>
          <a:bodyPr wrap="square" lIns="45720" tIns="22860" rIns="45720" bIns="22860" anchor="t">
            <a:spAutoFit/>
          </a:bodyPr>
          <a:lstStyle/>
          <a:p>
            <a:pPr>
              <a:lnSpc>
                <a:spcPts val="8640"/>
              </a:lnSpc>
            </a:pPr>
            <a:r>
              <a:rPr lang="en-US" sz="4800" b="1">
                <a:solidFill>
                  <a:srgbClr val="7030A0"/>
                </a:solidFill>
                <a:latin typeface="Aptos Bold"/>
                <a:ea typeface="Aptos Bold"/>
                <a:cs typeface="Aptos Bold"/>
              </a:rPr>
              <a:t>3</a:t>
            </a:r>
          </a:p>
        </p:txBody>
      </p:sp>
      <p:sp>
        <p:nvSpPr>
          <p:cNvPr id="26" name="TextBox 6">
            <a:extLst>
              <a:ext uri="{FF2B5EF4-FFF2-40B4-BE49-F238E27FC236}">
                <a16:creationId xmlns:a16="http://schemas.microsoft.com/office/drawing/2014/main" id="{702838E8-D182-F094-5756-ED7A8F98AB6D}"/>
              </a:ext>
            </a:extLst>
          </p:cNvPr>
          <p:cNvSpPr txBox="1"/>
          <p:nvPr/>
        </p:nvSpPr>
        <p:spPr>
          <a:xfrm>
            <a:off x="1745682" y="4485880"/>
            <a:ext cx="2564223" cy="369332"/>
          </a:xfrm>
          <a:prstGeom prst="rect">
            <a:avLst/>
          </a:prstGeom>
        </p:spPr>
        <p:txBody>
          <a:bodyPr wrap="square" lIns="0" tIns="0" rIns="0" bIns="0" rtlCol="0" anchor="t">
            <a:spAutoFit/>
          </a:bodyPr>
          <a:lstStyle/>
          <a:p>
            <a:pPr lvl="0" algn="ctr"/>
            <a:r>
              <a:rPr lang="es-CR" sz="1200" dirty="0" err="1">
                <a:latin typeface="Aptos"/>
              </a:rPr>
              <a:t>Adaptation</a:t>
            </a:r>
            <a:r>
              <a:rPr lang="es-CR" sz="1200" dirty="0">
                <a:latin typeface="Aptos"/>
              </a:rPr>
              <a:t> </a:t>
            </a:r>
            <a:r>
              <a:rPr lang="es-CR" sz="1200" dirty="0" err="1">
                <a:latin typeface="Aptos"/>
              </a:rPr>
              <a:t>of</a:t>
            </a:r>
            <a:r>
              <a:rPr lang="es-CR" sz="1200" dirty="0">
                <a:latin typeface="Aptos"/>
              </a:rPr>
              <a:t> </a:t>
            </a:r>
            <a:r>
              <a:rPr lang="es-CR" sz="1200" dirty="0" err="1">
                <a:latin typeface="Aptos"/>
              </a:rPr>
              <a:t>agrifood</a:t>
            </a:r>
            <a:r>
              <a:rPr lang="es-CR" sz="1200" dirty="0">
                <a:latin typeface="Aptos"/>
              </a:rPr>
              <a:t> </a:t>
            </a:r>
            <a:r>
              <a:rPr lang="es-CR" sz="1200" dirty="0" err="1">
                <a:latin typeface="Aptos"/>
              </a:rPr>
              <a:t>systems</a:t>
            </a:r>
            <a:r>
              <a:rPr lang="es-CR" sz="1200" dirty="0">
                <a:latin typeface="Aptos"/>
              </a:rPr>
              <a:t> </a:t>
            </a:r>
            <a:r>
              <a:rPr lang="es-CR" sz="1200" dirty="0" err="1">
                <a:latin typeface="Aptos"/>
              </a:rPr>
              <a:t>to</a:t>
            </a:r>
            <a:r>
              <a:rPr lang="es-CR" sz="1200" dirty="0">
                <a:latin typeface="Aptos"/>
              </a:rPr>
              <a:t> a </a:t>
            </a:r>
            <a:r>
              <a:rPr lang="es-CR" sz="1200" dirty="0" err="1">
                <a:latin typeface="Aptos"/>
              </a:rPr>
              <a:t>changing</a:t>
            </a:r>
            <a:r>
              <a:rPr lang="es-CR" sz="1200" dirty="0">
                <a:latin typeface="Aptos"/>
              </a:rPr>
              <a:t> </a:t>
            </a:r>
            <a:r>
              <a:rPr lang="es-CR" sz="1200" dirty="0" err="1">
                <a:latin typeface="Aptos"/>
              </a:rPr>
              <a:t>context</a:t>
            </a:r>
            <a:endParaRPr lang="es-CR" sz="1200" dirty="0">
              <a:latin typeface="Apto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A65BCA-0120-7B82-0853-888AD9D1D73B}"/>
            </a:ext>
          </a:extLst>
        </p:cNvPr>
        <p:cNvGrpSpPr/>
        <p:nvPr/>
      </p:nvGrpSpPr>
      <p:grpSpPr>
        <a:xfrm>
          <a:off x="0" y="0"/>
          <a:ext cx="0" cy="0"/>
          <a:chOff x="0" y="0"/>
          <a:chExt cx="0" cy="0"/>
        </a:xfrm>
      </p:grpSpPr>
      <p:sp>
        <p:nvSpPr>
          <p:cNvPr id="12" name="TextBox 12">
            <a:extLst>
              <a:ext uri="{FF2B5EF4-FFF2-40B4-BE49-F238E27FC236}">
                <a16:creationId xmlns:a16="http://schemas.microsoft.com/office/drawing/2014/main" id="{B788635B-A57F-76B2-69A9-CD833C436D61}"/>
              </a:ext>
            </a:extLst>
          </p:cNvPr>
          <p:cNvSpPr txBox="1"/>
          <p:nvPr/>
        </p:nvSpPr>
        <p:spPr>
          <a:xfrm>
            <a:off x="765617" y="1774192"/>
            <a:ext cx="7883070" cy="542328"/>
          </a:xfrm>
          <a:prstGeom prst="rect">
            <a:avLst/>
          </a:prstGeom>
        </p:spPr>
        <p:txBody>
          <a:bodyPr wrap="square" lIns="0" tIns="0" rIns="0" bIns="0" rtlCol="0" anchor="t">
            <a:spAutoFit/>
          </a:bodyPr>
          <a:lstStyle/>
          <a:p>
            <a:pPr algn="ctr">
              <a:lnSpc>
                <a:spcPts val="2139"/>
              </a:lnSpc>
              <a:spcBef>
                <a:spcPct val="0"/>
              </a:spcBef>
            </a:pPr>
            <a:r>
              <a:rPr lang="en-US" sz="1550" b="1" dirty="0">
                <a:solidFill>
                  <a:srgbClr val="000000"/>
                </a:solidFill>
                <a:latin typeface="Aptos Bold"/>
                <a:ea typeface="Aptos Bold"/>
                <a:cs typeface="Aptos Bold"/>
                <a:sym typeface="Aptos Bold"/>
              </a:rPr>
              <a:t>FORAGRO’s Foresight Group webinars have featured </a:t>
            </a:r>
            <a:r>
              <a:rPr lang="en-US" b="1" dirty="0">
                <a:solidFill>
                  <a:srgbClr val="000000"/>
                </a:solidFill>
                <a:latin typeface="Aptos Bold"/>
                <a:ea typeface="Aptos Bold"/>
                <a:cs typeface="Aptos Bold"/>
                <a:sym typeface="Aptos Bold"/>
              </a:rPr>
              <a:t>8 members of the Latin American diaspora</a:t>
            </a:r>
            <a:r>
              <a:rPr lang="en-US" sz="1550" b="1" dirty="0">
                <a:solidFill>
                  <a:srgbClr val="000000"/>
                </a:solidFill>
                <a:latin typeface="Aptos Bold"/>
                <a:ea typeface="Aptos Bold"/>
                <a:cs typeface="Aptos Bold"/>
                <a:sym typeface="Aptos Bold"/>
              </a:rPr>
              <a:t> working at leading institutions.</a:t>
            </a:r>
            <a:endParaRPr lang="es-CO" sz="1550" dirty="0">
              <a:solidFill>
                <a:srgbClr val="000000"/>
              </a:solidFill>
              <a:latin typeface="Aptos Bold"/>
              <a:ea typeface="Aptos Bold"/>
              <a:cs typeface="Aptos Bold"/>
            </a:endParaRPr>
          </a:p>
        </p:txBody>
      </p:sp>
      <p:grpSp>
        <p:nvGrpSpPr>
          <p:cNvPr id="24" name="Group 7">
            <a:extLst>
              <a:ext uri="{FF2B5EF4-FFF2-40B4-BE49-F238E27FC236}">
                <a16:creationId xmlns:a16="http://schemas.microsoft.com/office/drawing/2014/main" id="{60F17AA2-A4F7-E2CB-CE91-E3C932E68CAF}"/>
              </a:ext>
            </a:extLst>
          </p:cNvPr>
          <p:cNvGrpSpPr/>
          <p:nvPr/>
        </p:nvGrpSpPr>
        <p:grpSpPr>
          <a:xfrm>
            <a:off x="-5360" y="5909225"/>
            <a:ext cx="9149360" cy="91525"/>
            <a:chOff x="0" y="0"/>
            <a:chExt cx="24398292" cy="244066"/>
          </a:xfrm>
        </p:grpSpPr>
        <p:sp>
          <p:nvSpPr>
            <p:cNvPr id="25" name="Freeform 8">
              <a:extLst>
                <a:ext uri="{FF2B5EF4-FFF2-40B4-BE49-F238E27FC236}">
                  <a16:creationId xmlns:a16="http://schemas.microsoft.com/office/drawing/2014/main" id="{80C8FA06-6651-CDC0-B35E-27A3ED9A5283}"/>
                </a:ext>
              </a:extLst>
            </p:cNvPr>
            <p:cNvSpPr/>
            <p:nvPr/>
          </p:nvSpPr>
          <p:spPr>
            <a:xfrm>
              <a:off x="0" y="0"/>
              <a:ext cx="24398351" cy="244094"/>
            </a:xfrm>
            <a:custGeom>
              <a:avLst/>
              <a:gdLst/>
              <a:ahLst/>
              <a:cxnLst/>
              <a:rect l="l" t="t" r="r" b="b"/>
              <a:pathLst>
                <a:path w="24398351" h="244094">
                  <a:moveTo>
                    <a:pt x="0" y="0"/>
                  </a:moveTo>
                  <a:lnTo>
                    <a:pt x="24398351" y="0"/>
                  </a:lnTo>
                  <a:lnTo>
                    <a:pt x="24398351" y="244094"/>
                  </a:lnTo>
                  <a:lnTo>
                    <a:pt x="0" y="244094"/>
                  </a:lnTo>
                  <a:close/>
                </a:path>
              </a:pathLst>
            </a:custGeom>
            <a:solidFill>
              <a:srgbClr val="050A30"/>
            </a:solidFill>
          </p:spPr>
          <p:txBody>
            <a:bodyPr/>
            <a:lstStyle/>
            <a:p>
              <a:endParaRPr lang="es-CO" sz="900"/>
            </a:p>
          </p:txBody>
        </p:sp>
      </p:grpSp>
      <p:grpSp>
        <p:nvGrpSpPr>
          <p:cNvPr id="13" name="Group 12">
            <a:extLst>
              <a:ext uri="{FF2B5EF4-FFF2-40B4-BE49-F238E27FC236}">
                <a16:creationId xmlns:a16="http://schemas.microsoft.com/office/drawing/2014/main" id="{E9B89CD2-4703-4ED7-28C5-BAB334C72440}"/>
              </a:ext>
            </a:extLst>
          </p:cNvPr>
          <p:cNvGrpSpPr/>
          <p:nvPr/>
        </p:nvGrpSpPr>
        <p:grpSpPr>
          <a:xfrm>
            <a:off x="0" y="1015817"/>
            <a:ext cx="9144000" cy="621154"/>
            <a:chOff x="0" y="-241102"/>
            <a:chExt cx="24384000" cy="1656412"/>
          </a:xfrm>
        </p:grpSpPr>
        <p:grpSp>
          <p:nvGrpSpPr>
            <p:cNvPr id="14" name="Group 13">
              <a:extLst>
                <a:ext uri="{FF2B5EF4-FFF2-40B4-BE49-F238E27FC236}">
                  <a16:creationId xmlns:a16="http://schemas.microsoft.com/office/drawing/2014/main" id="{9E02D400-32E2-F28C-9AC0-DE733D95D51C}"/>
                </a:ext>
              </a:extLst>
            </p:cNvPr>
            <p:cNvGrpSpPr/>
            <p:nvPr/>
          </p:nvGrpSpPr>
          <p:grpSpPr>
            <a:xfrm>
              <a:off x="0" y="-241102"/>
              <a:ext cx="24384000" cy="1656412"/>
              <a:chOff x="0" y="-47625"/>
              <a:chExt cx="4816593" cy="327192"/>
            </a:xfrm>
          </p:grpSpPr>
          <p:sp>
            <p:nvSpPr>
              <p:cNvPr id="17" name="Freeform 14">
                <a:extLst>
                  <a:ext uri="{FF2B5EF4-FFF2-40B4-BE49-F238E27FC236}">
                    <a16:creationId xmlns:a16="http://schemas.microsoft.com/office/drawing/2014/main" id="{3FA5D8EF-29C8-0916-274F-AC011291F885}"/>
                  </a:ext>
                </a:extLst>
              </p:cNvPr>
              <p:cNvSpPr/>
              <p:nvPr/>
            </p:nvSpPr>
            <p:spPr>
              <a:xfrm>
                <a:off x="0" y="0"/>
                <a:ext cx="4816592" cy="279567"/>
              </a:xfrm>
              <a:custGeom>
                <a:avLst/>
                <a:gdLst/>
                <a:ahLst/>
                <a:cxnLst/>
                <a:rect l="l" t="t" r="r" b="b"/>
                <a:pathLst>
                  <a:path w="4816592" h="279567">
                    <a:moveTo>
                      <a:pt x="0" y="0"/>
                    </a:moveTo>
                    <a:lnTo>
                      <a:pt x="4816592" y="0"/>
                    </a:lnTo>
                    <a:lnTo>
                      <a:pt x="4816592" y="279567"/>
                    </a:lnTo>
                    <a:lnTo>
                      <a:pt x="0" y="279567"/>
                    </a:lnTo>
                    <a:close/>
                  </a:path>
                </a:pathLst>
              </a:custGeom>
              <a:solidFill>
                <a:srgbClr val="223F78"/>
              </a:solidFill>
            </p:spPr>
            <p:txBody>
              <a:bodyPr/>
              <a:lstStyle/>
              <a:p>
                <a:endParaRPr lang="es-CO" sz="900"/>
              </a:p>
            </p:txBody>
          </p:sp>
          <p:sp>
            <p:nvSpPr>
              <p:cNvPr id="18" name="TextBox 15">
                <a:extLst>
                  <a:ext uri="{FF2B5EF4-FFF2-40B4-BE49-F238E27FC236}">
                    <a16:creationId xmlns:a16="http://schemas.microsoft.com/office/drawing/2014/main" id="{25485CB5-82C7-E3C4-D5AD-105185D586B9}"/>
                  </a:ext>
                </a:extLst>
              </p:cNvPr>
              <p:cNvSpPr txBox="1"/>
              <p:nvPr/>
            </p:nvSpPr>
            <p:spPr>
              <a:xfrm>
                <a:off x="0" y="-47625"/>
                <a:ext cx="4816593" cy="327192"/>
              </a:xfrm>
              <a:prstGeom prst="rect">
                <a:avLst/>
              </a:prstGeom>
            </p:spPr>
            <p:txBody>
              <a:bodyPr lIns="25400" tIns="25400" rIns="25400" bIns="25400" rtlCol="0" anchor="ctr"/>
              <a:lstStyle/>
              <a:p>
                <a:pPr algn="ctr">
                  <a:lnSpc>
                    <a:spcPts val="1789"/>
                  </a:lnSpc>
                </a:pPr>
                <a:endParaRPr sz="900"/>
              </a:p>
            </p:txBody>
          </p:sp>
        </p:grpSp>
        <p:sp>
          <p:nvSpPr>
            <p:cNvPr id="15" name="TextBox 16">
              <a:extLst>
                <a:ext uri="{FF2B5EF4-FFF2-40B4-BE49-F238E27FC236}">
                  <a16:creationId xmlns:a16="http://schemas.microsoft.com/office/drawing/2014/main" id="{FB61459C-E3ED-E6BF-F410-76E0ABDA4140}"/>
                </a:ext>
              </a:extLst>
            </p:cNvPr>
            <p:cNvSpPr txBox="1"/>
            <p:nvPr/>
          </p:nvSpPr>
          <p:spPr>
            <a:xfrm>
              <a:off x="1890989" y="449125"/>
              <a:ext cx="16855725" cy="620342"/>
            </a:xfrm>
            <a:prstGeom prst="rect">
              <a:avLst/>
            </a:prstGeom>
          </p:spPr>
          <p:txBody>
            <a:bodyPr wrap="square" lIns="0" tIns="0" rIns="0" bIns="0" rtlCol="0" anchor="t">
              <a:spAutoFit/>
            </a:bodyPr>
            <a:lstStyle/>
            <a:p>
              <a:pPr>
                <a:lnSpc>
                  <a:spcPts val="1836"/>
                </a:lnSpc>
                <a:spcBef>
                  <a:spcPct val="0"/>
                </a:spcBef>
              </a:pPr>
              <a:r>
                <a:rPr lang="en-US" sz="1675" b="1" dirty="0">
                  <a:solidFill>
                    <a:srgbClr val="FFFFFF"/>
                  </a:solidFill>
                  <a:latin typeface="Aptos Bold"/>
                  <a:ea typeface="Aptos Bold"/>
                  <a:cs typeface="Aptos Bold"/>
                  <a:sym typeface="Aptos Bold"/>
                </a:rPr>
                <a:t>AXIS 3: Strategy for Engagement with International STI Platforms</a:t>
              </a:r>
            </a:p>
          </p:txBody>
        </p:sp>
      </p:grpSp>
      <p:pic>
        <p:nvPicPr>
          <p:cNvPr id="20" name="Picture 3" descr="A logo with green leaves&#10;&#10;AI-generated content may be incorrect.">
            <a:extLst>
              <a:ext uri="{FF2B5EF4-FFF2-40B4-BE49-F238E27FC236}">
                <a16:creationId xmlns:a16="http://schemas.microsoft.com/office/drawing/2014/main" id="{EC87919F-2999-E393-2992-C4FE81CAFA9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67600" y="1055635"/>
            <a:ext cx="1556992" cy="634533"/>
          </a:xfrm>
          <a:prstGeom prst="rect">
            <a:avLst/>
          </a:prstGeom>
        </p:spPr>
      </p:pic>
      <p:pic>
        <p:nvPicPr>
          <p:cNvPr id="7" name="Picture 6" descr="logo">
            <a:extLst>
              <a:ext uri="{FF2B5EF4-FFF2-40B4-BE49-F238E27FC236}">
                <a16:creationId xmlns:a16="http://schemas.microsoft.com/office/drawing/2014/main" id="{9CCDE150-B28A-364D-E2FA-188F1ADF036E}"/>
              </a:ext>
            </a:extLst>
          </p:cNvPr>
          <p:cNvPicPr>
            <a:picLocks noChangeAspect="1"/>
          </p:cNvPicPr>
          <p:nvPr/>
        </p:nvPicPr>
        <p:blipFill>
          <a:blip r:embed="rId3"/>
          <a:stretch>
            <a:fillRect/>
          </a:stretch>
        </p:blipFill>
        <p:spPr>
          <a:xfrm>
            <a:off x="1260389" y="2544380"/>
            <a:ext cx="1371600" cy="749808"/>
          </a:xfrm>
          <a:prstGeom prst="rect">
            <a:avLst/>
          </a:prstGeom>
        </p:spPr>
      </p:pic>
      <p:pic>
        <p:nvPicPr>
          <p:cNvPr id="9" name="Picture 8" descr="Centro Tecnológico BETA | UVic">
            <a:extLst>
              <a:ext uri="{FF2B5EF4-FFF2-40B4-BE49-F238E27FC236}">
                <a16:creationId xmlns:a16="http://schemas.microsoft.com/office/drawing/2014/main" id="{46A7DF80-52E1-2F46-57BC-9C9857484E44}"/>
              </a:ext>
            </a:extLst>
          </p:cNvPr>
          <p:cNvPicPr>
            <a:picLocks noChangeAspect="1"/>
          </p:cNvPicPr>
          <p:nvPr/>
        </p:nvPicPr>
        <p:blipFill>
          <a:blip r:embed="rId4"/>
          <a:stretch>
            <a:fillRect/>
          </a:stretch>
        </p:blipFill>
        <p:spPr>
          <a:xfrm>
            <a:off x="3255233" y="2579667"/>
            <a:ext cx="2556304" cy="686958"/>
          </a:xfrm>
          <a:prstGeom prst="rect">
            <a:avLst/>
          </a:prstGeom>
        </p:spPr>
      </p:pic>
      <p:pic>
        <p:nvPicPr>
          <p:cNvPr id="11" name="Picture 10" descr="Agroscope | INOMICS">
            <a:extLst>
              <a:ext uri="{FF2B5EF4-FFF2-40B4-BE49-F238E27FC236}">
                <a16:creationId xmlns:a16="http://schemas.microsoft.com/office/drawing/2014/main" id="{58362478-7550-C91F-A824-3D14667FDE22}"/>
              </a:ext>
            </a:extLst>
          </p:cNvPr>
          <p:cNvPicPr>
            <a:picLocks noChangeAspect="1"/>
          </p:cNvPicPr>
          <p:nvPr/>
        </p:nvPicPr>
        <p:blipFill>
          <a:blip r:embed="rId5"/>
          <a:srcRect l="-355" t="25503" r="355" b="26334"/>
          <a:stretch>
            <a:fillRect/>
          </a:stretch>
        </p:blipFill>
        <p:spPr>
          <a:xfrm>
            <a:off x="5957428" y="2602202"/>
            <a:ext cx="2076106" cy="573410"/>
          </a:xfrm>
          <a:prstGeom prst="rect">
            <a:avLst/>
          </a:prstGeom>
        </p:spPr>
      </p:pic>
      <p:pic>
        <p:nvPicPr>
          <p:cNvPr id="16" name="Picture 15" descr="ATB: Homepage">
            <a:extLst>
              <a:ext uri="{FF2B5EF4-FFF2-40B4-BE49-F238E27FC236}">
                <a16:creationId xmlns:a16="http://schemas.microsoft.com/office/drawing/2014/main" id="{078F210A-80CD-23C5-A86A-138028E57CF6}"/>
              </a:ext>
            </a:extLst>
          </p:cNvPr>
          <p:cNvPicPr>
            <a:picLocks noChangeAspect="1"/>
          </p:cNvPicPr>
          <p:nvPr/>
        </p:nvPicPr>
        <p:blipFill>
          <a:blip r:embed="rId6"/>
          <a:stretch>
            <a:fillRect/>
          </a:stretch>
        </p:blipFill>
        <p:spPr>
          <a:xfrm>
            <a:off x="1042473" y="3553212"/>
            <a:ext cx="1807433" cy="755564"/>
          </a:xfrm>
          <a:prstGeom prst="rect">
            <a:avLst/>
          </a:prstGeom>
        </p:spPr>
      </p:pic>
      <p:pic>
        <p:nvPicPr>
          <p:cNvPr id="21" name="Picture 20" descr="Wageningen University and Research - Short Term Programs">
            <a:extLst>
              <a:ext uri="{FF2B5EF4-FFF2-40B4-BE49-F238E27FC236}">
                <a16:creationId xmlns:a16="http://schemas.microsoft.com/office/drawing/2014/main" id="{915D313D-DB7E-7F17-74D2-C674142610A0}"/>
              </a:ext>
            </a:extLst>
          </p:cNvPr>
          <p:cNvPicPr>
            <a:picLocks noChangeAspect="1"/>
          </p:cNvPicPr>
          <p:nvPr/>
        </p:nvPicPr>
        <p:blipFill>
          <a:blip r:embed="rId7"/>
          <a:stretch>
            <a:fillRect/>
          </a:stretch>
        </p:blipFill>
        <p:spPr>
          <a:xfrm>
            <a:off x="3453434" y="3294903"/>
            <a:ext cx="2360141" cy="1297027"/>
          </a:xfrm>
          <a:prstGeom prst="rect">
            <a:avLst/>
          </a:prstGeom>
        </p:spPr>
      </p:pic>
      <p:pic>
        <p:nvPicPr>
          <p:cNvPr id="28" name="Picture 27" descr="Imperial College London crest | About ...">
            <a:extLst>
              <a:ext uri="{FF2B5EF4-FFF2-40B4-BE49-F238E27FC236}">
                <a16:creationId xmlns:a16="http://schemas.microsoft.com/office/drawing/2014/main" id="{ADA88DAC-1CE3-1134-49E1-1EDF30B5AA74}"/>
              </a:ext>
            </a:extLst>
          </p:cNvPr>
          <p:cNvPicPr>
            <a:picLocks noChangeAspect="1"/>
          </p:cNvPicPr>
          <p:nvPr/>
        </p:nvPicPr>
        <p:blipFill>
          <a:blip r:embed="rId8"/>
          <a:stretch>
            <a:fillRect/>
          </a:stretch>
        </p:blipFill>
        <p:spPr>
          <a:xfrm>
            <a:off x="6565171" y="3540790"/>
            <a:ext cx="1095375" cy="1042988"/>
          </a:xfrm>
          <a:prstGeom prst="rect">
            <a:avLst/>
          </a:prstGeom>
        </p:spPr>
      </p:pic>
      <p:pic>
        <p:nvPicPr>
          <p:cNvPr id="29" name="Picture 28" descr="Texas A&amp;M University - Wikipedia">
            <a:extLst>
              <a:ext uri="{FF2B5EF4-FFF2-40B4-BE49-F238E27FC236}">
                <a16:creationId xmlns:a16="http://schemas.microsoft.com/office/drawing/2014/main" id="{5555FDFA-29DA-E86E-1157-29E0F52B5BC5}"/>
              </a:ext>
            </a:extLst>
          </p:cNvPr>
          <p:cNvPicPr>
            <a:picLocks noChangeAspect="1"/>
          </p:cNvPicPr>
          <p:nvPr/>
        </p:nvPicPr>
        <p:blipFill>
          <a:blip r:embed="rId9"/>
          <a:stretch>
            <a:fillRect/>
          </a:stretch>
        </p:blipFill>
        <p:spPr>
          <a:xfrm>
            <a:off x="2511948" y="4524596"/>
            <a:ext cx="1169319" cy="1146759"/>
          </a:xfrm>
          <a:prstGeom prst="rect">
            <a:avLst/>
          </a:prstGeom>
        </p:spPr>
      </p:pic>
      <p:pic>
        <p:nvPicPr>
          <p:cNvPr id="30" name="Picture 29" descr="File:Gates Foundation Logo.svg ...">
            <a:extLst>
              <a:ext uri="{FF2B5EF4-FFF2-40B4-BE49-F238E27FC236}">
                <a16:creationId xmlns:a16="http://schemas.microsoft.com/office/drawing/2014/main" id="{02B36934-8D63-7B64-4CD5-D59E688EB42B}"/>
              </a:ext>
            </a:extLst>
          </p:cNvPr>
          <p:cNvPicPr>
            <a:picLocks noChangeAspect="1"/>
          </p:cNvPicPr>
          <p:nvPr/>
        </p:nvPicPr>
        <p:blipFill>
          <a:blip r:embed="rId10"/>
          <a:stretch>
            <a:fillRect/>
          </a:stretch>
        </p:blipFill>
        <p:spPr>
          <a:xfrm>
            <a:off x="4760563" y="4826049"/>
            <a:ext cx="2362701" cy="560722"/>
          </a:xfrm>
          <a:prstGeom prst="rect">
            <a:avLst/>
          </a:prstGeom>
        </p:spPr>
      </p:pic>
    </p:spTree>
    <p:extLst>
      <p:ext uri="{BB962C8B-B14F-4D97-AF65-F5344CB8AC3E}">
        <p14:creationId xmlns:p14="http://schemas.microsoft.com/office/powerpoint/2010/main" val="3103191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639854" y="1727384"/>
            <a:ext cx="5858954" cy="497116"/>
            <a:chOff x="0" y="0"/>
            <a:chExt cx="15623878" cy="2651126"/>
          </a:xfrm>
        </p:grpSpPr>
        <p:sp>
          <p:nvSpPr>
            <p:cNvPr id="3" name="Freeform 3"/>
            <p:cNvSpPr/>
            <p:nvPr/>
          </p:nvSpPr>
          <p:spPr>
            <a:xfrm>
              <a:off x="0" y="0"/>
              <a:ext cx="15623877" cy="2651126"/>
            </a:xfrm>
            <a:custGeom>
              <a:avLst/>
              <a:gdLst/>
              <a:ahLst/>
              <a:cxnLst/>
              <a:rect l="l" t="t" r="r" b="b"/>
              <a:pathLst>
                <a:path w="15623877" h="2651126">
                  <a:moveTo>
                    <a:pt x="0" y="0"/>
                  </a:moveTo>
                  <a:lnTo>
                    <a:pt x="15623877" y="0"/>
                  </a:lnTo>
                  <a:lnTo>
                    <a:pt x="15623877" y="2651126"/>
                  </a:lnTo>
                  <a:lnTo>
                    <a:pt x="0" y="2651126"/>
                  </a:lnTo>
                  <a:close/>
                </a:path>
              </a:pathLst>
            </a:custGeom>
            <a:solidFill>
              <a:srgbClr val="000000">
                <a:alpha val="0"/>
              </a:srgbClr>
            </a:solidFill>
          </p:spPr>
          <p:txBody>
            <a:bodyPr/>
            <a:lstStyle/>
            <a:p>
              <a:endParaRPr lang="es-CO" sz="600"/>
            </a:p>
          </p:txBody>
        </p:sp>
        <p:sp>
          <p:nvSpPr>
            <p:cNvPr id="4" name="TextBox 4"/>
            <p:cNvSpPr txBox="1"/>
            <p:nvPr/>
          </p:nvSpPr>
          <p:spPr>
            <a:xfrm>
              <a:off x="0" y="47625"/>
              <a:ext cx="15623878" cy="2603501"/>
            </a:xfrm>
            <a:prstGeom prst="rect">
              <a:avLst/>
            </a:prstGeom>
          </p:spPr>
          <p:txBody>
            <a:bodyPr lIns="0" tIns="0" rIns="0" bIns="0" rtlCol="0" anchor="ctr"/>
            <a:lstStyle/>
            <a:p>
              <a:pPr algn="ctr">
                <a:lnSpc>
                  <a:spcPts val="2268"/>
                </a:lnSpc>
              </a:pPr>
              <a:r>
                <a:rPr lang="en-US" sz="1600" b="1" dirty="0">
                  <a:solidFill>
                    <a:srgbClr val="050A30"/>
                  </a:solidFill>
                  <a:latin typeface="Aptos Bold"/>
                  <a:ea typeface="Aptos Bold"/>
                  <a:cs typeface="Aptos Bold"/>
                  <a:sym typeface="Aptos Bold"/>
                </a:rPr>
                <a:t>Participation of Members of the Regional Working Group on Technology Foresight</a:t>
              </a:r>
            </a:p>
          </p:txBody>
        </p:sp>
      </p:grpSp>
      <p:grpSp>
        <p:nvGrpSpPr>
          <p:cNvPr id="5" name="Group 5"/>
          <p:cNvGrpSpPr>
            <a:grpSpLocks noChangeAspect="1"/>
          </p:cNvGrpSpPr>
          <p:nvPr/>
        </p:nvGrpSpPr>
        <p:grpSpPr>
          <a:xfrm>
            <a:off x="1200825" y="2345039"/>
            <a:ext cx="6737011" cy="3244214"/>
            <a:chOff x="0" y="0"/>
            <a:chExt cx="17965362" cy="8651236"/>
          </a:xfrm>
        </p:grpSpPr>
        <p:sp>
          <p:nvSpPr>
            <p:cNvPr id="6" name="Freeform 6"/>
            <p:cNvSpPr/>
            <p:nvPr/>
          </p:nvSpPr>
          <p:spPr>
            <a:xfrm>
              <a:off x="0" y="0"/>
              <a:ext cx="17965420" cy="8651240"/>
            </a:xfrm>
            <a:custGeom>
              <a:avLst/>
              <a:gdLst/>
              <a:ahLst/>
              <a:cxnLst/>
              <a:rect l="l" t="t" r="r" b="b"/>
              <a:pathLst>
                <a:path w="17965420" h="8651240">
                  <a:moveTo>
                    <a:pt x="0" y="0"/>
                  </a:moveTo>
                  <a:lnTo>
                    <a:pt x="17965420" y="0"/>
                  </a:lnTo>
                  <a:lnTo>
                    <a:pt x="17965420" y="8651240"/>
                  </a:lnTo>
                  <a:lnTo>
                    <a:pt x="0" y="8651240"/>
                  </a:lnTo>
                  <a:lnTo>
                    <a:pt x="0" y="0"/>
                  </a:lnTo>
                  <a:close/>
                </a:path>
              </a:pathLst>
            </a:custGeom>
            <a:blipFill>
              <a:blip r:embed="rId2"/>
              <a:stretch>
                <a:fillRect l="-15" r="-15"/>
              </a:stretch>
            </a:blipFill>
          </p:spPr>
          <p:txBody>
            <a:bodyPr/>
            <a:lstStyle/>
            <a:p>
              <a:endParaRPr lang="es-CO" sz="900"/>
            </a:p>
          </p:txBody>
        </p:sp>
      </p:grpSp>
      <p:grpSp>
        <p:nvGrpSpPr>
          <p:cNvPr id="7" name="Group 7"/>
          <p:cNvGrpSpPr/>
          <p:nvPr/>
        </p:nvGrpSpPr>
        <p:grpSpPr>
          <a:xfrm>
            <a:off x="-5360" y="5909225"/>
            <a:ext cx="9149360" cy="91525"/>
            <a:chOff x="0" y="0"/>
            <a:chExt cx="24398292" cy="244066"/>
          </a:xfrm>
        </p:grpSpPr>
        <p:sp>
          <p:nvSpPr>
            <p:cNvPr id="8" name="Freeform 8"/>
            <p:cNvSpPr/>
            <p:nvPr/>
          </p:nvSpPr>
          <p:spPr>
            <a:xfrm>
              <a:off x="0" y="0"/>
              <a:ext cx="24398351" cy="244094"/>
            </a:xfrm>
            <a:custGeom>
              <a:avLst/>
              <a:gdLst/>
              <a:ahLst/>
              <a:cxnLst/>
              <a:rect l="l" t="t" r="r" b="b"/>
              <a:pathLst>
                <a:path w="24398351" h="244094">
                  <a:moveTo>
                    <a:pt x="0" y="0"/>
                  </a:moveTo>
                  <a:lnTo>
                    <a:pt x="24398351" y="0"/>
                  </a:lnTo>
                  <a:lnTo>
                    <a:pt x="24398351" y="244094"/>
                  </a:lnTo>
                  <a:lnTo>
                    <a:pt x="0" y="244094"/>
                  </a:lnTo>
                  <a:close/>
                </a:path>
              </a:pathLst>
            </a:custGeom>
            <a:solidFill>
              <a:srgbClr val="050A30"/>
            </a:solidFill>
          </p:spPr>
          <p:txBody>
            <a:bodyPr/>
            <a:lstStyle/>
            <a:p>
              <a:endParaRPr lang="es-CO" sz="900"/>
            </a:p>
          </p:txBody>
        </p:sp>
      </p:grpSp>
      <p:grpSp>
        <p:nvGrpSpPr>
          <p:cNvPr id="15" name="Group 12">
            <a:extLst>
              <a:ext uri="{FF2B5EF4-FFF2-40B4-BE49-F238E27FC236}">
                <a16:creationId xmlns:a16="http://schemas.microsoft.com/office/drawing/2014/main" id="{89C2D72C-7116-40AA-2870-AACFD11B93AB}"/>
              </a:ext>
            </a:extLst>
          </p:cNvPr>
          <p:cNvGrpSpPr/>
          <p:nvPr/>
        </p:nvGrpSpPr>
        <p:grpSpPr>
          <a:xfrm>
            <a:off x="0" y="1015817"/>
            <a:ext cx="9144000" cy="621154"/>
            <a:chOff x="0" y="-241102"/>
            <a:chExt cx="24384000" cy="1656412"/>
          </a:xfrm>
        </p:grpSpPr>
        <p:grpSp>
          <p:nvGrpSpPr>
            <p:cNvPr id="16" name="Group 13">
              <a:extLst>
                <a:ext uri="{FF2B5EF4-FFF2-40B4-BE49-F238E27FC236}">
                  <a16:creationId xmlns:a16="http://schemas.microsoft.com/office/drawing/2014/main" id="{B955635F-8480-AA0F-0264-BC4E330EFB18}"/>
                </a:ext>
              </a:extLst>
            </p:cNvPr>
            <p:cNvGrpSpPr/>
            <p:nvPr/>
          </p:nvGrpSpPr>
          <p:grpSpPr>
            <a:xfrm>
              <a:off x="0" y="-241102"/>
              <a:ext cx="24384000" cy="1656412"/>
              <a:chOff x="0" y="-47625"/>
              <a:chExt cx="4816593" cy="327192"/>
            </a:xfrm>
          </p:grpSpPr>
          <p:sp>
            <p:nvSpPr>
              <p:cNvPr id="18" name="Freeform 14">
                <a:extLst>
                  <a:ext uri="{FF2B5EF4-FFF2-40B4-BE49-F238E27FC236}">
                    <a16:creationId xmlns:a16="http://schemas.microsoft.com/office/drawing/2014/main" id="{6CBAC933-728D-84CB-3230-94E24E6715A8}"/>
                  </a:ext>
                </a:extLst>
              </p:cNvPr>
              <p:cNvSpPr/>
              <p:nvPr/>
            </p:nvSpPr>
            <p:spPr>
              <a:xfrm>
                <a:off x="0" y="0"/>
                <a:ext cx="4816592" cy="279567"/>
              </a:xfrm>
              <a:custGeom>
                <a:avLst/>
                <a:gdLst/>
                <a:ahLst/>
                <a:cxnLst/>
                <a:rect l="l" t="t" r="r" b="b"/>
                <a:pathLst>
                  <a:path w="4816592" h="279567">
                    <a:moveTo>
                      <a:pt x="0" y="0"/>
                    </a:moveTo>
                    <a:lnTo>
                      <a:pt x="4816592" y="0"/>
                    </a:lnTo>
                    <a:lnTo>
                      <a:pt x="4816592" y="279567"/>
                    </a:lnTo>
                    <a:lnTo>
                      <a:pt x="0" y="279567"/>
                    </a:lnTo>
                    <a:close/>
                  </a:path>
                </a:pathLst>
              </a:custGeom>
              <a:solidFill>
                <a:srgbClr val="223F78"/>
              </a:solidFill>
            </p:spPr>
            <p:txBody>
              <a:bodyPr/>
              <a:lstStyle/>
              <a:p>
                <a:endParaRPr lang="es-CO" sz="900"/>
              </a:p>
            </p:txBody>
          </p:sp>
          <p:sp>
            <p:nvSpPr>
              <p:cNvPr id="19" name="TextBox 15">
                <a:extLst>
                  <a:ext uri="{FF2B5EF4-FFF2-40B4-BE49-F238E27FC236}">
                    <a16:creationId xmlns:a16="http://schemas.microsoft.com/office/drawing/2014/main" id="{B5BFD5FD-F095-96B6-384C-A7D18CADE591}"/>
                  </a:ext>
                </a:extLst>
              </p:cNvPr>
              <p:cNvSpPr txBox="1"/>
              <p:nvPr/>
            </p:nvSpPr>
            <p:spPr>
              <a:xfrm>
                <a:off x="0" y="-47625"/>
                <a:ext cx="4816593" cy="327192"/>
              </a:xfrm>
              <a:prstGeom prst="rect">
                <a:avLst/>
              </a:prstGeom>
            </p:spPr>
            <p:txBody>
              <a:bodyPr lIns="25400" tIns="25400" rIns="25400" bIns="25400" rtlCol="0" anchor="ctr"/>
              <a:lstStyle/>
              <a:p>
                <a:pPr algn="ctr">
                  <a:lnSpc>
                    <a:spcPts val="1789"/>
                  </a:lnSpc>
                </a:pPr>
                <a:endParaRPr sz="900"/>
              </a:p>
            </p:txBody>
          </p:sp>
        </p:grpSp>
        <p:sp>
          <p:nvSpPr>
            <p:cNvPr id="17" name="TextBox 16">
              <a:extLst>
                <a:ext uri="{FF2B5EF4-FFF2-40B4-BE49-F238E27FC236}">
                  <a16:creationId xmlns:a16="http://schemas.microsoft.com/office/drawing/2014/main" id="{0A98F154-BE1A-B599-BA51-8562C016B54C}"/>
                </a:ext>
              </a:extLst>
            </p:cNvPr>
            <p:cNvSpPr txBox="1"/>
            <p:nvPr/>
          </p:nvSpPr>
          <p:spPr>
            <a:xfrm>
              <a:off x="2014869" y="471883"/>
              <a:ext cx="16855725" cy="622734"/>
            </a:xfrm>
            <a:prstGeom prst="rect">
              <a:avLst/>
            </a:prstGeom>
          </p:spPr>
          <p:txBody>
            <a:bodyPr wrap="square" lIns="0" tIns="0" rIns="0" bIns="0" rtlCol="0" anchor="t">
              <a:spAutoFit/>
            </a:bodyPr>
            <a:lstStyle/>
            <a:p>
              <a:pPr>
                <a:lnSpc>
                  <a:spcPts val="1836"/>
                </a:lnSpc>
                <a:spcBef>
                  <a:spcPct val="0"/>
                </a:spcBef>
              </a:pPr>
              <a:r>
                <a:rPr lang="en-US" sz="1700" b="1" dirty="0">
                  <a:solidFill>
                    <a:srgbClr val="FFFFFF"/>
                  </a:solidFill>
                  <a:latin typeface="Aptos Bold"/>
                  <a:ea typeface="Aptos Bold"/>
                  <a:cs typeface="Aptos Bold"/>
                  <a:sym typeface="Aptos Bold"/>
                </a:rPr>
                <a:t>AXIS 3: Strategy for Engagement with International STI Platforms</a:t>
              </a:r>
            </a:p>
          </p:txBody>
        </p:sp>
      </p:grpSp>
      <p:pic>
        <p:nvPicPr>
          <p:cNvPr id="20" name="Picture 3" descr="A logo with green leaves&#10;&#10;AI-generated content may be incorrect.">
            <a:extLst>
              <a:ext uri="{FF2B5EF4-FFF2-40B4-BE49-F238E27FC236}">
                <a16:creationId xmlns:a16="http://schemas.microsoft.com/office/drawing/2014/main" id="{D8BF60CF-A37F-033F-B967-6B4DD6C030D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67600" y="1055635"/>
            <a:ext cx="1556992" cy="634533"/>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25531" y="1699672"/>
            <a:ext cx="6698081" cy="514097"/>
            <a:chOff x="-98323" y="0"/>
            <a:chExt cx="17861549" cy="2847119"/>
          </a:xfrm>
        </p:grpSpPr>
        <p:sp>
          <p:nvSpPr>
            <p:cNvPr id="3" name="Freeform 3"/>
            <p:cNvSpPr/>
            <p:nvPr/>
          </p:nvSpPr>
          <p:spPr>
            <a:xfrm>
              <a:off x="0" y="0"/>
              <a:ext cx="17763226" cy="2651126"/>
            </a:xfrm>
            <a:custGeom>
              <a:avLst/>
              <a:gdLst/>
              <a:ahLst/>
              <a:cxnLst/>
              <a:rect l="l" t="t" r="r" b="b"/>
              <a:pathLst>
                <a:path w="17763226" h="2651126">
                  <a:moveTo>
                    <a:pt x="0" y="0"/>
                  </a:moveTo>
                  <a:lnTo>
                    <a:pt x="17763226" y="0"/>
                  </a:lnTo>
                  <a:lnTo>
                    <a:pt x="17763226" y="2651126"/>
                  </a:lnTo>
                  <a:lnTo>
                    <a:pt x="0" y="2651126"/>
                  </a:lnTo>
                  <a:close/>
                </a:path>
              </a:pathLst>
            </a:custGeom>
            <a:solidFill>
              <a:srgbClr val="000000">
                <a:alpha val="0"/>
              </a:srgbClr>
            </a:solidFill>
          </p:spPr>
          <p:txBody>
            <a:bodyPr/>
            <a:lstStyle/>
            <a:p>
              <a:endParaRPr lang="es-CO" sz="800"/>
            </a:p>
          </p:txBody>
        </p:sp>
        <p:sp>
          <p:nvSpPr>
            <p:cNvPr id="4" name="TextBox 4"/>
            <p:cNvSpPr txBox="1"/>
            <p:nvPr/>
          </p:nvSpPr>
          <p:spPr>
            <a:xfrm>
              <a:off x="-98323" y="243618"/>
              <a:ext cx="17763226" cy="2603501"/>
            </a:xfrm>
            <a:prstGeom prst="rect">
              <a:avLst/>
            </a:prstGeom>
          </p:spPr>
          <p:txBody>
            <a:bodyPr lIns="0" tIns="0" rIns="0" bIns="0" rtlCol="0" anchor="ctr"/>
            <a:lstStyle/>
            <a:p>
              <a:pPr algn="ctr">
                <a:lnSpc>
                  <a:spcPct val="100000"/>
                </a:lnSpc>
              </a:pPr>
              <a:r>
                <a:rPr lang="es-CR" sz="1600" b="1" dirty="0" err="1">
                  <a:latin typeface="Aptos" panose="020B0004020202020204" pitchFamily="34" charset="0"/>
                </a:rPr>
                <a:t>Assessing</a:t>
              </a:r>
              <a:r>
                <a:rPr lang="es-CR" sz="1600" b="1" dirty="0">
                  <a:latin typeface="Aptos" panose="020B0004020202020204" pitchFamily="34" charset="0"/>
                </a:rPr>
                <a:t> </a:t>
              </a:r>
              <a:r>
                <a:rPr lang="es-CR" sz="1600" b="1" dirty="0" err="1">
                  <a:latin typeface="Aptos" panose="020B0004020202020204" pitchFamily="34" charset="0"/>
                </a:rPr>
                <a:t>the</a:t>
              </a:r>
              <a:r>
                <a:rPr lang="es-CR" sz="1600" b="1" dirty="0">
                  <a:latin typeface="Aptos" panose="020B0004020202020204" pitchFamily="34" charset="0"/>
                </a:rPr>
                <a:t> Culture </a:t>
              </a:r>
              <a:r>
                <a:rPr lang="es-CR" sz="1600" b="1" dirty="0" err="1">
                  <a:latin typeface="Aptos" panose="020B0004020202020204" pitchFamily="34" charset="0"/>
                </a:rPr>
                <a:t>of</a:t>
              </a:r>
              <a:r>
                <a:rPr lang="es-CR" sz="1600" b="1" dirty="0">
                  <a:latin typeface="Aptos" panose="020B0004020202020204" pitchFamily="34" charset="0"/>
                </a:rPr>
                <a:t> </a:t>
              </a:r>
              <a:r>
                <a:rPr lang="es-CR" sz="1600" b="1" dirty="0" err="1">
                  <a:latin typeface="Aptos" panose="020B0004020202020204" pitchFamily="34" charset="0"/>
                </a:rPr>
                <a:t>Impact</a:t>
              </a:r>
              <a:r>
                <a:rPr lang="es-CR" sz="1600" b="1" dirty="0">
                  <a:latin typeface="Aptos" panose="020B0004020202020204" pitchFamily="34" charset="0"/>
                </a:rPr>
                <a:t> and </a:t>
              </a:r>
              <a:r>
                <a:rPr lang="es-CR" sz="1600" b="1" dirty="0" err="1">
                  <a:latin typeface="Aptos" panose="020B0004020202020204" pitchFamily="34" charset="0"/>
                </a:rPr>
                <a:t>Showcasing</a:t>
              </a:r>
              <a:r>
                <a:rPr lang="es-CR" sz="1600" b="1" dirty="0">
                  <a:latin typeface="Aptos" panose="020B0004020202020204" pitchFamily="34" charset="0"/>
                </a:rPr>
                <a:t> Success </a:t>
              </a:r>
              <a:r>
                <a:rPr lang="es-CR" sz="1600" b="1" dirty="0" err="1">
                  <a:latin typeface="Aptos" panose="020B0004020202020204" pitchFamily="34" charset="0"/>
                </a:rPr>
                <a:t>Stories</a:t>
              </a:r>
              <a:r>
                <a:rPr lang="es-CR" sz="1600" b="1" dirty="0">
                  <a:latin typeface="Aptos" panose="020B0004020202020204" pitchFamily="34" charset="0"/>
                </a:rPr>
                <a:t> in </a:t>
              </a:r>
              <a:r>
                <a:rPr lang="es-CR" sz="1600" b="1" dirty="0" err="1">
                  <a:latin typeface="Aptos" panose="020B0004020202020204" pitchFamily="34" charset="0"/>
                </a:rPr>
                <a:t>Agricultural</a:t>
              </a:r>
              <a:r>
                <a:rPr lang="es-CR" sz="1600" b="1" dirty="0">
                  <a:latin typeface="Aptos" panose="020B0004020202020204" pitchFamily="34" charset="0"/>
                </a:rPr>
                <a:t> R&amp;D </a:t>
              </a:r>
              <a:r>
                <a:rPr lang="es-CR" sz="1600" b="1" dirty="0" err="1">
                  <a:latin typeface="Aptos" panose="020B0004020202020204" pitchFamily="34" charset="0"/>
                </a:rPr>
                <a:t>across</a:t>
              </a:r>
              <a:r>
                <a:rPr lang="es-CR" sz="1600" b="1" dirty="0">
                  <a:latin typeface="Aptos" panose="020B0004020202020204" pitchFamily="34" charset="0"/>
                </a:rPr>
                <a:t> </a:t>
              </a:r>
              <a:r>
                <a:rPr lang="es-CR" sz="1600" b="1" dirty="0" err="1">
                  <a:latin typeface="Aptos" panose="020B0004020202020204" pitchFamily="34" charset="0"/>
                </a:rPr>
                <a:t>the</a:t>
              </a:r>
              <a:r>
                <a:rPr lang="es-CR" sz="1600" b="1" dirty="0">
                  <a:latin typeface="Aptos" panose="020B0004020202020204" pitchFamily="34" charset="0"/>
                </a:rPr>
                <a:t> </a:t>
              </a:r>
              <a:r>
                <a:rPr lang="es-CR" sz="1600" b="1" dirty="0" err="1">
                  <a:latin typeface="Aptos" panose="020B0004020202020204" pitchFamily="34" charset="0"/>
                </a:rPr>
                <a:t>Hemisphere</a:t>
              </a:r>
              <a:endParaRPr lang="en-US" sz="1600" b="1" dirty="0">
                <a:solidFill>
                  <a:srgbClr val="050A30"/>
                </a:solidFill>
                <a:latin typeface="Aptos" panose="020B0004020202020204" pitchFamily="34" charset="0"/>
                <a:ea typeface="Aptos Bold"/>
                <a:cs typeface="Aptos Bold"/>
                <a:sym typeface="Aptos Bold"/>
              </a:endParaRPr>
            </a:p>
          </p:txBody>
        </p:sp>
      </p:grpSp>
      <p:grpSp>
        <p:nvGrpSpPr>
          <p:cNvPr id="5" name="Group 5"/>
          <p:cNvGrpSpPr>
            <a:grpSpLocks noChangeAspect="1"/>
          </p:cNvGrpSpPr>
          <p:nvPr/>
        </p:nvGrpSpPr>
        <p:grpSpPr>
          <a:xfrm>
            <a:off x="739894" y="2405088"/>
            <a:ext cx="5460521" cy="3071543"/>
            <a:chOff x="0" y="0"/>
            <a:chExt cx="14561390" cy="8190782"/>
          </a:xfrm>
        </p:grpSpPr>
        <p:sp>
          <p:nvSpPr>
            <p:cNvPr id="6" name="Freeform 6"/>
            <p:cNvSpPr/>
            <p:nvPr/>
          </p:nvSpPr>
          <p:spPr>
            <a:xfrm>
              <a:off x="0" y="0"/>
              <a:ext cx="14561438" cy="8190738"/>
            </a:xfrm>
            <a:custGeom>
              <a:avLst/>
              <a:gdLst/>
              <a:ahLst/>
              <a:cxnLst/>
              <a:rect l="l" t="t" r="r" b="b"/>
              <a:pathLst>
                <a:path w="14561438" h="8190738">
                  <a:moveTo>
                    <a:pt x="0" y="0"/>
                  </a:moveTo>
                  <a:lnTo>
                    <a:pt x="14561438" y="0"/>
                  </a:lnTo>
                  <a:lnTo>
                    <a:pt x="14561438" y="8190738"/>
                  </a:lnTo>
                  <a:lnTo>
                    <a:pt x="0" y="8190738"/>
                  </a:lnTo>
                  <a:lnTo>
                    <a:pt x="0" y="0"/>
                  </a:lnTo>
                  <a:close/>
                </a:path>
              </a:pathLst>
            </a:custGeom>
            <a:blipFill>
              <a:blip r:embed="rId2"/>
              <a:stretch>
                <a:fillRect/>
              </a:stretch>
            </a:blipFill>
          </p:spPr>
          <p:txBody>
            <a:bodyPr/>
            <a:lstStyle/>
            <a:p>
              <a:endParaRPr lang="es-CO" sz="900"/>
            </a:p>
          </p:txBody>
        </p:sp>
      </p:grpSp>
      <p:sp>
        <p:nvSpPr>
          <p:cNvPr id="7" name="TextBox 7"/>
          <p:cNvSpPr txBox="1"/>
          <p:nvPr/>
        </p:nvSpPr>
        <p:spPr>
          <a:xfrm>
            <a:off x="6438900" y="2761522"/>
            <a:ext cx="2400300" cy="2292935"/>
          </a:xfrm>
          <a:prstGeom prst="rect">
            <a:avLst/>
          </a:prstGeom>
        </p:spPr>
        <p:txBody>
          <a:bodyPr wrap="square" lIns="0" tIns="0" rIns="0" bIns="0" rtlCol="0" anchor="t">
            <a:spAutoFit/>
          </a:bodyPr>
          <a:lstStyle/>
          <a:p>
            <a:pPr algn="just">
              <a:lnSpc>
                <a:spcPts val="1410"/>
              </a:lnSpc>
            </a:pPr>
            <a:r>
              <a:rPr lang="en-US" sz="1400" b="1" dirty="0">
                <a:latin typeface="Aptos Bold"/>
                <a:ea typeface="Aptos Bold"/>
                <a:cs typeface="Aptos Bold"/>
                <a:sym typeface="Aptos Bold"/>
              </a:rPr>
              <a:t>Opening date: </a:t>
            </a:r>
            <a:r>
              <a:rPr lang="en-US" sz="1400" dirty="0">
                <a:latin typeface="Aptos Bold"/>
                <a:ea typeface="Aptos Bold"/>
                <a:cs typeface="Aptos Bold"/>
                <a:sym typeface="Aptos Bold"/>
              </a:rPr>
              <a:t>June 23, 2025</a:t>
            </a:r>
          </a:p>
          <a:p>
            <a:pPr algn="just">
              <a:lnSpc>
                <a:spcPts val="1410"/>
              </a:lnSpc>
            </a:pPr>
            <a:endParaRPr lang="en-US" sz="1400" b="1" dirty="0">
              <a:latin typeface="Aptos Bold"/>
              <a:ea typeface="Aptos Bold"/>
              <a:cs typeface="Aptos Bold"/>
              <a:sym typeface="Aptos Bold"/>
            </a:endParaRPr>
          </a:p>
          <a:p>
            <a:pPr algn="just">
              <a:lnSpc>
                <a:spcPts val="1410"/>
              </a:lnSpc>
            </a:pPr>
            <a:r>
              <a:rPr lang="en-US" sz="1400" b="1" dirty="0">
                <a:latin typeface="Aptos Bold"/>
                <a:ea typeface="Aptos Bold"/>
                <a:cs typeface="Aptos Bold"/>
                <a:sym typeface="Aptos Bold"/>
              </a:rPr>
              <a:t>Closing date: August 4, 2025</a:t>
            </a:r>
          </a:p>
          <a:p>
            <a:pPr algn="just">
              <a:lnSpc>
                <a:spcPts val="1410"/>
              </a:lnSpc>
            </a:pPr>
            <a:r>
              <a:rPr lang="en-US" sz="1400" dirty="0">
                <a:latin typeface="Aptos"/>
                <a:ea typeface="Aptos"/>
                <a:cs typeface="Aptos"/>
                <a:sym typeface="Aptos"/>
              </a:rPr>
              <a:t>   </a:t>
            </a:r>
          </a:p>
          <a:p>
            <a:pPr algn="just">
              <a:lnSpc>
                <a:spcPts val="1410"/>
              </a:lnSpc>
            </a:pPr>
            <a:endParaRPr lang="en-US" sz="1400" b="1" dirty="0">
              <a:latin typeface="Aptos Bold"/>
              <a:ea typeface="Aptos Bold"/>
              <a:cs typeface="Aptos Bold"/>
              <a:sym typeface="Aptos Bold"/>
            </a:endParaRPr>
          </a:p>
          <a:p>
            <a:pPr algn="just">
              <a:lnSpc>
                <a:spcPts val="1410"/>
              </a:lnSpc>
            </a:pPr>
            <a:endParaRPr lang="en-US" sz="1400" b="1" dirty="0">
              <a:latin typeface="Aptos Bold"/>
              <a:ea typeface="Aptos Bold"/>
              <a:cs typeface="Aptos Bold"/>
              <a:sym typeface="Aptos Bold"/>
            </a:endParaRPr>
          </a:p>
          <a:p>
            <a:pPr algn="just">
              <a:lnSpc>
                <a:spcPts val="1410"/>
              </a:lnSpc>
            </a:pPr>
            <a:r>
              <a:rPr lang="en-US" sz="4000" b="1" dirty="0">
                <a:latin typeface="Aptos Bold"/>
                <a:ea typeface="Aptos Bold"/>
                <a:cs typeface="Aptos Bold"/>
                <a:sym typeface="Aptos Bold"/>
              </a:rPr>
              <a:t>46</a:t>
            </a:r>
            <a:r>
              <a:rPr lang="en-US" sz="4000" dirty="0">
                <a:latin typeface="Aptos"/>
                <a:ea typeface="Aptos"/>
                <a:cs typeface="Aptos"/>
                <a:sym typeface="Aptos"/>
              </a:rPr>
              <a:t> </a:t>
            </a:r>
            <a:r>
              <a:rPr lang="en-US" sz="1400" dirty="0">
                <a:latin typeface="Aptos"/>
                <a:ea typeface="Aptos"/>
                <a:cs typeface="Aptos"/>
                <a:sym typeface="Aptos"/>
              </a:rPr>
              <a:t>cases received</a:t>
            </a:r>
          </a:p>
          <a:p>
            <a:pPr algn="just">
              <a:lnSpc>
                <a:spcPts val="1410"/>
              </a:lnSpc>
            </a:pPr>
            <a:endParaRPr lang="en-US" sz="1400" dirty="0">
              <a:latin typeface="Aptos"/>
              <a:ea typeface="Aptos"/>
              <a:cs typeface="Aptos"/>
              <a:sym typeface="Aptos"/>
            </a:endParaRPr>
          </a:p>
          <a:p>
            <a:pPr algn="just">
              <a:lnSpc>
                <a:spcPts val="1410"/>
              </a:lnSpc>
            </a:pPr>
            <a:endParaRPr lang="en-US" sz="1400" dirty="0">
              <a:latin typeface="Aptos"/>
              <a:ea typeface="Aptos"/>
              <a:cs typeface="Aptos"/>
              <a:sym typeface="Aptos"/>
            </a:endParaRPr>
          </a:p>
          <a:p>
            <a:pPr algn="just">
              <a:lnSpc>
                <a:spcPct val="100000"/>
              </a:lnSpc>
            </a:pPr>
            <a:r>
              <a:rPr lang="en-US" sz="4400" b="1" dirty="0">
                <a:latin typeface="Aptos Bold"/>
                <a:ea typeface="Aptos Bold"/>
                <a:cs typeface="Aptos Bold"/>
                <a:sym typeface="Aptos Bold"/>
              </a:rPr>
              <a:t>23</a:t>
            </a:r>
            <a:r>
              <a:rPr lang="en-US" sz="800" b="1" dirty="0">
                <a:latin typeface="Aptos Bold"/>
                <a:ea typeface="Aptos Bold"/>
                <a:cs typeface="Aptos Bold"/>
                <a:sym typeface="Aptos Bold"/>
              </a:rPr>
              <a:t> </a:t>
            </a:r>
            <a:r>
              <a:rPr lang="es-CR" sz="1400" dirty="0" err="1">
                <a:latin typeface="Aptos"/>
              </a:rPr>
              <a:t>countries</a:t>
            </a:r>
            <a:r>
              <a:rPr lang="es-CR" sz="1400" dirty="0">
                <a:latin typeface="Aptos"/>
              </a:rPr>
              <a:t> </a:t>
            </a:r>
            <a:r>
              <a:rPr lang="es-CR" sz="1400" dirty="0" err="1">
                <a:latin typeface="Aptos"/>
              </a:rPr>
              <a:t>represented</a:t>
            </a:r>
            <a:endParaRPr lang="en-US" sz="1400" dirty="0">
              <a:latin typeface="Aptos"/>
              <a:sym typeface="Aptos"/>
            </a:endParaRPr>
          </a:p>
        </p:txBody>
      </p:sp>
      <p:grpSp>
        <p:nvGrpSpPr>
          <p:cNvPr id="11" name="Group 7">
            <a:extLst>
              <a:ext uri="{FF2B5EF4-FFF2-40B4-BE49-F238E27FC236}">
                <a16:creationId xmlns:a16="http://schemas.microsoft.com/office/drawing/2014/main" id="{7046F947-3DE2-E372-C9D4-B6A56B54E918}"/>
              </a:ext>
            </a:extLst>
          </p:cNvPr>
          <p:cNvGrpSpPr/>
          <p:nvPr/>
        </p:nvGrpSpPr>
        <p:grpSpPr>
          <a:xfrm>
            <a:off x="-5360" y="5909225"/>
            <a:ext cx="9149360" cy="91525"/>
            <a:chOff x="0" y="0"/>
            <a:chExt cx="24398292" cy="244066"/>
          </a:xfrm>
        </p:grpSpPr>
        <p:sp>
          <p:nvSpPr>
            <p:cNvPr id="12" name="Freeform 8">
              <a:extLst>
                <a:ext uri="{FF2B5EF4-FFF2-40B4-BE49-F238E27FC236}">
                  <a16:creationId xmlns:a16="http://schemas.microsoft.com/office/drawing/2014/main" id="{9FFCF997-DD78-9201-4B49-44E541CE48FF}"/>
                </a:ext>
              </a:extLst>
            </p:cNvPr>
            <p:cNvSpPr/>
            <p:nvPr/>
          </p:nvSpPr>
          <p:spPr>
            <a:xfrm>
              <a:off x="0" y="0"/>
              <a:ext cx="24398351" cy="244094"/>
            </a:xfrm>
            <a:custGeom>
              <a:avLst/>
              <a:gdLst/>
              <a:ahLst/>
              <a:cxnLst/>
              <a:rect l="l" t="t" r="r" b="b"/>
              <a:pathLst>
                <a:path w="24398351" h="244094">
                  <a:moveTo>
                    <a:pt x="0" y="0"/>
                  </a:moveTo>
                  <a:lnTo>
                    <a:pt x="24398351" y="0"/>
                  </a:lnTo>
                  <a:lnTo>
                    <a:pt x="24398351" y="244094"/>
                  </a:lnTo>
                  <a:lnTo>
                    <a:pt x="0" y="244094"/>
                  </a:lnTo>
                  <a:close/>
                </a:path>
              </a:pathLst>
            </a:custGeom>
            <a:solidFill>
              <a:srgbClr val="050A30"/>
            </a:solidFill>
          </p:spPr>
          <p:txBody>
            <a:bodyPr/>
            <a:lstStyle/>
            <a:p>
              <a:endParaRPr lang="es-CO" sz="900"/>
            </a:p>
          </p:txBody>
        </p:sp>
      </p:grpSp>
      <p:grpSp>
        <p:nvGrpSpPr>
          <p:cNvPr id="16" name="Group 12">
            <a:extLst>
              <a:ext uri="{FF2B5EF4-FFF2-40B4-BE49-F238E27FC236}">
                <a16:creationId xmlns:a16="http://schemas.microsoft.com/office/drawing/2014/main" id="{AB907FB2-FC4E-D118-7150-0B024634EC4C}"/>
              </a:ext>
            </a:extLst>
          </p:cNvPr>
          <p:cNvGrpSpPr/>
          <p:nvPr/>
        </p:nvGrpSpPr>
        <p:grpSpPr>
          <a:xfrm>
            <a:off x="0" y="1015817"/>
            <a:ext cx="9144000" cy="621154"/>
            <a:chOff x="0" y="-241102"/>
            <a:chExt cx="24384000" cy="1656412"/>
          </a:xfrm>
        </p:grpSpPr>
        <p:grpSp>
          <p:nvGrpSpPr>
            <p:cNvPr id="17" name="Group 13">
              <a:extLst>
                <a:ext uri="{FF2B5EF4-FFF2-40B4-BE49-F238E27FC236}">
                  <a16:creationId xmlns:a16="http://schemas.microsoft.com/office/drawing/2014/main" id="{5018B5A5-8A0A-5B03-23AC-18A7821691A9}"/>
                </a:ext>
              </a:extLst>
            </p:cNvPr>
            <p:cNvGrpSpPr/>
            <p:nvPr/>
          </p:nvGrpSpPr>
          <p:grpSpPr>
            <a:xfrm>
              <a:off x="0" y="-241102"/>
              <a:ext cx="24384000" cy="1656412"/>
              <a:chOff x="0" y="-47625"/>
              <a:chExt cx="4816593" cy="327192"/>
            </a:xfrm>
          </p:grpSpPr>
          <p:sp>
            <p:nvSpPr>
              <p:cNvPr id="19" name="Freeform 14">
                <a:extLst>
                  <a:ext uri="{FF2B5EF4-FFF2-40B4-BE49-F238E27FC236}">
                    <a16:creationId xmlns:a16="http://schemas.microsoft.com/office/drawing/2014/main" id="{0FD496C4-853E-B500-9130-4618B2E839EB}"/>
                  </a:ext>
                </a:extLst>
              </p:cNvPr>
              <p:cNvSpPr/>
              <p:nvPr/>
            </p:nvSpPr>
            <p:spPr>
              <a:xfrm>
                <a:off x="0" y="0"/>
                <a:ext cx="4816592" cy="279567"/>
              </a:xfrm>
              <a:custGeom>
                <a:avLst/>
                <a:gdLst/>
                <a:ahLst/>
                <a:cxnLst/>
                <a:rect l="l" t="t" r="r" b="b"/>
                <a:pathLst>
                  <a:path w="4816592" h="279567">
                    <a:moveTo>
                      <a:pt x="0" y="0"/>
                    </a:moveTo>
                    <a:lnTo>
                      <a:pt x="4816592" y="0"/>
                    </a:lnTo>
                    <a:lnTo>
                      <a:pt x="4816592" y="279567"/>
                    </a:lnTo>
                    <a:lnTo>
                      <a:pt x="0" y="279567"/>
                    </a:lnTo>
                    <a:close/>
                  </a:path>
                </a:pathLst>
              </a:custGeom>
              <a:solidFill>
                <a:srgbClr val="223F78"/>
              </a:solidFill>
            </p:spPr>
            <p:txBody>
              <a:bodyPr/>
              <a:lstStyle/>
              <a:p>
                <a:endParaRPr lang="es-CO" sz="900"/>
              </a:p>
            </p:txBody>
          </p:sp>
          <p:sp>
            <p:nvSpPr>
              <p:cNvPr id="20" name="TextBox 15">
                <a:extLst>
                  <a:ext uri="{FF2B5EF4-FFF2-40B4-BE49-F238E27FC236}">
                    <a16:creationId xmlns:a16="http://schemas.microsoft.com/office/drawing/2014/main" id="{72373440-1F7B-1626-E712-4427916D0CC5}"/>
                  </a:ext>
                </a:extLst>
              </p:cNvPr>
              <p:cNvSpPr txBox="1"/>
              <p:nvPr/>
            </p:nvSpPr>
            <p:spPr>
              <a:xfrm>
                <a:off x="0" y="-47625"/>
                <a:ext cx="4816593" cy="327192"/>
              </a:xfrm>
              <a:prstGeom prst="rect">
                <a:avLst/>
              </a:prstGeom>
            </p:spPr>
            <p:txBody>
              <a:bodyPr lIns="25400" tIns="25400" rIns="25400" bIns="25400" rtlCol="0" anchor="ctr"/>
              <a:lstStyle/>
              <a:p>
                <a:pPr algn="ctr">
                  <a:lnSpc>
                    <a:spcPts val="1789"/>
                  </a:lnSpc>
                </a:pPr>
                <a:endParaRPr sz="900"/>
              </a:p>
            </p:txBody>
          </p:sp>
        </p:grpSp>
        <p:sp>
          <p:nvSpPr>
            <p:cNvPr id="18" name="TextBox 16">
              <a:extLst>
                <a:ext uri="{FF2B5EF4-FFF2-40B4-BE49-F238E27FC236}">
                  <a16:creationId xmlns:a16="http://schemas.microsoft.com/office/drawing/2014/main" id="{5CAA88C4-E64A-63B5-A3F7-E56B5C191DD5}"/>
                </a:ext>
              </a:extLst>
            </p:cNvPr>
            <p:cNvSpPr txBox="1"/>
            <p:nvPr/>
          </p:nvSpPr>
          <p:spPr>
            <a:xfrm>
              <a:off x="1973051" y="346744"/>
              <a:ext cx="16855725" cy="622734"/>
            </a:xfrm>
            <a:prstGeom prst="rect">
              <a:avLst/>
            </a:prstGeom>
          </p:spPr>
          <p:txBody>
            <a:bodyPr wrap="square" lIns="0" tIns="0" rIns="0" bIns="0" rtlCol="0" anchor="t">
              <a:spAutoFit/>
            </a:bodyPr>
            <a:lstStyle/>
            <a:p>
              <a:pPr>
                <a:lnSpc>
                  <a:spcPts val="1836"/>
                </a:lnSpc>
                <a:spcBef>
                  <a:spcPct val="0"/>
                </a:spcBef>
              </a:pPr>
              <a:r>
                <a:rPr lang="en-US" sz="1700" b="1" dirty="0">
                  <a:solidFill>
                    <a:srgbClr val="FFFFFF"/>
                  </a:solidFill>
                  <a:latin typeface="Aptos Bold"/>
                  <a:ea typeface="Aptos Bold"/>
                  <a:cs typeface="Aptos Bold"/>
                  <a:sym typeface="Aptos Bold"/>
                </a:rPr>
                <a:t>AXIS 3: Strategy for Engagement with International STI Platforms</a:t>
              </a:r>
            </a:p>
          </p:txBody>
        </p:sp>
      </p:grpSp>
      <p:pic>
        <p:nvPicPr>
          <p:cNvPr id="21" name="Picture 3" descr="A logo with green leaves&#10;&#10;AI-generated content may be incorrect.">
            <a:extLst>
              <a:ext uri="{FF2B5EF4-FFF2-40B4-BE49-F238E27FC236}">
                <a16:creationId xmlns:a16="http://schemas.microsoft.com/office/drawing/2014/main" id="{FAECE913-BA71-458F-6D0C-48F5D9FBDE9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67600" y="1055635"/>
            <a:ext cx="1556992" cy="634533"/>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B672470-FEFC-48B7-20B8-5E620FE9322B}"/>
              </a:ext>
            </a:extLst>
          </p:cNvPr>
          <p:cNvSpPr>
            <a:spLocks noGrp="1"/>
          </p:cNvSpPr>
          <p:nvPr>
            <p:ph type="title"/>
          </p:nvPr>
        </p:nvSpPr>
        <p:spPr>
          <a:xfrm>
            <a:off x="457200" y="494722"/>
            <a:ext cx="8229600" cy="1143000"/>
          </a:xfrm>
        </p:spPr>
        <p:txBody>
          <a:bodyPr>
            <a:normAutofit/>
          </a:bodyPr>
          <a:lstStyle/>
          <a:p>
            <a:pPr algn="ctr"/>
            <a:r>
              <a:rPr lang="es-CO" sz="3200" b="1" dirty="0">
                <a:solidFill>
                  <a:srgbClr val="00647F"/>
                </a:solidFill>
                <a:latin typeface="Arial Black" panose="020B0604020202020204" pitchFamily="34" charset="0"/>
                <a:cs typeface="Arial Black" panose="020B0604020202020204" pitchFamily="34" charset="0"/>
              </a:rPr>
              <a:t>In </a:t>
            </a:r>
            <a:r>
              <a:rPr lang="es-CO" sz="3200" b="1" dirty="0" err="1">
                <a:solidFill>
                  <a:srgbClr val="00647F"/>
                </a:solidFill>
                <a:latin typeface="Arial Black" panose="020B0604020202020204" pitchFamily="34" charset="0"/>
                <a:cs typeface="Arial Black" panose="020B0604020202020204" pitchFamily="34" charset="0"/>
              </a:rPr>
              <a:t>Summary</a:t>
            </a:r>
            <a:endParaRPr lang="es-CO" sz="3200" b="1" dirty="0">
              <a:solidFill>
                <a:srgbClr val="00647F"/>
              </a:solidFill>
              <a:latin typeface="Arial Black" panose="020B0604020202020204" pitchFamily="34" charset="0"/>
              <a:cs typeface="Arial Black" panose="020B0604020202020204" pitchFamily="34" charset="0"/>
            </a:endParaRPr>
          </a:p>
        </p:txBody>
      </p:sp>
      <p:grpSp>
        <p:nvGrpSpPr>
          <p:cNvPr id="3" name="Group 54">
            <a:extLst>
              <a:ext uri="{FF2B5EF4-FFF2-40B4-BE49-F238E27FC236}">
                <a16:creationId xmlns:a16="http://schemas.microsoft.com/office/drawing/2014/main" id="{553A8AEA-AF1A-8A72-9CA7-F7EF22C3F948}"/>
              </a:ext>
            </a:extLst>
          </p:cNvPr>
          <p:cNvGrpSpPr/>
          <p:nvPr/>
        </p:nvGrpSpPr>
        <p:grpSpPr>
          <a:xfrm>
            <a:off x="-44863" y="5146669"/>
            <a:ext cx="9188863" cy="1823994"/>
            <a:chOff x="-59817" y="4119596"/>
            <a:chExt cx="12251817" cy="2873191"/>
          </a:xfrm>
        </p:grpSpPr>
        <p:sp>
          <p:nvSpPr>
            <p:cNvPr id="5" name="Rectangle 33">
              <a:extLst>
                <a:ext uri="{FF2B5EF4-FFF2-40B4-BE49-F238E27FC236}">
                  <a16:creationId xmlns:a16="http://schemas.microsoft.com/office/drawing/2014/main" id="{AA011D69-DB77-461F-3502-B5ACFD0BAE1B}"/>
                </a:ext>
              </a:extLst>
            </p:cNvPr>
            <p:cNvSpPr/>
            <p:nvPr/>
          </p:nvSpPr>
          <p:spPr>
            <a:xfrm>
              <a:off x="0" y="6382979"/>
              <a:ext cx="12192000" cy="475021"/>
            </a:xfrm>
            <a:prstGeom prst="rect">
              <a:avLst/>
            </a:prstGeom>
            <a:solidFill>
              <a:srgbClr val="0D457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grpSp>
          <p:nvGrpSpPr>
            <p:cNvPr id="4" name="Group 2">
              <a:extLst>
                <a:ext uri="{FF2B5EF4-FFF2-40B4-BE49-F238E27FC236}">
                  <a16:creationId xmlns:a16="http://schemas.microsoft.com/office/drawing/2014/main" id="{B1341089-9271-F42A-9E9B-794FE4EB3556}"/>
                </a:ext>
              </a:extLst>
            </p:cNvPr>
            <p:cNvGrpSpPr/>
            <p:nvPr/>
          </p:nvGrpSpPr>
          <p:grpSpPr>
            <a:xfrm>
              <a:off x="2393576" y="6293360"/>
              <a:ext cx="9798424" cy="89620"/>
              <a:chOff x="0" y="5374830"/>
              <a:chExt cx="8700247" cy="201878"/>
            </a:xfrm>
          </p:grpSpPr>
          <p:sp>
            <p:nvSpPr>
              <p:cNvPr id="9" name="Rectangle 3">
                <a:extLst>
                  <a:ext uri="{FF2B5EF4-FFF2-40B4-BE49-F238E27FC236}">
                    <a16:creationId xmlns:a16="http://schemas.microsoft.com/office/drawing/2014/main" id="{7967DCC1-9331-40D8-C007-4D6BE53DE1C4}"/>
                  </a:ext>
                </a:extLst>
              </p:cNvPr>
              <p:cNvSpPr/>
              <p:nvPr/>
            </p:nvSpPr>
            <p:spPr>
              <a:xfrm>
                <a:off x="0" y="5374830"/>
                <a:ext cx="2205318" cy="201878"/>
              </a:xfrm>
              <a:prstGeom prst="rect">
                <a:avLst/>
              </a:prstGeom>
              <a:solidFill>
                <a:srgbClr val="5D973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dirty="0"/>
              </a:p>
            </p:txBody>
          </p:sp>
          <p:sp>
            <p:nvSpPr>
              <p:cNvPr id="10" name="Rectangle 4">
                <a:extLst>
                  <a:ext uri="{FF2B5EF4-FFF2-40B4-BE49-F238E27FC236}">
                    <a16:creationId xmlns:a16="http://schemas.microsoft.com/office/drawing/2014/main" id="{8FB9A702-64F3-0C4D-BAFE-C6D2A3A67455}"/>
                  </a:ext>
                </a:extLst>
              </p:cNvPr>
              <p:cNvSpPr/>
              <p:nvPr/>
            </p:nvSpPr>
            <p:spPr>
              <a:xfrm>
                <a:off x="2124635" y="5374830"/>
                <a:ext cx="2205318" cy="201878"/>
              </a:xfrm>
              <a:prstGeom prst="rect">
                <a:avLst/>
              </a:prstGeom>
              <a:solidFill>
                <a:srgbClr val="9B5F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dirty="0"/>
              </a:p>
            </p:txBody>
          </p:sp>
          <p:sp>
            <p:nvSpPr>
              <p:cNvPr id="11" name="Rectangle 5">
                <a:extLst>
                  <a:ext uri="{FF2B5EF4-FFF2-40B4-BE49-F238E27FC236}">
                    <a16:creationId xmlns:a16="http://schemas.microsoft.com/office/drawing/2014/main" id="{286033E5-DB77-C596-6F2A-EC99CF672B27}"/>
                  </a:ext>
                </a:extLst>
              </p:cNvPr>
              <p:cNvSpPr/>
              <p:nvPr/>
            </p:nvSpPr>
            <p:spPr>
              <a:xfrm>
                <a:off x="4316505" y="5374830"/>
                <a:ext cx="2205318" cy="201878"/>
              </a:xfrm>
              <a:prstGeom prst="rect">
                <a:avLst/>
              </a:prstGeom>
              <a:solidFill>
                <a:srgbClr val="E070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dirty="0"/>
              </a:p>
            </p:txBody>
          </p:sp>
          <p:sp>
            <p:nvSpPr>
              <p:cNvPr id="12" name="Rectangle 6">
                <a:extLst>
                  <a:ext uri="{FF2B5EF4-FFF2-40B4-BE49-F238E27FC236}">
                    <a16:creationId xmlns:a16="http://schemas.microsoft.com/office/drawing/2014/main" id="{C77210B0-3467-0209-9BFF-CC238D8CAA4E}"/>
                  </a:ext>
                </a:extLst>
              </p:cNvPr>
              <p:cNvSpPr/>
              <p:nvPr/>
            </p:nvSpPr>
            <p:spPr>
              <a:xfrm>
                <a:off x="6494929" y="5374830"/>
                <a:ext cx="2205318" cy="201878"/>
              </a:xfrm>
              <a:prstGeom prst="rect">
                <a:avLst/>
              </a:prstGeom>
              <a:solidFill>
                <a:srgbClr val="0458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dirty="0"/>
              </a:p>
            </p:txBody>
          </p:sp>
        </p:grpSp>
        <p:sp>
          <p:nvSpPr>
            <p:cNvPr id="7" name="TextBox 7">
              <a:extLst>
                <a:ext uri="{FF2B5EF4-FFF2-40B4-BE49-F238E27FC236}">
                  <a16:creationId xmlns:a16="http://schemas.microsoft.com/office/drawing/2014/main" id="{F3344F55-E2C4-088F-F1F0-CCF274C43CB7}"/>
                </a:ext>
              </a:extLst>
            </p:cNvPr>
            <p:cNvSpPr txBox="1"/>
            <p:nvPr/>
          </p:nvSpPr>
          <p:spPr>
            <a:xfrm>
              <a:off x="5608012" y="6475728"/>
              <a:ext cx="6239435" cy="436334"/>
            </a:xfrm>
            <a:prstGeom prst="rect">
              <a:avLst/>
            </a:prstGeom>
            <a:noFill/>
          </p:spPr>
          <p:txBody>
            <a:bodyPr wrap="square" rtlCol="0">
              <a:spAutoFit/>
            </a:bodyPr>
            <a:lstStyle/>
            <a:p>
              <a:pPr algn="r"/>
              <a:endParaRPr lang="x-none" sz="1200" dirty="0">
                <a:solidFill>
                  <a:schemeClr val="bg1"/>
                </a:solidFill>
              </a:endParaRPr>
            </a:p>
          </p:txBody>
        </p:sp>
        <p:pic>
          <p:nvPicPr>
            <p:cNvPr id="8" name="Picture 34">
              <a:extLst>
                <a:ext uri="{FF2B5EF4-FFF2-40B4-BE49-F238E27FC236}">
                  <a16:creationId xmlns:a16="http://schemas.microsoft.com/office/drawing/2014/main" id="{C1850B90-2AA8-97E0-B3FB-F2BEF91776ED}"/>
                </a:ext>
              </a:extLst>
            </p:cNvPr>
            <p:cNvPicPr>
              <a:picLocks noChangeAspect="1"/>
            </p:cNvPicPr>
            <p:nvPr/>
          </p:nvPicPr>
          <p:blipFill rotWithShape="1">
            <a:blip r:embed="rId3"/>
            <a:srcRect l="20566"/>
            <a:stretch/>
          </p:blipFill>
          <p:spPr>
            <a:xfrm>
              <a:off x="-59817" y="4119596"/>
              <a:ext cx="3030938" cy="2873191"/>
            </a:xfrm>
            <a:prstGeom prst="rect">
              <a:avLst/>
            </a:prstGeom>
            <a:effectLst>
              <a:outerShdw blurRad="445696" dist="38100" dir="2460000" algn="tl" rotWithShape="0">
                <a:prstClr val="black">
                  <a:alpha val="40000"/>
                </a:prstClr>
              </a:outerShdw>
            </a:effectLst>
          </p:spPr>
        </p:pic>
      </p:grpSp>
      <p:sp>
        <p:nvSpPr>
          <p:cNvPr id="16" name="Marcador de contenido 15">
            <a:extLst>
              <a:ext uri="{FF2B5EF4-FFF2-40B4-BE49-F238E27FC236}">
                <a16:creationId xmlns:a16="http://schemas.microsoft.com/office/drawing/2014/main" id="{24EC309D-F850-39DD-CF79-2A9E39BBD52B}"/>
              </a:ext>
            </a:extLst>
          </p:cNvPr>
          <p:cNvSpPr>
            <a:spLocks noGrp="1"/>
          </p:cNvSpPr>
          <p:nvPr>
            <p:ph idx="1"/>
          </p:nvPr>
        </p:nvSpPr>
        <p:spPr>
          <a:xfrm>
            <a:off x="611386" y="1570571"/>
            <a:ext cx="8286808" cy="4463798"/>
          </a:xfrm>
        </p:spPr>
        <p:txBody>
          <a:bodyPr>
            <a:normAutofit fontScale="25000" lnSpcReduction="20000"/>
          </a:bodyPr>
          <a:lstStyle/>
          <a:p>
            <a:pPr algn="just"/>
            <a:r>
              <a:rPr lang="en-US" sz="9600" dirty="0">
                <a:solidFill>
                  <a:srgbClr val="00647F"/>
                </a:solidFill>
                <a:latin typeface="Arial" panose="020B0604020202020204" pitchFamily="34" charset="0"/>
                <a:cs typeface="Arial" panose="020B0604020202020204" pitchFamily="34" charset="0"/>
              </a:rPr>
              <a:t>Well-established positioning at both regional and global levels</a:t>
            </a:r>
          </a:p>
          <a:p>
            <a:pPr algn="just"/>
            <a:r>
              <a:rPr lang="en-US" sz="9600" dirty="0">
                <a:solidFill>
                  <a:srgbClr val="00647F"/>
                </a:solidFill>
                <a:latin typeface="Arial" panose="020B0604020202020204" pitchFamily="34" charset="0"/>
                <a:cs typeface="Arial" panose="020B0604020202020204" pitchFamily="34" charset="0"/>
              </a:rPr>
              <a:t>Strong capacity for strategic reflection and the development of renewed proposals</a:t>
            </a:r>
          </a:p>
          <a:p>
            <a:pPr algn="just"/>
            <a:r>
              <a:rPr lang="en-US" sz="9600" dirty="0">
                <a:solidFill>
                  <a:srgbClr val="00647F"/>
                </a:solidFill>
                <a:latin typeface="Arial" panose="020B0604020202020204" pitchFamily="34" charset="0"/>
                <a:cs typeface="Arial" panose="020B0604020202020204" pitchFamily="34" charset="0"/>
              </a:rPr>
              <a:t>Progressive institutional development and strong commitment among internal and external stakeholders, with tangible achievements that capitalize on economies of scale and scope</a:t>
            </a:r>
          </a:p>
          <a:p>
            <a:pPr algn="just"/>
            <a:r>
              <a:rPr lang="en-US" sz="9600" dirty="0">
                <a:solidFill>
                  <a:srgbClr val="00647F"/>
                </a:solidFill>
                <a:latin typeface="Arial" panose="020B0604020202020204" pitchFamily="34" charset="0"/>
                <a:cs typeface="Arial" panose="020B0604020202020204" pitchFamily="34" charset="0"/>
              </a:rPr>
              <a:t>Adds value to national and subregional efforts</a:t>
            </a:r>
          </a:p>
          <a:p>
            <a:pPr algn="just"/>
            <a:r>
              <a:rPr lang="en-US" sz="9600" dirty="0">
                <a:solidFill>
                  <a:srgbClr val="00647F"/>
                </a:solidFill>
                <a:latin typeface="Arial" panose="020B0604020202020204" pitchFamily="34" charset="0"/>
                <a:cs typeface="Arial" panose="020B0604020202020204" pitchFamily="34" charset="0"/>
              </a:rPr>
              <a:t>FORAGRO “is an organization that has built significant strategic assets that should be sustained and further developed”</a:t>
            </a:r>
          </a:p>
        </p:txBody>
      </p:sp>
      <p:pic>
        <p:nvPicPr>
          <p:cNvPr id="15" name="Picture 2" descr="Definición de necesidades y visión de FORAGRO | Instituto Interamericano de  Cooperación para la Agricultura">
            <a:extLst>
              <a:ext uri="{FF2B5EF4-FFF2-40B4-BE49-F238E27FC236}">
                <a16:creationId xmlns:a16="http://schemas.microsoft.com/office/drawing/2014/main" id="{C9383EC4-E5AA-C9FB-AC77-C45562B7B95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455562" y="140139"/>
            <a:ext cx="1514114" cy="6468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7430957"/>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92139</TotalTime>
  <Words>2780</Words>
  <Application>Microsoft Office PowerPoint</Application>
  <PresentationFormat>Presentación en pantalla (4:3)</PresentationFormat>
  <Paragraphs>312</Paragraphs>
  <Slides>22</Slides>
  <Notes>12</Notes>
  <HiddenSlides>0</HiddenSlides>
  <MMClips>0</MMClips>
  <ScaleCrop>false</ScaleCrop>
  <HeadingPairs>
    <vt:vector size="6" baseType="variant">
      <vt:variant>
        <vt:lpstr>Fuentes usadas</vt:lpstr>
      </vt:variant>
      <vt:variant>
        <vt:i4>14</vt:i4>
      </vt:variant>
      <vt:variant>
        <vt:lpstr>Tema</vt:lpstr>
      </vt:variant>
      <vt:variant>
        <vt:i4>1</vt:i4>
      </vt:variant>
      <vt:variant>
        <vt:lpstr>Títulos de diapositiva</vt:lpstr>
      </vt:variant>
      <vt:variant>
        <vt:i4>22</vt:i4>
      </vt:variant>
    </vt:vector>
  </HeadingPairs>
  <TitlesOfParts>
    <vt:vector size="37" baseType="lpstr">
      <vt:lpstr>Aptos</vt:lpstr>
      <vt:lpstr>Aptos Bold</vt:lpstr>
      <vt:lpstr>Aptos Display</vt:lpstr>
      <vt:lpstr>Arial</vt:lpstr>
      <vt:lpstr>Arial Black</vt:lpstr>
      <vt:lpstr>Calibri</vt:lpstr>
      <vt:lpstr>Century Gothic</vt:lpstr>
      <vt:lpstr>Courier New</vt:lpstr>
      <vt:lpstr>Garamond</vt:lpstr>
      <vt:lpstr>Gotham</vt:lpstr>
      <vt:lpstr>Gotham Bold</vt:lpstr>
      <vt:lpstr>Open Sans</vt:lpstr>
      <vt:lpstr>Times New Roman</vt:lpstr>
      <vt:lpstr>Verdana</vt:lpstr>
      <vt:lpstr>Tema de Office</vt:lpstr>
      <vt:lpstr>Presentación de PowerPoint</vt:lpstr>
      <vt:lpstr>Presentación de PowerPoint</vt:lpstr>
      <vt:lpstr>Creation</vt:lpstr>
      <vt:lpstr>Presentación de PowerPoint</vt:lpstr>
      <vt:lpstr>Presentación de PowerPoint</vt:lpstr>
      <vt:lpstr>FORAGRO Membership</vt:lpstr>
      <vt:lpstr>Presentación de PowerPoint</vt:lpstr>
      <vt:lpstr>FORAGRO’s Strategic Areas of Work</vt:lpstr>
      <vt:lpstr>AXIS 1: Strategic Roadmap and Foresight in Science, Technology, and Innovation (STI)</vt:lpstr>
      <vt:lpstr>Presentación de PowerPoint</vt:lpstr>
      <vt:lpstr>Presentación de PowerPoint</vt:lpstr>
      <vt:lpstr>Presentación de PowerPoint</vt:lpstr>
      <vt:lpstr>AXIS 2: Platform for Horizontal Cooperation</vt:lpstr>
      <vt:lpstr>Presentación de PowerPoint</vt:lpstr>
      <vt:lpstr>Presentación de PowerPoint</vt:lpstr>
      <vt:lpstr>AXIS 3: Strategy for Engagement with International STI Platforms</vt:lpstr>
      <vt:lpstr>Presentación de PowerPoint</vt:lpstr>
      <vt:lpstr>Presentación de PowerPoint</vt:lpstr>
      <vt:lpstr>Presentación de PowerPoint</vt:lpstr>
      <vt:lpstr>Presentación de PowerPoint</vt:lpstr>
      <vt:lpstr>Presentación de PowerPoint</vt:lpstr>
      <vt:lpstr>In Summary</vt:lpstr>
    </vt:vector>
  </TitlesOfParts>
  <Company>Toshiba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ALDITEN</dc:creator>
  <cp:lastModifiedBy>Karen Montiel</cp:lastModifiedBy>
  <cp:revision>250</cp:revision>
  <dcterms:created xsi:type="dcterms:W3CDTF">2017-07-16T00:03:22Z</dcterms:created>
  <dcterms:modified xsi:type="dcterms:W3CDTF">2026-09-21T16:43:52Z</dcterms:modified>
</cp:coreProperties>
</file>