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33" r:id="rId2"/>
    <p:sldId id="305" r:id="rId3"/>
    <p:sldId id="262" r:id="rId4"/>
    <p:sldId id="379" r:id="rId5"/>
    <p:sldId id="282" r:id="rId6"/>
    <p:sldId id="308" r:id="rId7"/>
    <p:sldId id="309" r:id="rId8"/>
    <p:sldId id="326" r:id="rId9"/>
    <p:sldId id="380" r:id="rId10"/>
    <p:sldId id="381" r:id="rId11"/>
    <p:sldId id="362" r:id="rId12"/>
    <p:sldId id="382" r:id="rId13"/>
    <p:sldId id="343" r:id="rId14"/>
    <p:sldId id="353" r:id="rId15"/>
    <p:sldId id="376" r:id="rId16"/>
    <p:sldId id="328" r:id="rId17"/>
    <p:sldId id="341" r:id="rId18"/>
    <p:sldId id="383" r:id="rId19"/>
    <p:sldId id="384" r:id="rId20"/>
    <p:sldId id="364" r:id="rId21"/>
    <p:sldId id="385" r:id="rId22"/>
    <p:sldId id="370" r:id="rId23"/>
    <p:sldId id="372" r:id="rId24"/>
    <p:sldId id="267" r:id="rId2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558E73C-144E-0742-A5E0-09DA02E54A48}">
          <p14:sldIdLst>
            <p14:sldId id="333"/>
          </p14:sldIdLst>
        </p14:section>
        <p14:section name="Section sans titre" id="{230DECE2-4B87-284A-9C5B-37A0086995CE}">
          <p14:sldIdLst>
            <p14:sldId id="305"/>
            <p14:sldId id="262"/>
            <p14:sldId id="379"/>
            <p14:sldId id="282"/>
            <p14:sldId id="308"/>
            <p14:sldId id="309"/>
            <p14:sldId id="326"/>
            <p14:sldId id="380"/>
            <p14:sldId id="381"/>
            <p14:sldId id="362"/>
            <p14:sldId id="382"/>
            <p14:sldId id="343"/>
            <p14:sldId id="353"/>
            <p14:sldId id="376"/>
            <p14:sldId id="328"/>
            <p14:sldId id="341"/>
            <p14:sldId id="383"/>
            <p14:sldId id="384"/>
            <p14:sldId id="364"/>
            <p14:sldId id="385"/>
            <p14:sldId id="370"/>
            <p14:sldId id="372"/>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A87E"/>
    <a:srgbClr val="A6B7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3" autoAdjust="0"/>
    <p:restoredTop sz="94683" autoAdjust="0"/>
  </p:normalViewPr>
  <p:slideViewPr>
    <p:cSldViewPr snapToGrid="0" snapToObjects="1">
      <p:cViewPr>
        <p:scale>
          <a:sx n="66" d="100"/>
          <a:sy n="66" d="100"/>
        </p:scale>
        <p:origin x="-2760"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odneycooke:Library:Mail%20Downloads:SurveySummary_03132013-15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odneycooke:Library:Mail%20Downloads:SurveySummary_03132013-152-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odneycooke:Library:Mail%20Downloads:SurveySummary_03132013-152-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odneycooke:Library:Mail%20Downloads:SurveySummary_03132013-15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odneycooke:Library:Mail%20Downloads:SurveySummary_03132013-152-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rodneycooke:Library:Mail%20Downloads:SurveySummary_03132013-152-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rodneycooke:Library:Mail%20Downloads:SurveySummary_03132013-15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37459427014"/>
          <c:y val="0.249999491374733"/>
          <c:w val="0.319192076621723"/>
          <c:h val="0.658331993953463"/>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cat>
            <c:strRef>
              <c:f>'Question 1'!$A$4:$A$10</c:f>
              <c:strCache>
                <c:ptCount val="7"/>
                <c:pt idx="0">
                  <c:v>Farmer, farmers‘ organization</c:v>
                </c:pt>
                <c:pt idx="1">
                  <c:v>CSO, NGO</c:v>
                </c:pt>
                <c:pt idx="2">
                  <c:v>Private sector</c:v>
                </c:pt>
                <c:pt idx="3">
                  <c:v>Public Sector AR4D organization in the developing world</c:v>
                </c:pt>
                <c:pt idx="4">
                  <c:v>Public Sector AR4D organization in OECD country</c:v>
                </c:pt>
                <c:pt idx="5">
                  <c:v>CGIAR staff, IARCs</c:v>
                </c:pt>
                <c:pt idx="6">
                  <c:v>Donor, bilateral or multilateral</c:v>
                </c:pt>
              </c:strCache>
            </c:strRef>
          </c:cat>
          <c:val>
            <c:numRef>
              <c:f>'Question 1'!$C$4:$C$10</c:f>
              <c:numCache>
                <c:formatCode>0.0%</c:formatCode>
                <c:ptCount val="7"/>
                <c:pt idx="0">
                  <c:v>0.059</c:v>
                </c:pt>
                <c:pt idx="1">
                  <c:v>0.118</c:v>
                </c:pt>
                <c:pt idx="2">
                  <c:v>0.039</c:v>
                </c:pt>
                <c:pt idx="3">
                  <c:v>0.257</c:v>
                </c:pt>
                <c:pt idx="4">
                  <c:v>0.118</c:v>
                </c:pt>
                <c:pt idx="5">
                  <c:v>0.296</c:v>
                </c:pt>
                <c:pt idx="6">
                  <c:v>0.112</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658586176727909"/>
          <c:y val="0.22499967191601"/>
          <c:w val="0.327272886343752"/>
          <c:h val="0.704165354330709"/>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fr-FR"/>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565783107335"/>
          <c:y val="0.249999491374733"/>
          <c:w val="0.319192076621723"/>
          <c:h val="0.658331993953463"/>
        </c:manualLayout>
      </c:layout>
      <c:barChart>
        <c:barDir val="col"/>
        <c:grouping val="clustered"/>
        <c:varyColors val="0"/>
        <c:ser>
          <c:idx val="0"/>
          <c:order val="0"/>
          <c:spPr>
            <a:solidFill>
              <a:srgbClr val="9999FF"/>
            </a:solidFill>
            <a:ln w="12700">
              <a:solidFill>
                <a:srgbClr val="000000"/>
              </a:solidFill>
              <a:prstDash val="solid"/>
            </a:ln>
          </c:spPr>
          <c:invertIfNegative val="0"/>
          <c:dPt>
            <c:idx val="0"/>
            <c:invertIfNegative val="0"/>
            <c:bubble3D val="0"/>
          </c:dPt>
          <c:dPt>
            <c:idx val="1"/>
            <c:invertIfNegative val="0"/>
            <c:bubble3D val="0"/>
            <c:spPr>
              <a:solidFill>
                <a:srgbClr val="993366"/>
              </a:solidFill>
              <a:ln w="12700">
                <a:solidFill>
                  <a:srgbClr val="000000"/>
                </a:solidFill>
                <a:prstDash val="solid"/>
              </a:ln>
            </c:spPr>
          </c:dPt>
          <c:dPt>
            <c:idx val="2"/>
            <c:invertIfNegative val="0"/>
            <c:bubble3D val="0"/>
            <c:spPr>
              <a:solidFill>
                <a:srgbClr val="FFFFCC"/>
              </a:solidFill>
              <a:ln w="12700">
                <a:solidFill>
                  <a:srgbClr val="000000"/>
                </a:solidFill>
                <a:prstDash val="solid"/>
              </a:ln>
            </c:spPr>
          </c:dPt>
          <c:dPt>
            <c:idx val="3"/>
            <c:invertIfNegative val="0"/>
            <c:bubble3D val="0"/>
            <c:spPr>
              <a:solidFill>
                <a:srgbClr val="CCFFFF"/>
              </a:solidFill>
              <a:ln w="12700">
                <a:solidFill>
                  <a:srgbClr val="000000"/>
                </a:solidFill>
                <a:prstDash val="solid"/>
              </a:ln>
            </c:spPr>
          </c:dPt>
          <c:dPt>
            <c:idx val="4"/>
            <c:invertIfNegative val="0"/>
            <c:bubble3D val="0"/>
            <c:spPr>
              <a:solidFill>
                <a:srgbClr val="660066"/>
              </a:solidFill>
              <a:ln w="12700">
                <a:solidFill>
                  <a:srgbClr val="000000"/>
                </a:solidFill>
                <a:prstDash val="solid"/>
              </a:ln>
            </c:spPr>
          </c:dPt>
          <c:cat>
            <c:strRef>
              <c:f>'Question 3'!$A$4:$A$8</c:f>
              <c:strCache>
                <c:ptCount val="5"/>
                <c:pt idx="0">
                  <c:v>Very good</c:v>
                </c:pt>
                <c:pt idx="1">
                  <c:v>good</c:v>
                </c:pt>
                <c:pt idx="2">
                  <c:v>poor</c:v>
                </c:pt>
                <c:pt idx="3">
                  <c:v>unbalanced</c:v>
                </c:pt>
                <c:pt idx="4">
                  <c:v>no strong view</c:v>
                </c:pt>
              </c:strCache>
            </c:strRef>
          </c:cat>
          <c:val>
            <c:numRef>
              <c:f>'Question 3'!$C$4:$C$8</c:f>
              <c:numCache>
                <c:formatCode>0.0%</c:formatCode>
                <c:ptCount val="5"/>
                <c:pt idx="0">
                  <c:v>0.175</c:v>
                </c:pt>
                <c:pt idx="1">
                  <c:v>0.583</c:v>
                </c:pt>
                <c:pt idx="2">
                  <c:v>0.117</c:v>
                </c:pt>
                <c:pt idx="3">
                  <c:v>0.083</c:v>
                </c:pt>
                <c:pt idx="4">
                  <c:v>0.042</c:v>
                </c:pt>
              </c:numCache>
            </c:numRef>
          </c:val>
        </c:ser>
        <c:dLbls>
          <c:showLegendKey val="0"/>
          <c:showVal val="0"/>
          <c:showCatName val="0"/>
          <c:showSerName val="0"/>
          <c:showPercent val="0"/>
          <c:showBubbleSize val="0"/>
        </c:dLbls>
        <c:gapWidth val="100"/>
        <c:axId val="2129235000"/>
        <c:axId val="2129237976"/>
      </c:barChart>
      <c:catAx>
        <c:axId val="2129235000"/>
        <c:scaling>
          <c:orientation val="minMax"/>
        </c:scaling>
        <c:delete val="0"/>
        <c:axPos val="b"/>
        <c:majorTickMark val="out"/>
        <c:minorTickMark val="none"/>
        <c:tickLblPos val="nextTo"/>
        <c:crossAx val="2129237976"/>
        <c:crosses val="autoZero"/>
        <c:auto val="1"/>
        <c:lblAlgn val="ctr"/>
        <c:lblOffset val="100"/>
        <c:noMultiLvlLbl val="0"/>
      </c:catAx>
      <c:valAx>
        <c:axId val="2129237976"/>
        <c:scaling>
          <c:orientation val="minMax"/>
        </c:scaling>
        <c:delete val="0"/>
        <c:axPos val="l"/>
        <c:majorGridlines/>
        <c:numFmt formatCode="0.0%" sourceLinked="1"/>
        <c:majorTickMark val="out"/>
        <c:minorTickMark val="none"/>
        <c:tickLblPos val="nextTo"/>
        <c:crossAx val="2129235000"/>
        <c:crosses val="autoZero"/>
        <c:crossBetween val="between"/>
      </c:valAx>
      <c:spPr>
        <a:solidFill>
          <a:srgbClr val="EEEEEE"/>
        </a:solidFill>
        <a:ln w="25400">
          <a:noFill/>
        </a:ln>
      </c:spPr>
    </c:plotArea>
    <c:legend>
      <c:legendPos val="r"/>
      <c:layout>
        <c:manualLayout>
          <c:xMode val="edge"/>
          <c:yMode val="edge"/>
          <c:x val="0.721419704389503"/>
          <c:y val="0.241405098335311"/>
          <c:w val="0.252115267255109"/>
          <c:h val="0.320842771365908"/>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fr-FR"/>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565783107335"/>
          <c:y val="0.24310587317962"/>
          <c:w val="0.362989528619714"/>
          <c:h val="0.669392303029608"/>
        </c:manualLayout>
      </c:layout>
      <c:barChart>
        <c:barDir val="col"/>
        <c:grouping val="stacked"/>
        <c:varyColors val="0"/>
        <c:ser>
          <c:idx val="0"/>
          <c:order val="0"/>
          <c:spPr>
            <a:solidFill>
              <a:srgbClr val="9999FF"/>
            </a:solidFill>
            <a:ln w="12700">
              <a:solidFill>
                <a:srgbClr val="000000"/>
              </a:solidFill>
              <a:prstDash val="solid"/>
            </a:ln>
          </c:spPr>
          <c:invertIfNegative val="0"/>
          <c:dPt>
            <c:idx val="0"/>
            <c:invertIfNegative val="0"/>
            <c:bubble3D val="0"/>
          </c:dPt>
          <c:dPt>
            <c:idx val="1"/>
            <c:invertIfNegative val="0"/>
            <c:bubble3D val="0"/>
            <c:spPr>
              <a:solidFill>
                <a:srgbClr val="993366"/>
              </a:solidFill>
              <a:ln w="12700">
                <a:solidFill>
                  <a:srgbClr val="000000"/>
                </a:solidFill>
                <a:prstDash val="solid"/>
              </a:ln>
            </c:spPr>
          </c:dPt>
          <c:dPt>
            <c:idx val="2"/>
            <c:invertIfNegative val="0"/>
            <c:bubble3D val="0"/>
            <c:spPr>
              <a:solidFill>
                <a:srgbClr val="FFFFCC"/>
              </a:solidFill>
              <a:ln w="12700">
                <a:solidFill>
                  <a:srgbClr val="000000"/>
                </a:solidFill>
                <a:prstDash val="solid"/>
              </a:ln>
            </c:spPr>
          </c:dPt>
          <c:dPt>
            <c:idx val="3"/>
            <c:invertIfNegative val="0"/>
            <c:bubble3D val="0"/>
            <c:spPr>
              <a:solidFill>
                <a:srgbClr val="CCFFFF"/>
              </a:solidFill>
              <a:ln w="12700">
                <a:solidFill>
                  <a:srgbClr val="000000"/>
                </a:solidFill>
                <a:prstDash val="solid"/>
              </a:ln>
            </c:spPr>
          </c:dPt>
          <c:dPt>
            <c:idx val="4"/>
            <c:invertIfNegative val="0"/>
            <c:bubble3D val="0"/>
            <c:spPr>
              <a:solidFill>
                <a:srgbClr val="660066"/>
              </a:solidFill>
              <a:ln w="12700">
                <a:solidFill>
                  <a:srgbClr val="000000"/>
                </a:solidFill>
                <a:prstDash val="solid"/>
              </a:ln>
            </c:spPr>
          </c:dPt>
          <c:cat>
            <c:strRef>
              <c:f>'Question 18'!$A$4:$A$8</c:f>
              <c:strCache>
                <c:ptCount val="5"/>
                <c:pt idx="0">
                  <c:v>disagree entirely</c:v>
                </c:pt>
                <c:pt idx="1">
                  <c:v>disagree</c:v>
                </c:pt>
                <c:pt idx="2">
                  <c:v>agree</c:v>
                </c:pt>
                <c:pt idx="3">
                  <c:v>strongly agree</c:v>
                </c:pt>
                <c:pt idx="4">
                  <c:v>no strong view</c:v>
                </c:pt>
              </c:strCache>
            </c:strRef>
          </c:cat>
          <c:val>
            <c:numRef>
              <c:f>'Question 18'!$C$4:$C$8</c:f>
              <c:numCache>
                <c:formatCode>0.0%</c:formatCode>
                <c:ptCount val="5"/>
                <c:pt idx="0">
                  <c:v>0.027</c:v>
                </c:pt>
                <c:pt idx="1">
                  <c:v>0.106</c:v>
                </c:pt>
                <c:pt idx="2">
                  <c:v>0.504</c:v>
                </c:pt>
                <c:pt idx="3">
                  <c:v>0.248</c:v>
                </c:pt>
                <c:pt idx="4">
                  <c:v>0.115</c:v>
                </c:pt>
              </c:numCache>
            </c:numRef>
          </c:val>
        </c:ser>
        <c:dLbls>
          <c:showLegendKey val="0"/>
          <c:showVal val="0"/>
          <c:showCatName val="0"/>
          <c:showSerName val="0"/>
          <c:showPercent val="0"/>
          <c:showBubbleSize val="0"/>
        </c:dLbls>
        <c:gapWidth val="100"/>
        <c:overlap val="100"/>
        <c:axId val="2129409336"/>
        <c:axId val="2129412312"/>
      </c:barChart>
      <c:catAx>
        <c:axId val="2129409336"/>
        <c:scaling>
          <c:orientation val="minMax"/>
        </c:scaling>
        <c:delete val="0"/>
        <c:axPos val="b"/>
        <c:majorTickMark val="out"/>
        <c:minorTickMark val="none"/>
        <c:tickLblPos val="nextTo"/>
        <c:crossAx val="2129412312"/>
        <c:crosses val="autoZero"/>
        <c:auto val="1"/>
        <c:lblAlgn val="ctr"/>
        <c:lblOffset val="100"/>
        <c:noMultiLvlLbl val="0"/>
      </c:catAx>
      <c:valAx>
        <c:axId val="2129412312"/>
        <c:scaling>
          <c:orientation val="minMax"/>
        </c:scaling>
        <c:delete val="0"/>
        <c:axPos val="l"/>
        <c:majorGridlines/>
        <c:numFmt formatCode="0.0%" sourceLinked="1"/>
        <c:majorTickMark val="out"/>
        <c:minorTickMark val="none"/>
        <c:tickLblPos val="nextTo"/>
        <c:crossAx val="2129409336"/>
        <c:crosses val="autoZero"/>
        <c:crossBetween val="between"/>
      </c:valAx>
      <c:spPr>
        <a:solidFill>
          <a:srgbClr val="EEEEEE"/>
        </a:solidFill>
        <a:ln w="25400">
          <a:noFill/>
        </a:ln>
      </c:spPr>
    </c:plotArea>
    <c:legend>
      <c:legendPos val="r"/>
      <c:layout>
        <c:manualLayout>
          <c:xMode val="edge"/>
          <c:yMode val="edge"/>
          <c:x val="0.806060924202656"/>
          <c:y val="0.466665682414698"/>
          <c:w val="0.172462578541319"/>
          <c:h val="0.381371391076115"/>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fr-FR"/>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565783107335"/>
          <c:y val="0.2958327314601"/>
          <c:w val="0.298990046455791"/>
          <c:h val="0.616665412057674"/>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cat>
            <c:strRef>
              <c:f>'Question 21'!$A$4:$A$8</c:f>
              <c:strCache>
                <c:ptCount val="5"/>
                <c:pt idx="0">
                  <c:v>disagree entirely</c:v>
                </c:pt>
                <c:pt idx="1">
                  <c:v>disagree</c:v>
                </c:pt>
                <c:pt idx="2">
                  <c:v>agree</c:v>
                </c:pt>
                <c:pt idx="3">
                  <c:v>strongly agree</c:v>
                </c:pt>
                <c:pt idx="4">
                  <c:v>no strong view</c:v>
                </c:pt>
              </c:strCache>
            </c:strRef>
          </c:cat>
          <c:val>
            <c:numRef>
              <c:f>'Question 21'!$C$4:$C$8</c:f>
              <c:numCache>
                <c:formatCode>0.0%</c:formatCode>
                <c:ptCount val="5"/>
                <c:pt idx="0">
                  <c:v>0.027</c:v>
                </c:pt>
                <c:pt idx="1">
                  <c:v>0.108</c:v>
                </c:pt>
                <c:pt idx="2">
                  <c:v>0.459</c:v>
                </c:pt>
                <c:pt idx="3">
                  <c:v>0.297</c:v>
                </c:pt>
                <c:pt idx="4">
                  <c:v>0.108</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806060924202656"/>
          <c:y val="0.183332349081365"/>
          <c:w val="0.179798138869005"/>
          <c:h val="0.699999343832021"/>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fr-FR"/>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464768024369"/>
          <c:y val="0.249999491374733"/>
          <c:w val="0.319192076621723"/>
          <c:h val="0.658331993953463"/>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cat>
            <c:strRef>
              <c:f>'Question 4'!$A$4:$A$8</c:f>
              <c:strCache>
                <c:ptCount val="5"/>
                <c:pt idx="0">
                  <c:v>disagree entirely</c:v>
                </c:pt>
                <c:pt idx="1">
                  <c:v>disagree</c:v>
                </c:pt>
                <c:pt idx="2">
                  <c:v>agree</c:v>
                </c:pt>
                <c:pt idx="3">
                  <c:v>strongly agree</c:v>
                </c:pt>
                <c:pt idx="4">
                  <c:v>no strong view</c:v>
                </c:pt>
              </c:strCache>
            </c:strRef>
          </c:cat>
          <c:val>
            <c:numRef>
              <c:f>'Question 4'!$C$4:$C$8</c:f>
              <c:numCache>
                <c:formatCode>0.0%</c:formatCode>
                <c:ptCount val="5"/>
                <c:pt idx="0">
                  <c:v>0.0</c:v>
                </c:pt>
                <c:pt idx="1">
                  <c:v>0.157</c:v>
                </c:pt>
                <c:pt idx="2">
                  <c:v>0.471</c:v>
                </c:pt>
                <c:pt idx="3">
                  <c:v>0.347</c:v>
                </c:pt>
                <c:pt idx="4">
                  <c:v>0.025</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manualLayout>
          <c:xMode val="edge"/>
          <c:yMode val="edge"/>
          <c:x val="0.806060924202656"/>
          <c:y val="0.441665682414698"/>
          <c:w val="0.179798138869005"/>
          <c:h val="0.274999343832021"/>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fr-FR"/>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66798190301"/>
          <c:y val="0.341665971545468"/>
          <c:w val="0.27878801628986"/>
          <c:h val="0.574998830161885"/>
        </c:manualLayout>
      </c:layout>
      <c:doughnut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cat>
            <c:strRef>
              <c:f>'Question 10'!$A$4:$A$8</c:f>
              <c:strCache>
                <c:ptCount val="5"/>
                <c:pt idx="0">
                  <c:v>disagree entirely</c:v>
                </c:pt>
                <c:pt idx="1">
                  <c:v>disagree</c:v>
                </c:pt>
                <c:pt idx="2">
                  <c:v>agree</c:v>
                </c:pt>
                <c:pt idx="3">
                  <c:v>strongly agree</c:v>
                </c:pt>
                <c:pt idx="4">
                  <c:v>no strong view</c:v>
                </c:pt>
              </c:strCache>
            </c:strRef>
          </c:cat>
          <c:val>
            <c:numRef>
              <c:f>'Question 10'!$C$4:$C$8</c:f>
              <c:numCache>
                <c:formatCode>0.0%</c:formatCode>
                <c:ptCount val="5"/>
                <c:pt idx="0">
                  <c:v>0.008</c:v>
                </c:pt>
                <c:pt idx="1">
                  <c:v>0.142</c:v>
                </c:pt>
                <c:pt idx="2">
                  <c:v>0.417</c:v>
                </c:pt>
                <c:pt idx="3">
                  <c:v>0.208</c:v>
                </c:pt>
                <c:pt idx="4">
                  <c:v>0.225</c:v>
                </c:pt>
              </c:numCache>
            </c:numRef>
          </c:val>
        </c:ser>
        <c:dLbls>
          <c:showLegendKey val="0"/>
          <c:showVal val="0"/>
          <c:showCatName val="0"/>
          <c:showSerName val="0"/>
          <c:showPercent val="0"/>
          <c:showBubbleSize val="0"/>
          <c:showLeaderLines val="1"/>
        </c:dLbls>
        <c:firstSliceAng val="0"/>
        <c:holeSize val="50"/>
      </c:doughnutChart>
      <c:spPr>
        <a:solidFill>
          <a:srgbClr val="EEEEEE"/>
        </a:solidFill>
        <a:ln w="25400">
          <a:noFill/>
        </a:ln>
      </c:spPr>
    </c:plotArea>
    <c:legend>
      <c:legendPos val="r"/>
      <c:layout>
        <c:manualLayout>
          <c:xMode val="edge"/>
          <c:yMode val="edge"/>
          <c:x val="0.806060924202656"/>
          <c:y val="0.491665682414698"/>
          <c:w val="0.172462578541319"/>
          <c:h val="0.381371391076115"/>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fr-FR"/>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363752941403"/>
          <c:y val="0.204166251289365"/>
          <c:w val="0.339394106787655"/>
          <c:h val="0.699998575849252"/>
        </c:manualLayout>
      </c:layout>
      <c:barChart>
        <c:barDir val="col"/>
        <c:grouping val="clustered"/>
        <c:varyColors val="0"/>
        <c:ser>
          <c:idx val="0"/>
          <c:order val="0"/>
          <c:spPr>
            <a:solidFill>
              <a:srgbClr val="9999FF"/>
            </a:solidFill>
            <a:ln w="12700">
              <a:solidFill>
                <a:srgbClr val="000000"/>
              </a:solidFill>
              <a:prstDash val="solid"/>
            </a:ln>
          </c:spPr>
          <c:invertIfNegative val="0"/>
          <c:dPt>
            <c:idx val="0"/>
            <c:invertIfNegative val="0"/>
            <c:bubble3D val="0"/>
          </c:dPt>
          <c:dPt>
            <c:idx val="1"/>
            <c:invertIfNegative val="0"/>
            <c:bubble3D val="0"/>
            <c:spPr>
              <a:solidFill>
                <a:srgbClr val="993366"/>
              </a:solidFill>
              <a:ln w="12700">
                <a:solidFill>
                  <a:srgbClr val="000000"/>
                </a:solidFill>
                <a:prstDash val="solid"/>
              </a:ln>
            </c:spPr>
          </c:dPt>
          <c:dPt>
            <c:idx val="2"/>
            <c:invertIfNegative val="0"/>
            <c:bubble3D val="0"/>
            <c:spPr>
              <a:solidFill>
                <a:srgbClr val="FFFFCC"/>
              </a:solidFill>
              <a:ln w="12700">
                <a:solidFill>
                  <a:srgbClr val="000000"/>
                </a:solidFill>
                <a:prstDash val="solid"/>
              </a:ln>
            </c:spPr>
          </c:dPt>
          <c:dPt>
            <c:idx val="3"/>
            <c:invertIfNegative val="0"/>
            <c:bubble3D val="0"/>
            <c:spPr>
              <a:solidFill>
                <a:srgbClr val="CCFFFF"/>
              </a:solidFill>
              <a:ln w="12700">
                <a:solidFill>
                  <a:srgbClr val="000000"/>
                </a:solidFill>
                <a:prstDash val="solid"/>
              </a:ln>
            </c:spPr>
          </c:dPt>
          <c:dPt>
            <c:idx val="4"/>
            <c:invertIfNegative val="0"/>
            <c:bubble3D val="0"/>
            <c:spPr>
              <a:solidFill>
                <a:srgbClr val="660066"/>
              </a:solidFill>
              <a:ln w="12700">
                <a:solidFill>
                  <a:srgbClr val="000000"/>
                </a:solidFill>
                <a:prstDash val="solid"/>
              </a:ln>
            </c:spPr>
          </c:dPt>
          <c:cat>
            <c:strRef>
              <c:f>'Question 16'!$A$4:$A$8</c:f>
              <c:strCache>
                <c:ptCount val="5"/>
                <c:pt idx="0">
                  <c:v>disagree entirely</c:v>
                </c:pt>
                <c:pt idx="1">
                  <c:v>disagree</c:v>
                </c:pt>
                <c:pt idx="2">
                  <c:v>agree</c:v>
                </c:pt>
                <c:pt idx="3">
                  <c:v>strongly agree</c:v>
                </c:pt>
                <c:pt idx="4">
                  <c:v>no strong view</c:v>
                </c:pt>
              </c:strCache>
            </c:strRef>
          </c:cat>
          <c:val>
            <c:numRef>
              <c:f>'Question 16'!$C$4:$C$8</c:f>
              <c:numCache>
                <c:formatCode>0.0%</c:formatCode>
                <c:ptCount val="5"/>
                <c:pt idx="0">
                  <c:v>0.053</c:v>
                </c:pt>
                <c:pt idx="1">
                  <c:v>0.368</c:v>
                </c:pt>
                <c:pt idx="2">
                  <c:v>0.351</c:v>
                </c:pt>
                <c:pt idx="3">
                  <c:v>0.044</c:v>
                </c:pt>
                <c:pt idx="4">
                  <c:v>0.184</c:v>
                </c:pt>
              </c:numCache>
            </c:numRef>
          </c:val>
        </c:ser>
        <c:dLbls>
          <c:showLegendKey val="0"/>
          <c:showVal val="0"/>
          <c:showCatName val="0"/>
          <c:showSerName val="0"/>
          <c:showPercent val="0"/>
          <c:showBubbleSize val="0"/>
        </c:dLbls>
        <c:gapWidth val="100"/>
        <c:axId val="2129580808"/>
        <c:axId val="2129583784"/>
      </c:barChart>
      <c:catAx>
        <c:axId val="2129580808"/>
        <c:scaling>
          <c:orientation val="minMax"/>
        </c:scaling>
        <c:delete val="0"/>
        <c:axPos val="b"/>
        <c:majorTickMark val="out"/>
        <c:minorTickMark val="none"/>
        <c:tickLblPos val="nextTo"/>
        <c:crossAx val="2129583784"/>
        <c:crosses val="autoZero"/>
        <c:auto val="1"/>
        <c:lblAlgn val="ctr"/>
        <c:lblOffset val="100"/>
        <c:noMultiLvlLbl val="0"/>
      </c:catAx>
      <c:valAx>
        <c:axId val="2129583784"/>
        <c:scaling>
          <c:orientation val="minMax"/>
        </c:scaling>
        <c:delete val="0"/>
        <c:axPos val="l"/>
        <c:majorGridlines/>
        <c:numFmt formatCode="0.0%" sourceLinked="1"/>
        <c:majorTickMark val="out"/>
        <c:minorTickMark val="none"/>
        <c:tickLblPos val="nextTo"/>
        <c:crossAx val="2129580808"/>
        <c:crosses val="autoZero"/>
        <c:crossBetween val="between"/>
      </c:valAx>
      <c:spPr>
        <a:solidFill>
          <a:srgbClr val="EEEEEE"/>
        </a:solidFill>
        <a:ln w="25400">
          <a:noFill/>
        </a:ln>
      </c:spPr>
    </c:plotArea>
    <c:legend>
      <c:legendPos val="r"/>
      <c:layout>
        <c:manualLayout>
          <c:xMode val="edge"/>
          <c:yMode val="edge"/>
          <c:x val="0.806060924202656"/>
          <c:y val="0.416665682414698"/>
          <c:w val="0.172462578541319"/>
          <c:h val="0.381371391076115"/>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fr-FR"/>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67D69-ACEF-8842-A25A-CFB84D5EA482}" type="datetimeFigureOut">
              <a:rPr lang="fr-FR" smtClean="0"/>
              <a:t>28/04/2013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561FC-7CDC-504F-B1B2-3090E70BB7EC}" type="slidenum">
              <a:rPr lang="fr-FR" smtClean="0"/>
              <a:t>‹#›</a:t>
            </a:fld>
            <a:endParaRPr lang="fr-FR"/>
          </a:p>
        </p:txBody>
      </p:sp>
    </p:spTree>
    <p:extLst>
      <p:ext uri="{BB962C8B-B14F-4D97-AF65-F5344CB8AC3E}">
        <p14:creationId xmlns:p14="http://schemas.microsoft.com/office/powerpoint/2010/main" val="2380356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Arial" charset="0"/>
                <a:ea typeface="MS PGothic" charset="0"/>
                <a:cs typeface="MS PGothic" charset="0"/>
              </a:defRPr>
            </a:lvl1pPr>
            <a:lvl2pPr marL="742950" indent="-285750" defTabSz="915988">
              <a:defRPr sz="1400">
                <a:solidFill>
                  <a:schemeClr val="tx1"/>
                </a:solidFill>
                <a:latin typeface="Arial" charset="0"/>
                <a:ea typeface="MS PGothic" charset="0"/>
                <a:cs typeface="MS PGothic" charset="0"/>
              </a:defRPr>
            </a:lvl2pPr>
            <a:lvl3pPr marL="1143000" indent="-228600" defTabSz="915988">
              <a:defRPr sz="1400">
                <a:solidFill>
                  <a:schemeClr val="tx1"/>
                </a:solidFill>
                <a:latin typeface="Arial" charset="0"/>
                <a:ea typeface="MS PGothic" charset="0"/>
                <a:cs typeface="MS PGothic" charset="0"/>
              </a:defRPr>
            </a:lvl3pPr>
            <a:lvl4pPr marL="1600200" indent="-228600" defTabSz="915988">
              <a:defRPr sz="1400">
                <a:solidFill>
                  <a:schemeClr val="tx1"/>
                </a:solidFill>
                <a:latin typeface="Arial" charset="0"/>
                <a:ea typeface="MS PGothic" charset="0"/>
                <a:cs typeface="MS PGothic" charset="0"/>
              </a:defRPr>
            </a:lvl4pPr>
            <a:lvl5pPr marL="2057400" indent="-228600" defTabSz="915988">
              <a:defRPr sz="1400">
                <a:solidFill>
                  <a:schemeClr val="tx1"/>
                </a:solidFill>
                <a:latin typeface="Arial" charset="0"/>
                <a:ea typeface="MS PGothic" charset="0"/>
                <a:cs typeface="MS PGothic" charset="0"/>
              </a:defRPr>
            </a:lvl5pPr>
            <a:lvl6pPr marL="2514600" indent="-228600" defTabSz="915988"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defTabSz="915988"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defTabSz="915988"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defTabSz="915988" eaLnBrk="0" fontAlgn="base" hangingPunct="0">
              <a:spcBef>
                <a:spcPct val="0"/>
              </a:spcBef>
              <a:spcAft>
                <a:spcPct val="0"/>
              </a:spcAft>
              <a:defRPr sz="1400">
                <a:solidFill>
                  <a:schemeClr val="tx1"/>
                </a:solidFill>
                <a:latin typeface="Arial" charset="0"/>
                <a:ea typeface="MS PGothic" charset="0"/>
                <a:cs typeface="MS PGothic" charset="0"/>
              </a:defRPr>
            </a:lvl9pPr>
          </a:lstStyle>
          <a:p>
            <a:fld id="{AE2F9941-22EA-924B-8CC9-3B292CF6CFCB}" type="slidenum">
              <a:rPr lang="en-US" sz="1200"/>
              <a:pPr/>
              <a:t>6</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it-IT">
              <a:latin typeface="Arial"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400">
                <a:solidFill>
                  <a:schemeClr val="tx1"/>
                </a:solidFill>
                <a:latin typeface="Arial" charset="0"/>
                <a:ea typeface="MS PGothic" charset="0"/>
                <a:cs typeface="MS PGothic" charset="0"/>
              </a:defRPr>
            </a:lvl1pPr>
            <a:lvl2pPr marL="742950" indent="-285750" defTabSz="909638">
              <a:defRPr sz="1400">
                <a:solidFill>
                  <a:schemeClr val="tx1"/>
                </a:solidFill>
                <a:latin typeface="Arial" charset="0"/>
                <a:ea typeface="MS PGothic" charset="0"/>
                <a:cs typeface="MS PGothic" charset="0"/>
              </a:defRPr>
            </a:lvl2pPr>
            <a:lvl3pPr marL="1143000" indent="-228600" defTabSz="909638">
              <a:defRPr sz="1400">
                <a:solidFill>
                  <a:schemeClr val="tx1"/>
                </a:solidFill>
                <a:latin typeface="Arial" charset="0"/>
                <a:ea typeface="MS PGothic" charset="0"/>
                <a:cs typeface="MS PGothic" charset="0"/>
              </a:defRPr>
            </a:lvl3pPr>
            <a:lvl4pPr marL="1600200" indent="-228600" defTabSz="909638">
              <a:defRPr sz="1400">
                <a:solidFill>
                  <a:schemeClr val="tx1"/>
                </a:solidFill>
                <a:latin typeface="Arial" charset="0"/>
                <a:ea typeface="MS PGothic" charset="0"/>
                <a:cs typeface="MS PGothic" charset="0"/>
              </a:defRPr>
            </a:lvl4pPr>
            <a:lvl5pPr marL="2057400" indent="-228600" defTabSz="909638">
              <a:defRPr sz="1400">
                <a:solidFill>
                  <a:schemeClr val="tx1"/>
                </a:solidFill>
                <a:latin typeface="Arial" charset="0"/>
                <a:ea typeface="MS PGothic" charset="0"/>
                <a:cs typeface="MS PGothic" charset="0"/>
              </a:defRPr>
            </a:lvl5pPr>
            <a:lvl6pPr marL="2514600" indent="-228600" defTabSz="909638"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defTabSz="909638"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defTabSz="909638"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defTabSz="909638" eaLnBrk="0" fontAlgn="base" hangingPunct="0">
              <a:spcBef>
                <a:spcPct val="0"/>
              </a:spcBef>
              <a:spcAft>
                <a:spcPct val="0"/>
              </a:spcAft>
              <a:defRPr sz="1400">
                <a:solidFill>
                  <a:schemeClr val="tx1"/>
                </a:solidFill>
                <a:latin typeface="Arial" charset="0"/>
                <a:ea typeface="MS PGothic" charset="0"/>
                <a:cs typeface="MS PGothic" charset="0"/>
              </a:defRPr>
            </a:lvl9pPr>
          </a:lstStyle>
          <a:p>
            <a:fld id="{DDDBE6FC-8599-0D49-AE09-E79338D65371}" type="slidenum">
              <a:rPr lang="en-US" sz="1200"/>
              <a:pPr/>
              <a:t>13</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85637" y="4343990"/>
            <a:ext cx="5486727" cy="41145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atin typeface="Arial" charset="0"/>
                <a:ea typeface="MS PGothic" charset="0"/>
              </a:rPr>
              <a:t>Note now talking about climate deal, not necc at Copenhagen</a:t>
            </a:r>
          </a:p>
          <a:p>
            <a:pPr eaLnBrk="1" hangingPunct="1"/>
            <a:endParaRPr lang="en-GB">
              <a:latin typeface="Arial" charset="0"/>
              <a:ea typeface="MS PGothic" charset="0"/>
            </a:endParaRPr>
          </a:p>
          <a:p>
            <a:pPr eaLnBrk="1" hangingPunct="1"/>
            <a:r>
              <a:rPr lang="en-GB">
                <a:latin typeface="Arial" charset="0"/>
                <a:ea typeface="MS PGothic" charset="0"/>
              </a:rPr>
              <a:t>"I have heard representatives of both Europe and the US say that the target that China has tabled can be improved upon; I have heard representatives from Europe and China say that the target tabled by the US can be improved upon ... and I have heard least developed states say that nobody's targets are good enough at the moment," de Boer said. </a:t>
            </a:r>
          </a:p>
          <a:p>
            <a:pPr eaLnBrk="1" hangingPunct="1"/>
            <a:endParaRPr lang="en-GB">
              <a:latin typeface="Arial" charset="0"/>
              <a:ea typeface="MS PGothic" charset="0"/>
            </a:endParaRPr>
          </a:p>
          <a:p>
            <a:pPr eaLnBrk="1" hangingPunct="1"/>
            <a:r>
              <a:rPr lang="en-GB">
                <a:latin typeface="Arial" charset="0"/>
                <a:ea typeface="MS PGothic" charset="0"/>
              </a:rPr>
              <a:t>UNEP/Stern research estimates that in order to have a reasonable chance, or 50 per cent probability, of avoiding a rise in global temperature of more than 2˚C, annual global emissions of greenhouse gases in 2020 need to be no more than 44 billion tonnes of carbon-dioxide-equivalent. </a:t>
            </a:r>
          </a:p>
          <a:p>
            <a:pPr eaLnBrk="1" hangingPunct="1"/>
            <a:endParaRPr lang="en-GB">
              <a:latin typeface="Arial" charset="0"/>
              <a:ea typeface="MS PGothic" charset="0"/>
            </a:endParaRPr>
          </a:p>
          <a:p>
            <a:pPr eaLnBrk="1" hangingPunct="1"/>
            <a:r>
              <a:rPr lang="en-GB">
                <a:latin typeface="Arial" charset="0"/>
                <a:ea typeface="MS PGothic" charset="0"/>
              </a:rPr>
              <a:t>The analysis shows that the gap between this target and the most ambitious cuts proposed by countries over the past months and weeks is about 2 billion tonnes of carbon-dioxide-equivalent, with a range of 1 to 5 billion tonnes. If the overall target 44 billion tonnes is exceeded in 2020, it is likely to be more difficult and costly to reach the goal as much stronger action would be required in decades afterwards. </a:t>
            </a:r>
          </a:p>
          <a:p>
            <a:pPr eaLnBrk="1" hangingPunct="1"/>
            <a:endParaRPr lang="en-GB">
              <a:latin typeface="Arial" charset="0"/>
              <a:ea typeface="MS PGothic" charset="0"/>
            </a:endParaRPr>
          </a:p>
          <a:p>
            <a:pPr eaLnBrk="1" hangingPunct="1"/>
            <a:r>
              <a:rPr lang="en-GB">
                <a:latin typeface="Arial" charset="0"/>
                <a:ea typeface="MS PGothic" charset="0"/>
              </a:rPr>
              <a:t>FINANCE </a:t>
            </a:r>
          </a:p>
          <a:p>
            <a:pPr eaLnBrk="1" hangingPunct="1"/>
            <a:endParaRPr lang="en-GB">
              <a:latin typeface="Arial" charset="0"/>
              <a:ea typeface="MS PGothic" charset="0"/>
            </a:endParaRPr>
          </a:p>
          <a:p>
            <a:pPr eaLnBrk="1" hangingPunct="1"/>
            <a:r>
              <a:rPr lang="en-GB">
                <a:latin typeface="Arial" charset="0"/>
                <a:ea typeface="MS PGothic" charset="0"/>
              </a:rPr>
              <a:t>Developing nations have said the rich should devote far more money to helping them combat climate change and adapt to shifts such as more droughts, floods and rising seas. African nations, for instance, say $267 billion a year will be needed from 2020. </a:t>
            </a:r>
          </a:p>
          <a:p>
            <a:pPr eaLnBrk="1" hangingPunct="1"/>
            <a:endParaRPr lang="en-GB">
              <a:latin typeface="Arial" charset="0"/>
              <a:ea typeface="MS PGothic" charset="0"/>
            </a:endParaRPr>
          </a:p>
          <a:p>
            <a:pPr eaLnBrk="1" hangingPunct="1"/>
            <a:r>
              <a:rPr lang="en-GB">
                <a:latin typeface="Arial" charset="0"/>
                <a:ea typeface="MS PGothic" charset="0"/>
              </a:rPr>
              <a:t>The European Union has said that developing nations will need 100 billion euros a year from 2020. About 22-50 billion euros of the total will come from the public purse worldwide and the EU will provide a fair share. Many other developed nations have not made such clear offers. </a:t>
            </a:r>
          </a:p>
          <a:p>
            <a:pPr eaLnBrk="1" hangingPunct="1"/>
            <a:endParaRPr lang="en-GB">
              <a:latin typeface="Arial" charset="0"/>
              <a:ea typeface="MS PGothic" charset="0"/>
            </a:endParaRPr>
          </a:p>
          <a:p>
            <a:pPr eaLnBrk="1" hangingPunct="1"/>
            <a:r>
              <a:rPr lang="en-GB">
                <a:latin typeface="Arial" charset="0"/>
                <a:ea typeface="MS PGothic" charset="0"/>
              </a:rPr>
              <a:t>The United Nations wants $10 billion a year on the table in Copenhagen to help kick-start a deal. Developed nations have yet to come up with cash. </a:t>
            </a:r>
          </a:p>
          <a:p>
            <a:pPr eaLnBrk="1" hangingPunct="1"/>
            <a:endParaRPr lang="en-GB">
              <a:latin typeface="Arial" charset="0"/>
              <a:ea typeface="MS PGothic" charset="0"/>
            </a:endParaRPr>
          </a:p>
          <a:p>
            <a:pPr eaLnBrk="1" hangingPunct="1"/>
            <a:r>
              <a:rPr lang="en-GB">
                <a:latin typeface="Arial" charset="0"/>
                <a:ea typeface="MS PGothic" charset="0"/>
              </a:rPr>
              <a:t>OVERSEEING FUNDS </a:t>
            </a:r>
          </a:p>
          <a:p>
            <a:pPr eaLnBrk="1" hangingPunct="1"/>
            <a:endParaRPr lang="en-GB">
              <a:latin typeface="Arial" charset="0"/>
              <a:ea typeface="MS PGothic" charset="0"/>
            </a:endParaRPr>
          </a:p>
          <a:p>
            <a:pPr eaLnBrk="1" hangingPunct="1"/>
            <a:r>
              <a:rPr lang="en-GB">
                <a:latin typeface="Arial" charset="0"/>
                <a:ea typeface="MS PGothic" charset="0"/>
              </a:rPr>
              <a:t>Delegates are considering various mechanisms to oversee funds and balance the interests of donors and recipients. Developed countries favour some World Bank supervision, and developing nations prefer the U.N. climate secretariat. </a:t>
            </a:r>
          </a:p>
          <a:p>
            <a:pPr eaLnBrk="1" hangingPunct="1"/>
            <a:endParaRPr lang="en-GB">
              <a:latin typeface="Arial" charset="0"/>
              <a:ea typeface="MS PGothic" charset="0"/>
            </a:endParaRPr>
          </a:p>
          <a:p>
            <a:pPr eaLnBrk="1" hangingPunct="1"/>
            <a:r>
              <a:rPr lang="en-GB">
                <a:latin typeface="Arial" charset="0"/>
                <a:ea typeface="MS PGothic" charset="0"/>
              </a:rPr>
              <a:t>THE KYOTO PROTOCOL </a:t>
            </a:r>
          </a:p>
          <a:p>
            <a:pPr eaLnBrk="1" hangingPunct="1"/>
            <a:endParaRPr lang="en-GB">
              <a:latin typeface="Arial" charset="0"/>
              <a:ea typeface="MS PGothic" charset="0"/>
            </a:endParaRPr>
          </a:p>
          <a:p>
            <a:pPr eaLnBrk="1" hangingPunct="1"/>
            <a:r>
              <a:rPr lang="en-GB">
                <a:latin typeface="Arial" charset="0"/>
                <a:ea typeface="MS PGothic" charset="0"/>
              </a:rPr>
              <a:t>Many developed nations suggest that the existing Kyoto Protocol, which binds all industrialised nations except the United States to curb emissions by 2012, could be merged with a parallel track trying to agree obligations for all nations. Developing nations say a merger would risk "killing" Kyoto since many of them do not want obligations on the same level as those imposed on developed nations. </a:t>
            </a:r>
          </a:p>
          <a:p>
            <a:pPr eaLnBrk="1" hangingPunct="1"/>
            <a:endParaRPr lang="en-GB">
              <a:latin typeface="Arial" charset="0"/>
              <a:ea typeface="MS PGothic" charset="0"/>
            </a:endParaRPr>
          </a:p>
          <a:p>
            <a:pPr eaLnBrk="1" hangingPunct="1"/>
            <a:r>
              <a:rPr lang="en-GB">
                <a:latin typeface="Arial" charset="0"/>
                <a:ea typeface="MS PGothic" charset="0"/>
              </a:rPr>
              <a:t>KYOTO </a:t>
            </a:r>
          </a:p>
          <a:p>
            <a:pPr eaLnBrk="1" hangingPunct="1"/>
            <a:endParaRPr lang="en-GB">
              <a:latin typeface="Arial" charset="0"/>
              <a:ea typeface="MS PGothic" charset="0"/>
            </a:endParaRPr>
          </a:p>
          <a:p>
            <a:pPr eaLnBrk="1" hangingPunct="1"/>
            <a:r>
              <a:rPr lang="en-GB">
                <a:latin typeface="Arial" charset="0"/>
                <a:ea typeface="MS PGothic" charset="0"/>
              </a:rPr>
              <a:t>Other gaps remaining in talks to extend the Kyoto Protocol: </a:t>
            </a:r>
          </a:p>
          <a:p>
            <a:pPr eaLnBrk="1" hangingPunct="1"/>
            <a:endParaRPr lang="en-GB">
              <a:latin typeface="Arial" charset="0"/>
              <a:ea typeface="MS PGothic" charset="0"/>
            </a:endParaRPr>
          </a:p>
          <a:p>
            <a:pPr eaLnBrk="1" hangingPunct="1"/>
            <a:r>
              <a:rPr lang="en-GB">
                <a:latin typeface="Arial" charset="0"/>
                <a:ea typeface="MS PGothic" charset="0"/>
              </a:rPr>
              <a:t>* A base year against which to compare emissions cuts in 2020; countries have proposed these base years -- 1990, 2000, 2005 and 2006. * Length of the next period of the Kyoto Protocol after the present 2008-2012 period; countries have proposed: 2013-2017; 2013-2020; and 2013-2017 followed by 2018-2022. </a:t>
            </a:r>
          </a:p>
          <a:p>
            <a:pPr eaLnBrk="1" hangingPunct="1"/>
            <a:endParaRPr lang="en-GB">
              <a:latin typeface="Arial" charset="0"/>
              <a:ea typeface="MS PGothic" charset="0"/>
            </a:endParaRPr>
          </a:p>
          <a:p>
            <a:pPr eaLnBrk="1" hangingPunct="1"/>
            <a:r>
              <a:rPr lang="en-GB">
                <a:latin typeface="Arial" charset="0"/>
                <a:ea typeface="MS PGothic" charset="0"/>
              </a:rPr>
              <a:t>* How to account for forests, which suck carbon from the air; depending on how to include forests, greenhouse gas emissions targets will look completely different. </a:t>
            </a:r>
          </a:p>
          <a:p>
            <a:pPr eaLnBrk="1" hangingPunct="1"/>
            <a:endParaRPr lang="en-GB">
              <a:latin typeface="Arial" charset="0"/>
              <a:ea typeface="MS PGothic" charset="0"/>
            </a:endParaRPr>
          </a:p>
          <a:p>
            <a:pPr eaLnBrk="1" hangingPunct="1"/>
            <a:r>
              <a:rPr lang="en-GB">
                <a:latin typeface="Arial" charset="0"/>
                <a:ea typeface="MS PGothic" charset="0"/>
              </a:rPr>
              <a:t>* What new gases to include, in addition to the six greenhouse gases currently included in the Kyoto Protocol. </a:t>
            </a:r>
          </a:p>
          <a:p>
            <a:pPr eaLnBrk="1" hangingPunct="1"/>
            <a:endParaRPr lang="en-GB">
              <a:latin typeface="Arial" charset="0"/>
              <a:ea typeface="MS PGothic" charset="0"/>
            </a:endParaRPr>
          </a:p>
          <a:p>
            <a:pPr eaLnBrk="1" hangingPunct="1">
              <a:buFontTx/>
              <a:buChar char="•"/>
            </a:pPr>
            <a:r>
              <a:rPr lang="en-GB">
                <a:latin typeface="Arial" charset="0"/>
                <a:ea typeface="MS PGothic" charset="0"/>
              </a:rPr>
              <a:t>Whether to increase a levy on carbon markets, to raise funds to pay for adaptation to climate change in developing countries. </a:t>
            </a:r>
          </a:p>
          <a:p>
            <a:pPr eaLnBrk="1" hangingPunct="1">
              <a:buFontTx/>
              <a:buChar char="•"/>
            </a:pPr>
            <a:endParaRPr lang="en-GB">
              <a:latin typeface="Arial" charset="0"/>
              <a:ea typeface="MS PGothic" charset="0"/>
            </a:endParaRPr>
          </a:p>
          <a:p>
            <a:pPr eaLnBrk="1" hangingPunct="1">
              <a:buFontTx/>
              <a:buChar char="•"/>
            </a:pPr>
            <a:r>
              <a:rPr lang="en-GB">
                <a:latin typeface="Arial" charset="0"/>
                <a:ea typeface="MS PGothic" charset="0"/>
              </a:rPr>
              <a:t>A beacon to guide discussions is the Intergovernmental Panel on Climate Change’s finding that an aggregate emission reduction by industrialised countries of between minus 25% and 40% over 1990 levels would be required by 2020, and that global emissions would need to be reduced by at least 50% by 2050, in order to stave off the worst effects of climate change.</a:t>
            </a:r>
            <a:br>
              <a:rPr lang="en-GB">
                <a:latin typeface="Arial" charset="0"/>
                <a:ea typeface="MS PGothic" charset="0"/>
              </a:rPr>
            </a:br>
            <a:endParaRPr lang="en-GB">
              <a:latin typeface="Arial"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it-IT"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9771A26-58FF-EC49-B25B-1550CCCCAB48}" type="datetimeFigureOut">
              <a:rPr lang="fr-FR" smtClean="0"/>
              <a:t>28/04/2013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270684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4" name="Espace réservé de la date 3"/>
          <p:cNvSpPr>
            <a:spLocks noGrp="1"/>
          </p:cNvSpPr>
          <p:nvPr>
            <p:ph type="dt" sz="half" idx="10"/>
          </p:nvPr>
        </p:nvSpPr>
        <p:spPr/>
        <p:txBody>
          <a:bodyPr/>
          <a:lstStyle/>
          <a:p>
            <a:fld id="{A9771A26-58FF-EC49-B25B-1550CCCCAB48}" type="datetimeFigureOut">
              <a:rPr lang="fr-FR" smtClean="0"/>
              <a:t>28/04/2013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411754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it-IT"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4" name="Espace réservé de la date 3"/>
          <p:cNvSpPr>
            <a:spLocks noGrp="1"/>
          </p:cNvSpPr>
          <p:nvPr>
            <p:ph type="dt" sz="half" idx="10"/>
          </p:nvPr>
        </p:nvSpPr>
        <p:spPr/>
        <p:txBody>
          <a:bodyPr/>
          <a:lstStyle/>
          <a:p>
            <a:fld id="{A9771A26-58FF-EC49-B25B-1550CCCCAB48}" type="datetimeFigureOut">
              <a:rPr lang="fr-FR" smtClean="0"/>
              <a:t>28/04/2013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55751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mtClean="0"/>
              <a:t>Cliquez et modifiez le titre</a:t>
            </a:r>
            <a:endParaRPr lang="fr-FR"/>
          </a:p>
        </p:txBody>
      </p:sp>
      <p:sp>
        <p:nvSpPr>
          <p:cNvPr id="3" name="Espace réservé du contenu 2"/>
          <p:cNvSpPr>
            <a:spLocks noGrp="1"/>
          </p:cNvSpPr>
          <p:nvPr>
            <p:ph idx="1"/>
          </p:nvPr>
        </p:nvSpPr>
        <p:spPr/>
        <p:txBody>
          <a:bodyPr/>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4" name="Espace réservé de la date 3"/>
          <p:cNvSpPr>
            <a:spLocks noGrp="1"/>
          </p:cNvSpPr>
          <p:nvPr>
            <p:ph type="dt" sz="half" idx="10"/>
          </p:nvPr>
        </p:nvSpPr>
        <p:spPr/>
        <p:txBody>
          <a:bodyPr/>
          <a:lstStyle/>
          <a:p>
            <a:fld id="{A9771A26-58FF-EC49-B25B-1550CCCCAB48}" type="datetimeFigureOut">
              <a:rPr lang="fr-FR" smtClean="0"/>
              <a:t>28/04/2013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83453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it-IT"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Cliquez pour modifier les styles du texte du masque</a:t>
            </a:r>
          </a:p>
        </p:txBody>
      </p:sp>
      <p:sp>
        <p:nvSpPr>
          <p:cNvPr id="4" name="Espace réservé de la date 3"/>
          <p:cNvSpPr>
            <a:spLocks noGrp="1"/>
          </p:cNvSpPr>
          <p:nvPr>
            <p:ph type="dt" sz="half" idx="10"/>
          </p:nvPr>
        </p:nvSpPr>
        <p:spPr/>
        <p:txBody>
          <a:bodyPr/>
          <a:lstStyle/>
          <a:p>
            <a:fld id="{A9771A26-58FF-EC49-B25B-1550CCCCAB48}" type="datetimeFigureOut">
              <a:rPr lang="fr-FR" smtClean="0"/>
              <a:t>28/04/2013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289574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5" name="Espace réservé de la date 4"/>
          <p:cNvSpPr>
            <a:spLocks noGrp="1"/>
          </p:cNvSpPr>
          <p:nvPr>
            <p:ph type="dt" sz="half" idx="10"/>
          </p:nvPr>
        </p:nvSpPr>
        <p:spPr/>
        <p:txBody>
          <a:bodyPr/>
          <a:lstStyle/>
          <a:p>
            <a:fld id="{A9771A26-58FF-EC49-B25B-1550CCCCAB48}" type="datetimeFigureOut">
              <a:rPr lang="fr-FR" smtClean="0"/>
              <a:t>28/04/2013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10221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it-IT"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7" name="Espace réservé de la date 6"/>
          <p:cNvSpPr>
            <a:spLocks noGrp="1"/>
          </p:cNvSpPr>
          <p:nvPr>
            <p:ph type="dt" sz="half" idx="10"/>
          </p:nvPr>
        </p:nvSpPr>
        <p:spPr/>
        <p:txBody>
          <a:bodyPr/>
          <a:lstStyle/>
          <a:p>
            <a:fld id="{A9771A26-58FF-EC49-B25B-1550CCCCAB48}" type="datetimeFigureOut">
              <a:rPr lang="fr-FR" smtClean="0"/>
              <a:t>28/04/2013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214755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smtClean="0"/>
              <a:t>Cliquez et modifiez le titre</a:t>
            </a:r>
            <a:endParaRPr lang="fr-FR"/>
          </a:p>
        </p:txBody>
      </p:sp>
      <p:sp>
        <p:nvSpPr>
          <p:cNvPr id="3" name="Espace réservé de la date 2"/>
          <p:cNvSpPr>
            <a:spLocks noGrp="1"/>
          </p:cNvSpPr>
          <p:nvPr>
            <p:ph type="dt" sz="half" idx="10"/>
          </p:nvPr>
        </p:nvSpPr>
        <p:spPr/>
        <p:txBody>
          <a:bodyPr/>
          <a:lstStyle/>
          <a:p>
            <a:fld id="{A9771A26-58FF-EC49-B25B-1550CCCCAB48}" type="datetimeFigureOut">
              <a:rPr lang="fr-FR" smtClean="0"/>
              <a:t>28/04/2013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6334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771A26-58FF-EC49-B25B-1550CCCCAB48}" type="datetimeFigureOut">
              <a:rPr lang="fr-FR" smtClean="0"/>
              <a:t>28/04/2013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77974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it-IT"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Cliquez pour modifier les styles du texte du masque</a:t>
            </a:r>
          </a:p>
        </p:txBody>
      </p:sp>
      <p:sp>
        <p:nvSpPr>
          <p:cNvPr id="5" name="Espace réservé de la date 4"/>
          <p:cNvSpPr>
            <a:spLocks noGrp="1"/>
          </p:cNvSpPr>
          <p:nvPr>
            <p:ph type="dt" sz="half" idx="10"/>
          </p:nvPr>
        </p:nvSpPr>
        <p:spPr/>
        <p:txBody>
          <a:bodyPr/>
          <a:lstStyle/>
          <a:p>
            <a:fld id="{A9771A26-58FF-EC49-B25B-1550CCCCAB48}" type="datetimeFigureOut">
              <a:rPr lang="fr-FR" smtClean="0"/>
              <a:t>28/04/2013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376001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it-IT"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Cliquez pour modifier les styles du texte du masque</a:t>
            </a:r>
          </a:p>
        </p:txBody>
      </p:sp>
      <p:sp>
        <p:nvSpPr>
          <p:cNvPr id="5" name="Espace réservé de la date 4"/>
          <p:cNvSpPr>
            <a:spLocks noGrp="1"/>
          </p:cNvSpPr>
          <p:nvPr>
            <p:ph type="dt" sz="half" idx="10"/>
          </p:nvPr>
        </p:nvSpPr>
        <p:spPr/>
        <p:txBody>
          <a:bodyPr/>
          <a:lstStyle/>
          <a:p>
            <a:fld id="{A9771A26-58FF-EC49-B25B-1550CCCCAB48}" type="datetimeFigureOut">
              <a:rPr lang="fr-FR" smtClean="0"/>
              <a:t>28/04/2013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375805-1B11-2D46-9E49-DEEA1202BEC4}" type="slidenum">
              <a:rPr lang="fr-FR" smtClean="0"/>
              <a:t>‹#›</a:t>
            </a:fld>
            <a:endParaRPr lang="fr-FR"/>
          </a:p>
        </p:txBody>
      </p:sp>
    </p:spTree>
    <p:extLst>
      <p:ext uri="{BB962C8B-B14F-4D97-AF65-F5344CB8AC3E}">
        <p14:creationId xmlns:p14="http://schemas.microsoft.com/office/powerpoint/2010/main" val="26859514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Cliquez pour modifier les styles du texte du masque</a:t>
            </a:r>
          </a:p>
          <a:p>
            <a:pPr lvl="1"/>
            <a:r>
              <a:rPr lang="it-IT" smtClean="0"/>
              <a:t>Deuxième niveau</a:t>
            </a:r>
          </a:p>
          <a:p>
            <a:pPr lvl="2"/>
            <a:r>
              <a:rPr lang="it-IT" smtClean="0"/>
              <a:t>Troisième niveau</a:t>
            </a:r>
          </a:p>
          <a:p>
            <a:pPr lvl="3"/>
            <a:r>
              <a:rPr lang="it-IT" smtClean="0"/>
              <a:t>Quatrième niveau</a:t>
            </a:r>
          </a:p>
          <a:p>
            <a:pPr lvl="4"/>
            <a:r>
              <a:rPr lang="it-IT"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71A26-58FF-EC49-B25B-1550CCCCAB48}" type="datetimeFigureOut">
              <a:rPr lang="fr-FR" smtClean="0"/>
              <a:t>28/04/2013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75805-1B11-2D46-9E49-DEEA1202BEC4}" type="slidenum">
              <a:rPr lang="fr-FR" smtClean="0"/>
              <a:t>‹#›</a:t>
            </a:fld>
            <a:endParaRPr lang="fr-FR"/>
          </a:p>
        </p:txBody>
      </p:sp>
    </p:spTree>
    <p:extLst>
      <p:ext uri="{BB962C8B-B14F-4D97-AF65-F5344CB8AC3E}">
        <p14:creationId xmlns:p14="http://schemas.microsoft.com/office/powerpoint/2010/main" val="2776821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Document_Microsoft_Word1.docx"/><Relationship Id="rId4"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cgiar.org/consortium-news/our-punta-del-este-commitmen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3627047"/>
            <a:ext cx="8229600" cy="3050910"/>
          </a:xfrm>
        </p:spPr>
        <p:txBody>
          <a:bodyPr>
            <a:normAutofit fontScale="92500" lnSpcReduction="20000"/>
          </a:bodyPr>
          <a:lstStyle/>
          <a:p>
            <a:pPr marL="0" indent="0">
              <a:buNone/>
            </a:pPr>
            <a:r>
              <a:rPr lang="en-GB" sz="2400" i="1" dirty="0"/>
              <a:t>A review of the Global Conference on Agricultural Research for Development</a:t>
            </a:r>
            <a:endParaRPr lang="en-GB" sz="2400" dirty="0"/>
          </a:p>
          <a:p>
            <a:pPr marL="0" indent="0">
              <a:buNone/>
            </a:pPr>
            <a:r>
              <a:rPr lang="en-GB" sz="2400" i="1" dirty="0"/>
              <a:t> (GCARD): An analysis of the way forward</a:t>
            </a:r>
            <a:endParaRPr lang="en-GB" sz="2400" dirty="0"/>
          </a:p>
          <a:p>
            <a:pPr marL="0" indent="0">
              <a:buNone/>
            </a:pPr>
            <a:r>
              <a:rPr lang="en-GB" sz="2400" dirty="0"/>
              <a:t> </a:t>
            </a:r>
          </a:p>
          <a:p>
            <a:pPr marL="0" indent="0">
              <a:buNone/>
            </a:pPr>
            <a:r>
              <a:rPr lang="en-GB" sz="2400" dirty="0"/>
              <a:t> </a:t>
            </a:r>
          </a:p>
          <a:p>
            <a:pPr marL="0" indent="0" algn="ctr">
              <a:buNone/>
            </a:pPr>
            <a:r>
              <a:rPr lang="en-GB" sz="2800" i="1" dirty="0" smtClean="0"/>
              <a:t>  </a:t>
            </a:r>
          </a:p>
          <a:p>
            <a:pPr marL="0" indent="0" algn="ctr">
              <a:buNone/>
            </a:pPr>
            <a:r>
              <a:rPr lang="en-GB" sz="2800" i="1" dirty="0" err="1" smtClean="0">
                <a:solidFill>
                  <a:srgbClr val="382BE5"/>
                </a:solidFill>
                <a:latin typeface="Arial"/>
                <a:cs typeface="Arial"/>
              </a:rPr>
              <a:t>Dr</a:t>
            </a:r>
            <a:r>
              <a:rPr lang="en-GB" sz="2800" i="1" dirty="0" err="1">
                <a:solidFill>
                  <a:srgbClr val="382BE5"/>
                </a:solidFill>
                <a:latin typeface="Arial"/>
                <a:cs typeface="Arial"/>
              </a:rPr>
              <a:t>.</a:t>
            </a:r>
            <a:r>
              <a:rPr lang="en-GB" sz="2800" i="1" dirty="0">
                <a:solidFill>
                  <a:srgbClr val="382BE5"/>
                </a:solidFill>
                <a:latin typeface="Arial"/>
                <a:cs typeface="Arial"/>
              </a:rPr>
              <a:t> Rodney D. </a:t>
            </a:r>
            <a:r>
              <a:rPr lang="en-GB" sz="2800" i="1" dirty="0" smtClean="0">
                <a:solidFill>
                  <a:srgbClr val="382BE5"/>
                </a:solidFill>
                <a:latin typeface="Arial"/>
                <a:cs typeface="Arial"/>
              </a:rPr>
              <a:t>Cooke</a:t>
            </a:r>
          </a:p>
          <a:p>
            <a:pPr marL="0" indent="0" algn="ctr">
              <a:lnSpc>
                <a:spcPts val="3300"/>
              </a:lnSpc>
              <a:spcBef>
                <a:spcPct val="0"/>
              </a:spcBef>
              <a:buNone/>
            </a:pPr>
            <a:r>
              <a:rPr lang="en-GB" sz="2800" i="1" dirty="0">
                <a:solidFill>
                  <a:srgbClr val="382BE5"/>
                </a:solidFill>
                <a:latin typeface="Arial"/>
                <a:cs typeface="Arial"/>
              </a:rPr>
              <a:t> </a:t>
            </a:r>
            <a:r>
              <a:rPr lang="en-GB" sz="2800" i="1" dirty="0" smtClean="0">
                <a:solidFill>
                  <a:srgbClr val="382BE5"/>
                </a:solidFill>
                <a:latin typeface="Arial"/>
                <a:cs typeface="Arial"/>
              </a:rPr>
              <a:t>                                                </a:t>
            </a:r>
            <a:r>
              <a:rPr lang="en-GB" sz="1900" i="1" dirty="0" smtClean="0">
                <a:solidFill>
                  <a:srgbClr val="382BE5"/>
                </a:solidFill>
                <a:latin typeface="Arial"/>
                <a:cs typeface="Arial"/>
              </a:rPr>
              <a:t>April  2013</a:t>
            </a:r>
            <a:endParaRPr lang="en-GB" sz="2800" i="1" dirty="0">
              <a:solidFill>
                <a:srgbClr val="382BE5"/>
              </a:solidFill>
              <a:latin typeface="Arial"/>
              <a:cs typeface="Arial"/>
            </a:endParaRPr>
          </a:p>
          <a:p>
            <a:pPr marL="0" indent="0" algn="ctr">
              <a:lnSpc>
                <a:spcPts val="3300"/>
              </a:lnSpc>
              <a:spcBef>
                <a:spcPct val="0"/>
              </a:spcBef>
              <a:buNone/>
            </a:pPr>
            <a:endParaRPr lang="fr-FR"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04163" cy="3400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7900988" y="0"/>
            <a:ext cx="1243012" cy="3400425"/>
          </a:xfrm>
          <a:prstGeom prst="rect">
            <a:avLst/>
          </a:prstGeom>
          <a:solidFill>
            <a:schemeClr val="accent3"/>
          </a:solidFill>
          <a:ln>
            <a:noFill/>
          </a:ln>
        </p:spPr>
        <p:txBody>
          <a:bodyPr wrap="none" anchor="ctr"/>
          <a:lstStyle/>
          <a:p>
            <a:endParaRPr lang="fr-FR"/>
          </a:p>
        </p:txBody>
      </p:sp>
    </p:spTree>
    <p:extLst>
      <p:ext uri="{BB962C8B-B14F-4D97-AF65-F5344CB8AC3E}">
        <p14:creationId xmlns:p14="http://schemas.microsoft.com/office/powerpoint/2010/main" val="39115529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866646"/>
          </a:xfrm>
          <a:solidFill>
            <a:schemeClr val="accent3"/>
          </a:solidFill>
        </p:spPr>
        <p:txBody>
          <a:bodyPr>
            <a:normAutofit/>
          </a:bodyPr>
          <a:lstStyle/>
          <a:p>
            <a:r>
              <a:rPr lang="fr-FR" sz="2800" dirty="0"/>
              <a:t>The </a:t>
            </a:r>
            <a:r>
              <a:rPr lang="fr-FR" sz="2800" dirty="0" err="1"/>
              <a:t>thematic</a:t>
            </a:r>
            <a:r>
              <a:rPr lang="fr-FR" sz="2800" dirty="0"/>
              <a:t> balance of the </a:t>
            </a:r>
            <a:r>
              <a:rPr lang="fr-FR" sz="2800" dirty="0" err="1"/>
              <a:t>presentations</a:t>
            </a:r>
            <a:r>
              <a:rPr lang="fr-FR" sz="2800" dirty="0"/>
              <a:t> and discussions in the </a:t>
            </a:r>
            <a:r>
              <a:rPr lang="fr-FR" sz="2800" dirty="0" err="1"/>
              <a:t>plenary</a:t>
            </a:r>
            <a:r>
              <a:rPr lang="fr-FR" sz="2800" dirty="0"/>
              <a:t> and break-out sessions </a:t>
            </a:r>
            <a:r>
              <a:rPr lang="fr-FR" sz="2800" dirty="0" err="1"/>
              <a:t>was</a:t>
            </a:r>
            <a:r>
              <a:rPr lang="fr-FR" sz="2800" dirty="0"/>
              <a:t>:</a:t>
            </a:r>
          </a:p>
        </p:txBody>
      </p:sp>
      <p:graphicFrame>
        <p:nvGraphicFramePr>
          <p:cNvPr id="7" name="Espace réservé du contenu 3"/>
          <p:cNvGraphicFramePr>
            <a:graphicFrameLocks noGrp="1"/>
          </p:cNvGraphicFramePr>
          <p:nvPr>
            <p:ph idx="1"/>
            <p:extLst>
              <p:ext uri="{D42A27DB-BD31-4B8C-83A1-F6EECF244321}">
                <p14:modId xmlns:p14="http://schemas.microsoft.com/office/powerpoint/2010/main" val="665322334"/>
              </p:ext>
            </p:extLst>
          </p:nvPr>
        </p:nvGraphicFramePr>
        <p:xfrm>
          <a:off x="914400" y="2057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895233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844356801"/>
              </p:ext>
            </p:extLst>
          </p:nvPr>
        </p:nvGraphicFramePr>
        <p:xfrm>
          <a:off x="634933" y="731261"/>
          <a:ext cx="8023248" cy="5503725"/>
        </p:xfrm>
        <a:graphic>
          <a:graphicData uri="http://schemas.openxmlformats.org/drawingml/2006/table">
            <a:tbl>
              <a:tblPr/>
              <a:tblGrid>
                <a:gridCol w="3311004"/>
                <a:gridCol w="1178061"/>
                <a:gridCol w="1178061"/>
                <a:gridCol w="1178061"/>
                <a:gridCol w="1178061"/>
              </a:tblGrid>
              <a:tr h="942417">
                <a:tc gridSpan="5">
                  <a:txBody>
                    <a:bodyPr/>
                    <a:lstStyle/>
                    <a:p>
                      <a:pPr algn="l" fontAlgn="ctr"/>
                      <a:r>
                        <a:rPr lang="fr-FR" sz="1000" b="1" i="0" u="none" strike="noStrike" dirty="0" err="1">
                          <a:effectLst/>
                          <a:latin typeface="Microsoft Sans Serif"/>
                        </a:rPr>
                        <a:t>Please</a:t>
                      </a:r>
                      <a:r>
                        <a:rPr lang="fr-FR" sz="1000" b="1" i="0" u="none" strike="noStrike" dirty="0">
                          <a:effectLst/>
                          <a:latin typeface="Microsoft Sans Serif"/>
                        </a:rPr>
                        <a:t> </a:t>
                      </a:r>
                      <a:r>
                        <a:rPr lang="fr-FR" sz="1000" b="1" i="0" u="none" strike="noStrike" dirty="0" err="1">
                          <a:effectLst/>
                          <a:latin typeface="Microsoft Sans Serif"/>
                        </a:rPr>
                        <a:t>indicate</a:t>
                      </a:r>
                      <a:r>
                        <a:rPr lang="fr-FR" sz="1000" b="1" i="0" u="none" strike="noStrike" dirty="0">
                          <a:effectLst/>
                          <a:latin typeface="Microsoft Sans Serif"/>
                        </a:rPr>
                        <a:t> </a:t>
                      </a:r>
                      <a:r>
                        <a:rPr lang="fr-FR" sz="1000" b="1" i="0" u="none" strike="noStrike" dirty="0" err="1">
                          <a:effectLst/>
                          <a:latin typeface="Microsoft Sans Serif"/>
                        </a:rPr>
                        <a:t>your</a:t>
                      </a:r>
                      <a:r>
                        <a:rPr lang="fr-FR" sz="1000" b="1" i="0" u="none" strike="noStrike" dirty="0">
                          <a:effectLst/>
                          <a:latin typeface="Microsoft Sans Serif"/>
                        </a:rPr>
                        <a:t> </a:t>
                      </a:r>
                      <a:r>
                        <a:rPr lang="fr-FR" sz="1000" b="1" i="0" u="none" strike="noStrike" dirty="0" err="1">
                          <a:effectLst/>
                          <a:latin typeface="Microsoft Sans Serif"/>
                        </a:rPr>
                        <a:t>view</a:t>
                      </a:r>
                      <a:r>
                        <a:rPr lang="fr-FR" sz="1000" b="1" i="0" u="none" strike="noStrike" dirty="0">
                          <a:effectLst/>
                          <a:latin typeface="Microsoft Sans Serif"/>
                        </a:rPr>
                        <a:t> of  the balance of participation of the  AR4D </a:t>
                      </a:r>
                      <a:r>
                        <a:rPr lang="fr-FR" sz="1000" b="1" i="0" u="none" strike="noStrike" dirty="0" err="1">
                          <a:effectLst/>
                          <a:latin typeface="Microsoft Sans Serif"/>
                        </a:rPr>
                        <a:t>stakeholders</a:t>
                      </a:r>
                      <a:r>
                        <a:rPr lang="fr-FR" sz="1000" b="1" i="0" u="none" strike="noStrike" dirty="0">
                          <a:effectLst/>
                          <a:latin typeface="Microsoft Sans Serif"/>
                        </a:rPr>
                        <a:t> </a:t>
                      </a:r>
                      <a:r>
                        <a:rPr lang="fr-FR" sz="1000" b="1" i="0" u="none" strike="noStrike" dirty="0" err="1">
                          <a:effectLst/>
                          <a:latin typeface="Microsoft Sans Serif"/>
                        </a:rPr>
                        <a:t>at</a:t>
                      </a:r>
                      <a:r>
                        <a:rPr lang="fr-FR" sz="1000" b="1" i="0" u="none" strike="noStrike" dirty="0">
                          <a:effectLst/>
                          <a:latin typeface="Microsoft Sans Serif"/>
                        </a:rPr>
                        <a:t> GCARD 2, by </a:t>
                      </a:r>
                      <a:r>
                        <a:rPr lang="fr-FR" sz="1000" b="1" i="0" u="none" strike="noStrike" dirty="0" err="1">
                          <a:effectLst/>
                          <a:latin typeface="Microsoft Sans Serif"/>
                        </a:rPr>
                        <a:t>selecting</a:t>
                      </a:r>
                      <a:r>
                        <a:rPr lang="fr-FR" sz="1000" b="1" i="0" u="none" strike="noStrike" dirty="0">
                          <a:effectLst/>
                          <a:latin typeface="Microsoft Sans Serif"/>
                        </a:rPr>
                        <a:t> one of the options </a:t>
                      </a:r>
                      <a:r>
                        <a:rPr lang="fr-FR" sz="1000" b="1" i="0" u="none" strike="noStrike" dirty="0" smtClean="0">
                          <a:effectLst/>
                          <a:latin typeface="Microsoft Sans Serif"/>
                        </a:rPr>
                        <a:t> for </a:t>
                      </a:r>
                      <a:r>
                        <a:rPr lang="fr-FR" sz="1000" b="1" i="0" u="none" strike="noStrike" dirty="0" err="1">
                          <a:effectLst/>
                          <a:latin typeface="Microsoft Sans Serif"/>
                        </a:rPr>
                        <a:t>each</a:t>
                      </a:r>
                      <a:r>
                        <a:rPr lang="fr-FR" sz="1000" b="1" i="0" u="none" strike="noStrike" dirty="0">
                          <a:effectLst/>
                          <a:latin typeface="Microsoft Sans Serif"/>
                        </a:rPr>
                        <a:t> of the 7 </a:t>
                      </a:r>
                      <a:r>
                        <a:rPr lang="fr-FR" sz="1000" b="1" i="0" u="none" strike="noStrike" dirty="0" err="1">
                          <a:effectLst/>
                          <a:latin typeface="Microsoft Sans Serif"/>
                        </a:rPr>
                        <a:t>stakeholder</a:t>
                      </a:r>
                      <a:r>
                        <a:rPr lang="fr-FR" sz="1000" b="1" i="0" u="none" strike="noStrike" dirty="0">
                          <a:effectLst/>
                          <a:latin typeface="Microsoft Sans Serif"/>
                        </a:rPr>
                        <a:t> types in the table </a:t>
                      </a:r>
                      <a:r>
                        <a:rPr lang="fr-FR" sz="1000" b="1" i="0" u="none" strike="noStrike" dirty="0" err="1">
                          <a:effectLst/>
                          <a:latin typeface="Microsoft Sans Serif"/>
                        </a:rPr>
                        <a:t>below</a:t>
                      </a:r>
                      <a:r>
                        <a:rPr lang="fr-FR" sz="1000" b="1" i="0" u="none" strike="noStrike" dirty="0">
                          <a:effectLst/>
                          <a:latin typeface="Microsoft Sans Serif"/>
                        </a:rPr>
                        <a:t>:</a:t>
                      </a:r>
                    </a:p>
                  </a:txBody>
                  <a:tcPr marL="12700" marR="12700" marT="12700" marB="0" anchor="ctr">
                    <a:lnL>
                      <a:noFill/>
                    </a:lnL>
                    <a:lnR>
                      <a:noFill/>
                    </a:lnR>
                    <a:lnT>
                      <a:noFill/>
                    </a:lnT>
                    <a:lnB>
                      <a:noFill/>
                    </a:lnB>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130902">
                <a:tc>
                  <a:txBody>
                    <a:bodyPr/>
                    <a:lstStyle/>
                    <a:p>
                      <a:pPr algn="l" fontAlgn="ctr"/>
                      <a:r>
                        <a:rPr lang="fr-FR" sz="1000" b="1" i="0" u="none" strike="noStrike">
                          <a:solidFill>
                            <a:srgbClr val="000000"/>
                          </a:solidFill>
                          <a:effectLst/>
                          <a:latin typeface="Microsoft Sans Serif"/>
                        </a:rPr>
                        <a:t>Answer Options</a:t>
                      </a:r>
                    </a:p>
                  </a:txBody>
                  <a:tcPr marL="12700" marR="12700" marT="12700" marB="0" anchor="ctr">
                    <a:lnL>
                      <a:noFill/>
                    </a:lnL>
                    <a:lnR>
                      <a:noFill/>
                    </a:lnR>
                    <a:lnT>
                      <a:noFill/>
                    </a:lnT>
                    <a:lnB>
                      <a:noFill/>
                    </a:lnB>
                    <a:solidFill>
                      <a:srgbClr val="DEE9F7"/>
                    </a:solidFill>
                  </a:tcPr>
                </a:tc>
                <a:tc>
                  <a:txBody>
                    <a:bodyPr/>
                    <a:lstStyle/>
                    <a:p>
                      <a:pPr algn="ctr" fontAlgn="ctr"/>
                      <a:r>
                        <a:rPr lang="fr-FR" sz="1000" b="1" i="0" u="none" strike="noStrike">
                          <a:solidFill>
                            <a:srgbClr val="000000"/>
                          </a:solidFill>
                          <a:effectLst/>
                          <a:latin typeface="Microsoft Sans Serif"/>
                        </a:rPr>
                        <a:t>Participation just right</a:t>
                      </a:r>
                    </a:p>
                  </a:txBody>
                  <a:tcPr marL="12700" marR="12700" marT="12700" marB="0" anchor="ctr">
                    <a:lnL>
                      <a:noFill/>
                    </a:lnL>
                    <a:lnR>
                      <a:noFill/>
                    </a:lnR>
                    <a:lnT>
                      <a:noFill/>
                    </a:lnT>
                    <a:lnB>
                      <a:noFill/>
                    </a:lnB>
                    <a:solidFill>
                      <a:srgbClr val="DEE9F7"/>
                    </a:solidFill>
                  </a:tcPr>
                </a:tc>
                <a:tc>
                  <a:txBody>
                    <a:bodyPr/>
                    <a:lstStyle/>
                    <a:p>
                      <a:pPr algn="ctr" fontAlgn="ctr"/>
                      <a:r>
                        <a:rPr lang="fr-FR" sz="1000" b="1" i="0" u="none" strike="noStrike">
                          <a:solidFill>
                            <a:srgbClr val="000000"/>
                          </a:solidFill>
                          <a:effectLst/>
                          <a:latin typeface="Microsoft Sans Serif"/>
                        </a:rPr>
                        <a:t>Over-represented</a:t>
                      </a:r>
                    </a:p>
                  </a:txBody>
                  <a:tcPr marL="12700" marR="12700" marT="12700" marB="0" anchor="ctr">
                    <a:lnL>
                      <a:noFill/>
                    </a:lnL>
                    <a:lnR>
                      <a:noFill/>
                    </a:lnR>
                    <a:lnT>
                      <a:noFill/>
                    </a:lnT>
                    <a:lnB>
                      <a:noFill/>
                    </a:lnB>
                    <a:solidFill>
                      <a:srgbClr val="DEE9F7"/>
                    </a:solidFill>
                  </a:tcPr>
                </a:tc>
                <a:tc>
                  <a:txBody>
                    <a:bodyPr/>
                    <a:lstStyle/>
                    <a:p>
                      <a:pPr algn="ctr" fontAlgn="ctr"/>
                      <a:r>
                        <a:rPr lang="fr-FR" sz="1000" b="1" i="0" u="none" strike="noStrike">
                          <a:solidFill>
                            <a:srgbClr val="000000"/>
                          </a:solidFill>
                          <a:effectLst/>
                          <a:latin typeface="Microsoft Sans Serif"/>
                        </a:rPr>
                        <a:t>Under-represented</a:t>
                      </a:r>
                    </a:p>
                  </a:txBody>
                  <a:tcPr marL="12700" marR="12700" marT="12700" marB="0" anchor="ctr">
                    <a:lnL>
                      <a:noFill/>
                    </a:lnL>
                    <a:lnR>
                      <a:noFill/>
                    </a:lnR>
                    <a:lnT>
                      <a:noFill/>
                    </a:lnT>
                    <a:lnB>
                      <a:noFill/>
                    </a:lnB>
                    <a:solidFill>
                      <a:srgbClr val="DEE9F7"/>
                    </a:solidFill>
                  </a:tcPr>
                </a:tc>
                <a:tc>
                  <a:txBody>
                    <a:bodyPr/>
                    <a:lstStyle/>
                    <a:p>
                      <a:pPr algn="ctr" fontAlgn="ctr"/>
                      <a:r>
                        <a:rPr lang="fr-FR" sz="1000" b="1" i="0" u="none" strike="noStrike" dirty="0" err="1">
                          <a:solidFill>
                            <a:srgbClr val="000000"/>
                          </a:solidFill>
                          <a:effectLst/>
                          <a:latin typeface="Microsoft Sans Serif"/>
                        </a:rPr>
                        <a:t>Response</a:t>
                      </a:r>
                      <a:r>
                        <a:rPr lang="fr-FR" sz="1000" b="1" i="0" u="none" strike="noStrike" dirty="0">
                          <a:solidFill>
                            <a:srgbClr val="000000"/>
                          </a:solidFill>
                          <a:effectLst/>
                          <a:latin typeface="Microsoft Sans Serif"/>
                        </a:rPr>
                        <a:t> Count</a:t>
                      </a:r>
                    </a:p>
                  </a:txBody>
                  <a:tcPr marL="12700" marR="12700" marT="12700" marB="0" anchor="ctr">
                    <a:lnL>
                      <a:noFill/>
                    </a:lnL>
                    <a:lnR>
                      <a:noFill/>
                    </a:lnR>
                    <a:lnT>
                      <a:noFill/>
                    </a:lnT>
                    <a:lnB>
                      <a:noFill/>
                    </a:lnB>
                    <a:solidFill>
                      <a:srgbClr val="CDD8E6"/>
                    </a:solidFill>
                  </a:tcPr>
                </a:tc>
              </a:tr>
              <a:tr h="490058">
                <a:tc>
                  <a:txBody>
                    <a:bodyPr/>
                    <a:lstStyle/>
                    <a:p>
                      <a:pPr algn="l" fontAlgn="b"/>
                      <a:r>
                        <a:rPr lang="fr-FR" sz="1000" b="0" i="0" u="none" strike="noStrike">
                          <a:effectLst/>
                          <a:latin typeface="Microsoft Sans Serif"/>
                        </a:rPr>
                        <a:t>Farmer, farmers' organization</a:t>
                      </a:r>
                    </a:p>
                  </a:txBody>
                  <a:tcPr marL="12700" marR="12700" marT="12700" marB="0" anchor="b">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30</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3</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76</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109</a:t>
                      </a:r>
                    </a:p>
                  </a:txBody>
                  <a:tcPr marL="12700" marR="12700" marT="12700" marB="0" anchor="ctr">
                    <a:lnL>
                      <a:noFill/>
                    </a:lnL>
                    <a:lnR>
                      <a:noFill/>
                    </a:lnR>
                    <a:lnT>
                      <a:noFill/>
                    </a:lnT>
                    <a:lnB>
                      <a:noFill/>
                    </a:lnB>
                    <a:solidFill>
                      <a:srgbClr val="DEE9F7"/>
                    </a:solidFill>
                  </a:tcPr>
                </a:tc>
              </a:tr>
              <a:tr h="490058">
                <a:tc>
                  <a:txBody>
                    <a:bodyPr/>
                    <a:lstStyle/>
                    <a:p>
                      <a:pPr algn="l" fontAlgn="b"/>
                      <a:r>
                        <a:rPr lang="fr-FR" sz="1000" b="0" i="0" u="none" strike="noStrike">
                          <a:effectLst/>
                          <a:latin typeface="Microsoft Sans Serif"/>
                        </a:rPr>
                        <a:t>CSO, NGO</a:t>
                      </a:r>
                    </a:p>
                  </a:txBody>
                  <a:tcPr marL="12700" marR="12700" marT="12700" marB="0" anchor="b">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53</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16</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40</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109</a:t>
                      </a:r>
                    </a:p>
                  </a:txBody>
                  <a:tcPr marL="12700" marR="12700" marT="12700" marB="0" anchor="ctr">
                    <a:lnL>
                      <a:noFill/>
                    </a:lnL>
                    <a:lnR>
                      <a:noFill/>
                    </a:lnR>
                    <a:lnT>
                      <a:noFill/>
                    </a:lnT>
                    <a:lnB>
                      <a:noFill/>
                    </a:lnB>
                    <a:solidFill>
                      <a:srgbClr val="DEE9F7"/>
                    </a:solidFill>
                  </a:tcPr>
                </a:tc>
              </a:tr>
              <a:tr h="490058">
                <a:tc>
                  <a:txBody>
                    <a:bodyPr/>
                    <a:lstStyle/>
                    <a:p>
                      <a:pPr algn="l" fontAlgn="b"/>
                      <a:r>
                        <a:rPr lang="fr-FR" sz="1000" b="0" i="0" u="none" strike="noStrike">
                          <a:effectLst/>
                          <a:latin typeface="Microsoft Sans Serif"/>
                        </a:rPr>
                        <a:t>Private sector</a:t>
                      </a:r>
                    </a:p>
                  </a:txBody>
                  <a:tcPr marL="12700" marR="12700" marT="12700" marB="0" anchor="b">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38</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4</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66</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108</a:t>
                      </a:r>
                    </a:p>
                  </a:txBody>
                  <a:tcPr marL="12700" marR="12700" marT="12700" marB="0" anchor="ctr">
                    <a:lnL>
                      <a:noFill/>
                    </a:lnL>
                    <a:lnR>
                      <a:noFill/>
                    </a:lnR>
                    <a:lnT>
                      <a:noFill/>
                    </a:lnT>
                    <a:lnB>
                      <a:noFill/>
                    </a:lnB>
                    <a:solidFill>
                      <a:srgbClr val="DEE9F7"/>
                    </a:solidFill>
                  </a:tcPr>
                </a:tc>
              </a:tr>
              <a:tr h="490058">
                <a:tc>
                  <a:txBody>
                    <a:bodyPr/>
                    <a:lstStyle/>
                    <a:p>
                      <a:pPr algn="l" fontAlgn="b"/>
                      <a:r>
                        <a:rPr lang="fr-FR" sz="1000" b="0" i="0" u="none" strike="noStrike">
                          <a:effectLst/>
                          <a:latin typeface="Microsoft Sans Serif"/>
                        </a:rPr>
                        <a:t>Public sector AR4D organization in the developing world</a:t>
                      </a:r>
                    </a:p>
                  </a:txBody>
                  <a:tcPr marL="12700" marR="12700" marT="12700" marB="0" anchor="b">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57</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11</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41</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109</a:t>
                      </a:r>
                    </a:p>
                  </a:txBody>
                  <a:tcPr marL="12700" marR="12700" marT="12700" marB="0" anchor="ctr">
                    <a:lnL>
                      <a:noFill/>
                    </a:lnL>
                    <a:lnR>
                      <a:noFill/>
                    </a:lnR>
                    <a:lnT>
                      <a:noFill/>
                    </a:lnT>
                    <a:lnB>
                      <a:noFill/>
                    </a:lnB>
                    <a:solidFill>
                      <a:srgbClr val="DEE9F7"/>
                    </a:solidFill>
                  </a:tcPr>
                </a:tc>
              </a:tr>
              <a:tr h="490058">
                <a:tc>
                  <a:txBody>
                    <a:bodyPr/>
                    <a:lstStyle/>
                    <a:p>
                      <a:pPr algn="l" fontAlgn="b"/>
                      <a:r>
                        <a:rPr lang="fr-FR" sz="1000" b="0" i="0" u="none" strike="noStrike">
                          <a:effectLst/>
                          <a:latin typeface="Microsoft Sans Serif"/>
                        </a:rPr>
                        <a:t>Public sector AR4D organization in OECD country</a:t>
                      </a:r>
                    </a:p>
                  </a:txBody>
                  <a:tcPr marL="12700" marR="12700" marT="12700" marB="0" anchor="b">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64</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28</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14</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106</a:t>
                      </a:r>
                    </a:p>
                  </a:txBody>
                  <a:tcPr marL="12700" marR="12700" marT="12700" marB="0" anchor="ctr">
                    <a:lnL>
                      <a:noFill/>
                    </a:lnL>
                    <a:lnR>
                      <a:noFill/>
                    </a:lnR>
                    <a:lnT>
                      <a:noFill/>
                    </a:lnT>
                    <a:lnB>
                      <a:noFill/>
                    </a:lnB>
                    <a:solidFill>
                      <a:srgbClr val="DEE9F7"/>
                    </a:solidFill>
                  </a:tcPr>
                </a:tc>
              </a:tr>
              <a:tr h="490058">
                <a:tc>
                  <a:txBody>
                    <a:bodyPr/>
                    <a:lstStyle/>
                    <a:p>
                      <a:pPr algn="l" fontAlgn="b"/>
                      <a:r>
                        <a:rPr lang="fr-FR" sz="1000" b="0" i="0" u="none" strike="noStrike">
                          <a:effectLst/>
                          <a:latin typeface="Microsoft Sans Serif"/>
                        </a:rPr>
                        <a:t>CGIAR staff, IARCs</a:t>
                      </a:r>
                    </a:p>
                  </a:txBody>
                  <a:tcPr marL="12700" marR="12700" marT="12700" marB="0" anchor="b">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63</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41</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5</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109</a:t>
                      </a:r>
                    </a:p>
                  </a:txBody>
                  <a:tcPr marL="12700" marR="12700" marT="12700" marB="0" anchor="ctr">
                    <a:lnL>
                      <a:noFill/>
                    </a:lnL>
                    <a:lnR>
                      <a:noFill/>
                    </a:lnR>
                    <a:lnT>
                      <a:noFill/>
                    </a:lnT>
                    <a:lnB>
                      <a:noFill/>
                    </a:lnB>
                    <a:solidFill>
                      <a:srgbClr val="DEE9F7"/>
                    </a:solidFill>
                  </a:tcPr>
                </a:tc>
              </a:tr>
              <a:tr h="490058">
                <a:tc>
                  <a:txBody>
                    <a:bodyPr/>
                    <a:lstStyle/>
                    <a:p>
                      <a:pPr algn="l" fontAlgn="b"/>
                      <a:r>
                        <a:rPr lang="fr-FR" sz="1000" b="0" i="0" u="none" strike="noStrike">
                          <a:effectLst/>
                          <a:latin typeface="Microsoft Sans Serif"/>
                        </a:rPr>
                        <a:t>Donor, bilateral or multilateral</a:t>
                      </a:r>
                    </a:p>
                  </a:txBody>
                  <a:tcPr marL="12700" marR="12700" marT="12700" marB="0" anchor="b">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69</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9</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a:effectLst/>
                          <a:latin typeface="Microsoft Sans Serif"/>
                        </a:rPr>
                        <a:t>29</a:t>
                      </a:r>
                    </a:p>
                  </a:txBody>
                  <a:tcPr marL="12700" marR="12700" marT="12700" marB="0" anchor="ctr">
                    <a:lnL>
                      <a:noFill/>
                    </a:lnL>
                    <a:lnR>
                      <a:noFill/>
                    </a:lnR>
                    <a:lnT>
                      <a:noFill/>
                    </a:lnT>
                    <a:lnB>
                      <a:noFill/>
                    </a:lnB>
                    <a:solidFill>
                      <a:srgbClr val="EEEEEE"/>
                    </a:solidFill>
                  </a:tcPr>
                </a:tc>
                <a:tc>
                  <a:txBody>
                    <a:bodyPr/>
                    <a:lstStyle/>
                    <a:p>
                      <a:pPr algn="ctr" fontAlgn="ctr"/>
                      <a:r>
                        <a:rPr lang="fr-FR" sz="1000" b="0" i="0" u="none" strike="noStrike" dirty="0">
                          <a:effectLst/>
                          <a:latin typeface="Microsoft Sans Serif"/>
                        </a:rPr>
                        <a:t>107</a:t>
                      </a:r>
                    </a:p>
                  </a:txBody>
                  <a:tcPr marL="12700" marR="12700" marT="12700" marB="0" anchor="ctr">
                    <a:lnL>
                      <a:noFill/>
                    </a:lnL>
                    <a:lnR>
                      <a:noFill/>
                    </a:lnR>
                    <a:lnT>
                      <a:noFill/>
                    </a:lnT>
                    <a:lnB>
                      <a:noFill/>
                    </a:lnB>
                    <a:solidFill>
                      <a:srgbClr val="DEE9F7"/>
                    </a:solidFill>
                  </a:tcPr>
                </a:tc>
              </a:tr>
            </a:tbl>
          </a:graphicData>
        </a:graphic>
      </p:graphicFrame>
    </p:spTree>
    <p:extLst>
      <p:ext uri="{BB962C8B-B14F-4D97-AF65-F5344CB8AC3E}">
        <p14:creationId xmlns:p14="http://schemas.microsoft.com/office/powerpoint/2010/main" val="205007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1384376"/>
          </a:xfrm>
          <a:solidFill>
            <a:schemeClr val="accent3"/>
          </a:solidFill>
        </p:spPr>
        <p:txBody>
          <a:bodyPr>
            <a:noAutofit/>
          </a:bodyPr>
          <a:lstStyle/>
          <a:p>
            <a:r>
              <a:rPr lang="fr-FR" sz="2400" b="1" dirty="0" smtClean="0">
                <a:latin typeface="Arial"/>
                <a:cs typeface="Arial"/>
              </a:rPr>
              <a:t>  </a:t>
            </a:r>
            <a:r>
              <a:rPr lang="fr-FR" sz="2400" b="1" dirty="0"/>
              <a:t>The </a:t>
            </a:r>
            <a:r>
              <a:rPr lang="fr-FR" sz="2400" b="1" dirty="0" err="1"/>
              <a:t>representation</a:t>
            </a:r>
            <a:r>
              <a:rPr lang="fr-FR" sz="2400" b="1" dirty="0"/>
              <a:t> of </a:t>
            </a:r>
            <a:r>
              <a:rPr lang="fr-FR" sz="2400" b="1" dirty="0" err="1"/>
              <a:t>regional</a:t>
            </a:r>
            <a:r>
              <a:rPr lang="fr-FR" sz="2400" b="1" dirty="0"/>
              <a:t> and national AR4D participants </a:t>
            </a:r>
            <a:r>
              <a:rPr lang="fr-FR" sz="2400" b="1" dirty="0" err="1"/>
              <a:t>at</a:t>
            </a:r>
            <a:r>
              <a:rPr lang="fr-FR" sz="2400" b="1" dirty="0"/>
              <a:t> GCARD </a:t>
            </a:r>
            <a:r>
              <a:rPr lang="fr-FR" sz="2400" b="1" dirty="0" err="1"/>
              <a:t>should</a:t>
            </a:r>
            <a:r>
              <a:rPr lang="fr-FR" sz="2400" b="1" dirty="0"/>
              <a:t> </a:t>
            </a:r>
            <a:r>
              <a:rPr lang="fr-FR" sz="2400" b="1" dirty="0" err="1"/>
              <a:t>include</a:t>
            </a:r>
            <a:r>
              <a:rPr lang="fr-FR" sz="2400" b="1" dirty="0"/>
              <a:t> more </a:t>
            </a:r>
            <a:r>
              <a:rPr lang="fr-FR" sz="2400" b="1" dirty="0" err="1"/>
              <a:t>development</a:t>
            </a:r>
            <a:r>
              <a:rPr lang="fr-FR" sz="2400" b="1" dirty="0"/>
              <a:t> </a:t>
            </a:r>
            <a:r>
              <a:rPr lang="fr-FR" sz="2400" b="1" dirty="0" err="1"/>
              <a:t>partners</a:t>
            </a:r>
            <a:endParaRPr lang="fr-FR" sz="24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97797982"/>
              </p:ext>
            </p:extLst>
          </p:nvPr>
        </p:nvGraphicFramePr>
        <p:xfrm>
          <a:off x="153923" y="1600200"/>
          <a:ext cx="8532877" cy="5058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80516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051050" y="1935162"/>
            <a:ext cx="6624638" cy="4086225"/>
          </a:xfrm>
        </p:spPr>
        <p:txBody>
          <a:bodyPr/>
          <a:lstStyle/>
          <a:p>
            <a:pPr eaLnBrk="1" hangingPunct="1">
              <a:spcAft>
                <a:spcPct val="45000"/>
              </a:spcAft>
            </a:pPr>
            <a:endParaRPr lang="en-GB" sz="2800" dirty="0" smtClean="0">
              <a:latin typeface="Arial" charset="0"/>
              <a:ea typeface="MS PGothic" charset="0"/>
            </a:endParaRPr>
          </a:p>
        </p:txBody>
      </p:sp>
      <p:sp>
        <p:nvSpPr>
          <p:cNvPr id="5" name="Rectangle 3"/>
          <p:cNvSpPr>
            <a:spLocks noGrp="1" noChangeArrowheads="1"/>
          </p:cNvSpPr>
          <p:nvPr>
            <p:ph type="title"/>
          </p:nvPr>
        </p:nvSpPr>
        <p:spPr>
          <a:xfrm>
            <a:off x="0" y="0"/>
            <a:ext cx="9144000" cy="1712697"/>
          </a:xfrm>
          <a:solidFill>
            <a:srgbClr val="9BBB59"/>
          </a:solidFill>
          <a:extLst/>
        </p:spPr>
        <p:txBody>
          <a:bodyPr>
            <a:normAutofit fontScale="90000"/>
          </a:bodyPr>
          <a:lstStyle/>
          <a:p>
            <a:pPr marL="176213" algn="l">
              <a:tabLst>
                <a:tab pos="5626100" algn="l"/>
              </a:tabLst>
            </a:pPr>
            <a:r>
              <a:rPr lang="en-US" sz="3200" dirty="0">
                <a:latin typeface="Arial" charset="0"/>
                <a:ea typeface="MS PGothic" charset="0"/>
              </a:rPr>
              <a:t/>
            </a:r>
            <a:br>
              <a:rPr lang="en-US" sz="3200" dirty="0">
                <a:latin typeface="Arial" charset="0"/>
                <a:ea typeface="MS PGothic" charset="0"/>
              </a:rPr>
            </a:br>
            <a:r>
              <a:rPr lang="fr-FR" sz="2800" dirty="0" smtClean="0"/>
              <a:t>CRP </a:t>
            </a:r>
            <a:r>
              <a:rPr lang="fr-FR" sz="2800" dirty="0" err="1"/>
              <a:t>partnership</a:t>
            </a:r>
            <a:r>
              <a:rPr lang="fr-FR" sz="2800" dirty="0"/>
              <a:t> sessions </a:t>
            </a:r>
            <a:r>
              <a:rPr lang="fr-FR" sz="2800" dirty="0" err="1"/>
              <a:t>focused</a:t>
            </a:r>
            <a:r>
              <a:rPr lang="fr-FR" sz="2800" dirty="0"/>
              <a:t> </a:t>
            </a:r>
            <a:r>
              <a:rPr lang="fr-FR" sz="2800" dirty="0" err="1"/>
              <a:t>primarily</a:t>
            </a:r>
            <a:r>
              <a:rPr lang="fr-FR" sz="2800" dirty="0"/>
              <a:t> on </a:t>
            </a:r>
            <a:r>
              <a:rPr lang="fr-FR" sz="2800" dirty="0" err="1"/>
              <a:t>research</a:t>
            </a:r>
            <a:r>
              <a:rPr lang="fr-FR" sz="2800" dirty="0"/>
              <a:t> </a:t>
            </a:r>
            <a:r>
              <a:rPr lang="fr-FR" sz="2800" dirty="0" err="1"/>
              <a:t>priorities</a:t>
            </a:r>
            <a:r>
              <a:rPr lang="fr-FR" sz="2800" dirty="0"/>
              <a:t>, and </a:t>
            </a:r>
            <a:r>
              <a:rPr lang="fr-FR" sz="2800" dirty="0" err="1"/>
              <a:t>that</a:t>
            </a:r>
            <a:r>
              <a:rPr lang="fr-FR" sz="2800" dirty="0"/>
              <a:t> more </a:t>
            </a:r>
            <a:r>
              <a:rPr lang="fr-FR" sz="2800" dirty="0" err="1"/>
              <a:t>emphasis</a:t>
            </a:r>
            <a:r>
              <a:rPr lang="fr-FR" sz="2800" dirty="0"/>
              <a:t> </a:t>
            </a:r>
            <a:r>
              <a:rPr lang="fr-FR" sz="2800" dirty="0" err="1"/>
              <a:t>should</a:t>
            </a:r>
            <a:r>
              <a:rPr lang="fr-FR" sz="2800" dirty="0"/>
              <a:t> have been </a:t>
            </a:r>
            <a:r>
              <a:rPr lang="fr-FR" sz="2800" dirty="0" err="1"/>
              <a:t>given</a:t>
            </a:r>
            <a:r>
              <a:rPr lang="fr-FR" sz="2800" dirty="0"/>
              <a:t> to </a:t>
            </a:r>
            <a:r>
              <a:rPr lang="fr-FR" sz="2800" dirty="0" err="1"/>
              <a:t>uptake</a:t>
            </a:r>
            <a:r>
              <a:rPr lang="fr-FR" sz="2800" dirty="0"/>
              <a:t> </a:t>
            </a:r>
            <a:r>
              <a:rPr lang="fr-FR" sz="2800" dirty="0" err="1"/>
              <a:t>pathways</a:t>
            </a:r>
            <a:r>
              <a:rPr lang="fr-FR" sz="2800" dirty="0"/>
              <a:t> and </a:t>
            </a:r>
            <a:r>
              <a:rPr lang="fr-FR" sz="2800" dirty="0" err="1"/>
              <a:t>development</a:t>
            </a:r>
            <a:r>
              <a:rPr lang="fr-FR" sz="2800" dirty="0"/>
              <a:t> </a:t>
            </a:r>
            <a:r>
              <a:rPr lang="fr-FR" sz="2800" dirty="0" err="1" smtClean="0"/>
              <a:t>partners</a:t>
            </a:r>
            <a:r>
              <a:rPr lang="fr-FR" sz="2800" dirty="0" smtClean="0"/>
              <a:t>?</a:t>
            </a:r>
            <a:endParaRPr lang="en-US" b="1" dirty="0">
              <a:solidFill>
                <a:srgbClr val="660066"/>
              </a:solidFill>
              <a:latin typeface="Arial" charset="0"/>
              <a:ea typeface="MS PGothic" charset="0"/>
            </a:endParaRPr>
          </a:p>
        </p:txBody>
      </p:sp>
      <p:graphicFrame>
        <p:nvGraphicFramePr>
          <p:cNvPr id="6" name="Graphique 5"/>
          <p:cNvGraphicFramePr>
            <a:graphicFrameLocks/>
          </p:cNvGraphicFramePr>
          <p:nvPr>
            <p:extLst>
              <p:ext uri="{D42A27DB-BD31-4B8C-83A1-F6EECF244321}">
                <p14:modId xmlns:p14="http://schemas.microsoft.com/office/powerpoint/2010/main" val="299457633"/>
              </p:ext>
            </p:extLst>
          </p:nvPr>
        </p:nvGraphicFramePr>
        <p:xfrm>
          <a:off x="958556" y="1712697"/>
          <a:ext cx="7606264" cy="4945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7445840"/>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533400" y="990600"/>
            <a:ext cx="8343900" cy="5584825"/>
            <a:chOff x="204" y="787"/>
            <a:chExt cx="5256" cy="3337"/>
          </a:xfrm>
        </p:grpSpPr>
        <p:grpSp>
          <p:nvGrpSpPr>
            <p:cNvPr id="30724" name="Group 3"/>
            <p:cNvGrpSpPr>
              <a:grpSpLocks/>
            </p:cNvGrpSpPr>
            <p:nvPr/>
          </p:nvGrpSpPr>
          <p:grpSpPr bwMode="auto">
            <a:xfrm>
              <a:off x="204" y="3537"/>
              <a:ext cx="1009" cy="564"/>
              <a:chOff x="204" y="3537"/>
              <a:chExt cx="1009" cy="564"/>
            </a:xfrm>
          </p:grpSpPr>
          <p:pic>
            <p:nvPicPr>
              <p:cNvPr id="30769" name="Rounded Rectangl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3537"/>
                <a:ext cx="100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0" name="Text Box 5"/>
              <p:cNvSpPr txBox="1">
                <a:spLocks noChangeArrowheads="1"/>
              </p:cNvSpPr>
              <p:nvPr/>
            </p:nvSpPr>
            <p:spPr bwMode="auto">
              <a:xfrm>
                <a:off x="265" y="3584"/>
                <a:ext cx="888"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000">
                    <a:solidFill>
                      <a:srgbClr val="FFFFFF"/>
                    </a:solidFill>
                    <a:latin typeface="Calibri" charset="0"/>
                    <a:cs typeface="Arial" charset="0"/>
                  </a:rPr>
                  <a:t>Deliver</a:t>
                </a:r>
              </a:p>
            </p:txBody>
          </p:sp>
        </p:grpSp>
        <p:sp>
          <p:nvSpPr>
            <p:cNvPr id="11" name="Rounded Rectangle 10"/>
            <p:cNvSpPr/>
            <p:nvPr/>
          </p:nvSpPr>
          <p:spPr bwMode="auto">
            <a:xfrm>
              <a:off x="1273" y="3560"/>
              <a:ext cx="2765" cy="50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anchor="ctr"/>
            <a:lstStyle/>
            <a:p>
              <a:pPr>
                <a:defRPr/>
              </a:pPr>
              <a:r>
                <a:rPr lang="en-US" sz="2000">
                  <a:solidFill>
                    <a:srgbClr val="FFFFFF"/>
                  </a:solidFill>
                  <a:latin typeface="Calibri" pitchFamily="34" charset="0"/>
                  <a:cs typeface="Arial" charset="0"/>
                </a:rPr>
                <a:t>Measurable output targets from Programs</a:t>
              </a:r>
            </a:p>
          </p:txBody>
        </p:sp>
        <p:grpSp>
          <p:nvGrpSpPr>
            <p:cNvPr id="30728" name="Rounded Rectangle 12"/>
            <p:cNvGrpSpPr>
              <a:grpSpLocks/>
            </p:cNvGrpSpPr>
            <p:nvPr/>
          </p:nvGrpSpPr>
          <p:grpSpPr bwMode="auto">
            <a:xfrm>
              <a:off x="1217" y="795"/>
              <a:ext cx="2842" cy="663"/>
              <a:chOff x="1932432" y="993648"/>
              <a:chExt cx="4511040" cy="1109472"/>
            </a:xfrm>
          </p:grpSpPr>
          <p:pic>
            <p:nvPicPr>
              <p:cNvPr id="30767" name="Rounded Rectangl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432" y="993648"/>
                <a:ext cx="4511040" cy="110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8" name="Text Box 11"/>
              <p:cNvSpPr txBox="1">
                <a:spLocks noChangeArrowheads="1"/>
              </p:cNvSpPr>
              <p:nvPr/>
            </p:nvSpPr>
            <p:spPr bwMode="auto">
              <a:xfrm>
                <a:off x="2045359" y="1079567"/>
                <a:ext cx="4292870" cy="892533"/>
              </a:xfrm>
              <a:prstGeom prst="rect">
                <a:avLst/>
              </a:prstGeom>
              <a:solidFill>
                <a:srgbClr val="0079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000">
                    <a:solidFill>
                      <a:srgbClr val="FFFFFF"/>
                    </a:solidFill>
                    <a:latin typeface="Calibri" charset="0"/>
                    <a:cs typeface="Arial" charset="0"/>
                  </a:rPr>
                  <a:t>Wider development impacts on food security, environmental sustainability, poverty alleviation</a:t>
                </a:r>
              </a:p>
            </p:txBody>
          </p:sp>
        </p:grpSp>
        <p:grpSp>
          <p:nvGrpSpPr>
            <p:cNvPr id="30729" name="Group 12"/>
            <p:cNvGrpSpPr>
              <a:grpSpLocks/>
            </p:cNvGrpSpPr>
            <p:nvPr/>
          </p:nvGrpSpPr>
          <p:grpSpPr bwMode="auto">
            <a:xfrm>
              <a:off x="204" y="814"/>
              <a:ext cx="1009" cy="622"/>
              <a:chOff x="204" y="814"/>
              <a:chExt cx="1009" cy="622"/>
            </a:xfrm>
          </p:grpSpPr>
          <p:pic>
            <p:nvPicPr>
              <p:cNvPr id="30765" name="Rounded Rectangl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814"/>
                <a:ext cx="1009"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6" name="Text Box 14"/>
              <p:cNvSpPr txBox="1">
                <a:spLocks noChangeArrowheads="1"/>
              </p:cNvSpPr>
              <p:nvPr/>
            </p:nvSpPr>
            <p:spPr bwMode="auto">
              <a:xfrm>
                <a:off x="268" y="863"/>
                <a:ext cx="882"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000">
                    <a:solidFill>
                      <a:srgbClr val="FFFFFF"/>
                    </a:solidFill>
                    <a:latin typeface="Calibri" charset="0"/>
                    <a:cs typeface="Arial" charset="0"/>
                  </a:rPr>
                  <a:t>Assess</a:t>
                </a:r>
              </a:p>
            </p:txBody>
          </p:sp>
        </p:grpSp>
        <p:grpSp>
          <p:nvGrpSpPr>
            <p:cNvPr id="30730" name="Group 15"/>
            <p:cNvGrpSpPr>
              <a:grpSpLocks/>
            </p:cNvGrpSpPr>
            <p:nvPr/>
          </p:nvGrpSpPr>
          <p:grpSpPr bwMode="auto">
            <a:xfrm>
              <a:off x="204" y="1724"/>
              <a:ext cx="1009" cy="1490"/>
              <a:chOff x="204" y="1724"/>
              <a:chExt cx="1009" cy="1490"/>
            </a:xfrm>
          </p:grpSpPr>
          <p:pic>
            <p:nvPicPr>
              <p:cNvPr id="30763" name="Rounded Rectangl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 y="1724"/>
                <a:ext cx="1009"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4" name="Text Box 17"/>
              <p:cNvSpPr txBox="1">
                <a:spLocks noChangeArrowheads="1"/>
              </p:cNvSpPr>
              <p:nvPr/>
            </p:nvSpPr>
            <p:spPr bwMode="auto">
              <a:xfrm>
                <a:off x="287" y="1794"/>
                <a:ext cx="844" cy="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000">
                    <a:solidFill>
                      <a:srgbClr val="FFFFFF"/>
                    </a:solidFill>
                    <a:latin typeface="Calibri" charset="0"/>
                    <a:cs typeface="Arial" charset="0"/>
                  </a:rPr>
                  <a:t>Monitor and Evaluate</a:t>
                </a:r>
              </a:p>
              <a:p>
                <a:pPr algn="ctr" eaLnBrk="1" hangingPunct="1"/>
                <a:r>
                  <a:rPr lang="en-US" sz="1800" b="0">
                    <a:solidFill>
                      <a:srgbClr val="FFFFFF"/>
                    </a:solidFill>
                    <a:latin typeface="Calibri" charset="0"/>
                    <a:cs typeface="Arial" charset="0"/>
                  </a:rPr>
                  <a:t> </a:t>
                </a:r>
              </a:p>
            </p:txBody>
          </p:sp>
        </p:grpSp>
        <p:sp>
          <p:nvSpPr>
            <p:cNvPr id="12" name="Rounded Rectangle 11"/>
            <p:cNvSpPr/>
            <p:nvPr/>
          </p:nvSpPr>
          <p:spPr bwMode="auto">
            <a:xfrm>
              <a:off x="1263" y="2719"/>
              <a:ext cx="2765" cy="4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anchor="ctr"/>
            <a:lstStyle/>
            <a:p>
              <a:pPr>
                <a:defRPr/>
              </a:pPr>
              <a:r>
                <a:rPr lang="en-US" sz="2000">
                  <a:solidFill>
                    <a:srgbClr val="FFFFFF"/>
                  </a:solidFill>
                  <a:latin typeface="Calibri" pitchFamily="34" charset="0"/>
                  <a:cs typeface="Arial" charset="0"/>
                </a:rPr>
                <a:t>Measurable  Program targets for research and development outcomes.</a:t>
              </a:r>
            </a:p>
          </p:txBody>
        </p:sp>
        <p:grpSp>
          <p:nvGrpSpPr>
            <p:cNvPr id="30734" name="Group 21"/>
            <p:cNvGrpSpPr>
              <a:grpSpLocks/>
            </p:cNvGrpSpPr>
            <p:nvPr/>
          </p:nvGrpSpPr>
          <p:grpSpPr bwMode="auto">
            <a:xfrm>
              <a:off x="1247" y="1752"/>
              <a:ext cx="2838" cy="1006"/>
              <a:chOff x="1247" y="1752"/>
              <a:chExt cx="2838" cy="1006"/>
            </a:xfrm>
          </p:grpSpPr>
          <p:pic>
            <p:nvPicPr>
              <p:cNvPr id="30761" name="Rounded Rectangle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 y="1752"/>
                <a:ext cx="2838"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2" name="Text Box 23"/>
              <p:cNvSpPr txBox="1">
                <a:spLocks noChangeArrowheads="1"/>
              </p:cNvSpPr>
              <p:nvPr/>
            </p:nvSpPr>
            <p:spPr bwMode="auto">
              <a:xfrm>
                <a:off x="1292" y="1842"/>
                <a:ext cx="2677"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000">
                    <a:solidFill>
                      <a:srgbClr val="FFFFFF"/>
                    </a:solidFill>
                    <a:latin typeface="Calibri" charset="0"/>
                    <a:cs typeface="Arial" charset="0"/>
                  </a:rPr>
                  <a:t>Measurable  targets for  direct development impact  from Programs. Derived from our collaborative work with partners</a:t>
                </a:r>
              </a:p>
            </p:txBody>
          </p:sp>
        </p:grpSp>
        <p:sp>
          <p:nvSpPr>
            <p:cNvPr id="29" name="Pentagon 28"/>
            <p:cNvSpPr/>
            <p:nvPr/>
          </p:nvSpPr>
          <p:spPr bwMode="auto">
            <a:xfrm rot="16200000">
              <a:off x="3764" y="3190"/>
              <a:ext cx="1119" cy="432"/>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US" b="0">
                  <a:solidFill>
                    <a:srgbClr val="FFFFFF"/>
                  </a:solidFill>
                  <a:cs typeface="Arial" charset="0"/>
                </a:rPr>
                <a:t>Accountabilit</a:t>
              </a:r>
              <a:r>
                <a:rPr lang="en-US">
                  <a:solidFill>
                    <a:srgbClr val="FFFFFF"/>
                  </a:solidFill>
                  <a:cs typeface="Arial" charset="0"/>
                </a:rPr>
                <a:t>y</a:t>
              </a:r>
            </a:p>
          </p:txBody>
        </p:sp>
        <p:sp>
          <p:nvSpPr>
            <p:cNvPr id="30" name="Pentagon 29"/>
            <p:cNvSpPr/>
            <p:nvPr/>
          </p:nvSpPr>
          <p:spPr bwMode="auto">
            <a:xfrm rot="16200000">
              <a:off x="3791" y="2711"/>
              <a:ext cx="1964" cy="432"/>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anchor="ctr"/>
            <a:lstStyle/>
            <a:p>
              <a:pPr algn="ctr">
                <a:defRPr/>
              </a:pPr>
              <a:r>
                <a:rPr lang="en-US" sz="2000">
                  <a:solidFill>
                    <a:srgbClr val="FFFFFF"/>
                  </a:solidFill>
                  <a:cs typeface="Arial" charset="0"/>
                </a:rPr>
                <a:t>Responsibility</a:t>
              </a:r>
            </a:p>
          </p:txBody>
        </p:sp>
        <p:grpSp>
          <p:nvGrpSpPr>
            <p:cNvPr id="30741" name="Pentagon 30"/>
            <p:cNvGrpSpPr>
              <a:grpSpLocks/>
            </p:cNvGrpSpPr>
            <p:nvPr/>
          </p:nvGrpSpPr>
          <p:grpSpPr bwMode="auto">
            <a:xfrm>
              <a:off x="4980" y="1020"/>
              <a:ext cx="507" cy="2885"/>
              <a:chOff x="7906512" y="1371600"/>
              <a:chExt cx="804672" cy="4828032"/>
            </a:xfrm>
          </p:grpSpPr>
          <p:pic>
            <p:nvPicPr>
              <p:cNvPr id="30759" name="Pentagon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512" y="1371600"/>
                <a:ext cx="804672" cy="48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0" name="Text Box 32"/>
              <p:cNvSpPr txBox="1">
                <a:spLocks noChangeArrowheads="1"/>
              </p:cNvSpPr>
              <p:nvPr/>
            </p:nvSpPr>
            <p:spPr bwMode="auto">
              <a:xfrm rot="-5400000">
                <a:off x="6046459" y="3503761"/>
                <a:ext cx="4531382" cy="6858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2000">
                    <a:solidFill>
                      <a:srgbClr val="FFFFFF"/>
                    </a:solidFill>
                    <a:cs typeface="Arial" charset="0"/>
                  </a:rPr>
                  <a:t>Intent</a:t>
                </a:r>
              </a:p>
            </p:txBody>
          </p:sp>
        </p:grpSp>
        <p:cxnSp>
          <p:nvCxnSpPr>
            <p:cNvPr id="33" name="Straight Connector 32"/>
            <p:cNvCxnSpPr/>
            <p:nvPr/>
          </p:nvCxnSpPr>
          <p:spPr bwMode="auto">
            <a:xfrm>
              <a:off x="4144" y="2729"/>
              <a:ext cx="465" cy="1"/>
            </a:xfrm>
            <a:prstGeom prst="line">
              <a:avLst/>
            </a:prstGeom>
            <a:ln w="57150">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4683" y="1771"/>
              <a:ext cx="464" cy="1"/>
            </a:xfrm>
            <a:prstGeom prst="line">
              <a:avLst/>
            </a:prstGeom>
            <a:ln w="57150">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grpSp>
          <p:nvGrpSpPr>
            <p:cNvPr id="30744" name="Up Arrow 35"/>
            <p:cNvGrpSpPr>
              <a:grpSpLocks/>
            </p:cNvGrpSpPr>
            <p:nvPr/>
          </p:nvGrpSpPr>
          <p:grpSpPr bwMode="auto">
            <a:xfrm>
              <a:off x="1943" y="3249"/>
              <a:ext cx="1233" cy="315"/>
              <a:chOff x="3084576" y="5157216"/>
              <a:chExt cx="1956816" cy="499872"/>
            </a:xfrm>
          </p:grpSpPr>
          <p:pic>
            <p:nvPicPr>
              <p:cNvPr id="30757" name="Up Arrow 3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4576" y="5157216"/>
                <a:ext cx="1956816" cy="49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8" name="Text Box 37"/>
              <p:cNvSpPr txBox="1">
                <a:spLocks noChangeArrowheads="1"/>
              </p:cNvSpPr>
              <p:nvPr/>
            </p:nvSpPr>
            <p:spPr bwMode="auto">
              <a:xfrm rot="10800000">
                <a:off x="3607015" y="5194039"/>
                <a:ext cx="920425" cy="28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endParaRPr lang="en-GB" sz="1800" b="0">
                  <a:solidFill>
                    <a:srgbClr val="FFFFFF"/>
                  </a:solidFill>
                  <a:latin typeface="Calibri" charset="0"/>
                  <a:cs typeface="Arial" charset="0"/>
                </a:endParaRPr>
              </a:p>
            </p:txBody>
          </p:sp>
        </p:grpSp>
        <p:grpSp>
          <p:nvGrpSpPr>
            <p:cNvPr id="30745" name="Up Arrow 36"/>
            <p:cNvGrpSpPr>
              <a:grpSpLocks/>
            </p:cNvGrpSpPr>
            <p:nvPr/>
          </p:nvGrpSpPr>
          <p:grpSpPr bwMode="auto">
            <a:xfrm>
              <a:off x="2227" y="1452"/>
              <a:ext cx="872" cy="326"/>
              <a:chOff x="3535680" y="2304288"/>
              <a:chExt cx="1383792" cy="518160"/>
            </a:xfrm>
          </p:grpSpPr>
          <p:pic>
            <p:nvPicPr>
              <p:cNvPr id="30755" name="Up Arrow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5680" y="2304288"/>
                <a:ext cx="1383792"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6" name="Text Box 40"/>
              <p:cNvSpPr txBox="1">
                <a:spLocks noChangeArrowheads="1"/>
              </p:cNvSpPr>
              <p:nvPr/>
            </p:nvSpPr>
            <p:spPr bwMode="auto">
              <a:xfrm rot="10800000">
                <a:off x="3913297" y="2340885"/>
                <a:ext cx="632898" cy="2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endParaRPr lang="en-GB" sz="1800" b="0">
                  <a:solidFill>
                    <a:srgbClr val="FFFFFF"/>
                  </a:solidFill>
                  <a:latin typeface="Calibri" charset="0"/>
                  <a:cs typeface="Arial" charset="0"/>
                </a:endParaRPr>
              </a:p>
            </p:txBody>
          </p:sp>
        </p:grpSp>
        <p:cxnSp>
          <p:nvCxnSpPr>
            <p:cNvPr id="39" name="Straight Connector 38"/>
            <p:cNvCxnSpPr/>
            <p:nvPr/>
          </p:nvCxnSpPr>
          <p:spPr bwMode="auto">
            <a:xfrm>
              <a:off x="4010" y="2705"/>
              <a:ext cx="538" cy="1"/>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4010" y="1770"/>
              <a:ext cx="1017" cy="9"/>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flipV="1">
              <a:off x="4017" y="818"/>
              <a:ext cx="1414" cy="6"/>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grpSp>
          <p:nvGrpSpPr>
            <p:cNvPr id="30749" name="Up Arrow 26"/>
            <p:cNvGrpSpPr>
              <a:grpSpLocks/>
            </p:cNvGrpSpPr>
            <p:nvPr/>
          </p:nvGrpSpPr>
          <p:grpSpPr bwMode="auto">
            <a:xfrm>
              <a:off x="1448" y="1452"/>
              <a:ext cx="871" cy="326"/>
              <a:chOff x="2298192" y="2304288"/>
              <a:chExt cx="1383792" cy="518160"/>
            </a:xfrm>
          </p:grpSpPr>
          <p:pic>
            <p:nvPicPr>
              <p:cNvPr id="30753" name="Up Arrow 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192" y="2304288"/>
                <a:ext cx="1383792"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4" name="Text Box 46"/>
              <p:cNvSpPr txBox="1">
                <a:spLocks noChangeArrowheads="1"/>
              </p:cNvSpPr>
              <p:nvPr/>
            </p:nvSpPr>
            <p:spPr bwMode="auto">
              <a:xfrm rot="10800000">
                <a:off x="2677508" y="2340885"/>
                <a:ext cx="632898" cy="2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endParaRPr lang="en-GB" sz="1800" b="0">
                  <a:solidFill>
                    <a:srgbClr val="FFFFFF"/>
                  </a:solidFill>
                  <a:latin typeface="Calibri" charset="0"/>
                  <a:cs typeface="Arial" charset="0"/>
                </a:endParaRPr>
              </a:p>
            </p:txBody>
          </p:sp>
        </p:grpSp>
        <p:grpSp>
          <p:nvGrpSpPr>
            <p:cNvPr id="30750" name="Up Arrow 27"/>
            <p:cNvGrpSpPr>
              <a:grpSpLocks/>
            </p:cNvGrpSpPr>
            <p:nvPr/>
          </p:nvGrpSpPr>
          <p:grpSpPr bwMode="auto">
            <a:xfrm>
              <a:off x="3007" y="1452"/>
              <a:ext cx="868" cy="326"/>
              <a:chOff x="4773168" y="2304288"/>
              <a:chExt cx="1377696" cy="518160"/>
            </a:xfrm>
          </p:grpSpPr>
          <p:pic>
            <p:nvPicPr>
              <p:cNvPr id="30751" name="Up Arrow 2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3168" y="2304288"/>
                <a:ext cx="1377696"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2" name="Text Box 49"/>
              <p:cNvSpPr txBox="1">
                <a:spLocks noChangeArrowheads="1"/>
              </p:cNvSpPr>
              <p:nvPr/>
            </p:nvSpPr>
            <p:spPr bwMode="auto">
              <a:xfrm rot="10800000">
                <a:off x="5149086" y="2340885"/>
                <a:ext cx="632898" cy="29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sz="2400" b="1">
                    <a:solidFill>
                      <a:schemeClr val="tx1"/>
                    </a:solidFill>
                    <a:latin typeface="Arial" charset="0"/>
                    <a:ea typeface="ヒラギノ角ゴ Pro W3" charset="0"/>
                    <a:cs typeface="ヒラギノ角ゴ Pro W3" charset="0"/>
                  </a:defRPr>
                </a:lvl1pPr>
                <a:lvl2pPr marL="742950" indent="-285750" eaLnBrk="0" hangingPunct="0">
                  <a:defRPr sz="2400" b="1">
                    <a:solidFill>
                      <a:schemeClr val="tx1"/>
                    </a:solidFill>
                    <a:latin typeface="Arial" charset="0"/>
                    <a:ea typeface="ヒラギノ角ゴ Pro W3" charset="0"/>
                    <a:cs typeface="ヒラギノ角ゴ Pro W3" charset="0"/>
                  </a:defRPr>
                </a:lvl2pPr>
                <a:lvl3pPr marL="1143000" indent="-228600" eaLnBrk="0" hangingPunct="0">
                  <a:defRPr sz="2400" b="1">
                    <a:solidFill>
                      <a:schemeClr val="tx1"/>
                    </a:solidFill>
                    <a:latin typeface="Arial" charset="0"/>
                    <a:ea typeface="ヒラギノ角ゴ Pro W3" charset="0"/>
                    <a:cs typeface="ヒラギノ角ゴ Pro W3" charset="0"/>
                  </a:defRPr>
                </a:lvl3pPr>
                <a:lvl4pPr marL="1600200" indent="-228600" eaLnBrk="0" hangingPunct="0">
                  <a:defRPr sz="2400" b="1">
                    <a:solidFill>
                      <a:schemeClr val="tx1"/>
                    </a:solidFill>
                    <a:latin typeface="Arial" charset="0"/>
                    <a:ea typeface="ヒラギノ角ゴ Pro W3" charset="0"/>
                    <a:cs typeface="ヒラギノ角ゴ Pro W3" charset="0"/>
                  </a:defRPr>
                </a:lvl4pPr>
                <a:lvl5pPr marL="2057400" indent="-228600" eaLnBrk="0" hangingPunct="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endParaRPr lang="en-GB" sz="1800" b="0">
                  <a:solidFill>
                    <a:srgbClr val="FFFFFF"/>
                  </a:solidFill>
                  <a:latin typeface="Calibri" charset="0"/>
                  <a:cs typeface="Arial" charset="0"/>
                </a:endParaRPr>
              </a:p>
            </p:txBody>
          </p:sp>
        </p:grpSp>
      </p:grpSp>
      <p:sp>
        <p:nvSpPr>
          <p:cNvPr id="20483" name="Rectangle 59"/>
          <p:cNvSpPr>
            <a:spLocks noChangeArrowheads="1"/>
          </p:cNvSpPr>
          <p:nvPr/>
        </p:nvSpPr>
        <p:spPr bwMode="auto">
          <a:xfrm>
            <a:off x="0" y="0"/>
            <a:ext cx="9144000" cy="935038"/>
          </a:xfrm>
          <a:prstGeom prst="rect">
            <a:avLst/>
          </a:prstGeom>
          <a:solidFill>
            <a:srgbClr val="0034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13500000" algn="ctr" rotWithShape="0">
                    <a:schemeClr val="bg2">
                      <a:alpha val="50000"/>
                    </a:schemeClr>
                  </a:outerShdw>
                </a:effectLst>
              </a14:hiddenEffects>
            </a:ext>
          </a:extLst>
        </p:spPr>
        <p:txBody>
          <a:bodyPr wrap="none" anchor="ctr"/>
          <a:lstStyle/>
          <a:p>
            <a:pPr algn="ctr">
              <a:defRPr/>
            </a:pPr>
            <a:r>
              <a:rPr lang="en-GB" sz="2400">
                <a:solidFill>
                  <a:schemeClr val="bg1"/>
                </a:solidFill>
                <a:cs typeface="Arial" charset="0"/>
              </a:rPr>
              <a:t>New Impacts on Development Problems to Research Output</a:t>
            </a:r>
          </a:p>
        </p:txBody>
      </p:sp>
      <p:sp>
        <p:nvSpPr>
          <p:cNvPr id="20484" name="Line 60"/>
          <p:cNvSpPr>
            <a:spLocks noChangeShapeType="1"/>
          </p:cNvSpPr>
          <p:nvPr/>
        </p:nvSpPr>
        <p:spPr bwMode="auto">
          <a:xfrm>
            <a:off x="0" y="914400"/>
            <a:ext cx="9144000" cy="0"/>
          </a:xfrm>
          <a:prstGeom prst="line">
            <a:avLst/>
          </a:prstGeom>
          <a:noFill/>
          <a:ln w="57150">
            <a:solidFill>
              <a:srgbClr val="F580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934D17">
                      <a:alpha val="74998"/>
                    </a:srgbClr>
                  </a:outerShdw>
                </a:effectLst>
              </a14:hiddenEffects>
            </a:ext>
          </a:extLst>
        </p:spPr>
        <p:txBody>
          <a:bodyPr/>
          <a:lstStyle/>
          <a:p>
            <a:pPr>
              <a:defRPr/>
            </a:pPr>
            <a:endParaRPr lang="fr-FR"/>
          </a:p>
        </p:txBody>
      </p:sp>
    </p:spTree>
    <p:extLst>
      <p:ext uri="{BB962C8B-B14F-4D97-AF65-F5344CB8AC3E}">
        <p14:creationId xmlns:p14="http://schemas.microsoft.com/office/powerpoint/2010/main" val="19545527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5719"/>
          </a:xfrm>
        </p:spPr>
        <p:txBody>
          <a:bodyPr>
            <a:normAutofit fontScale="90000"/>
          </a:bodyPr>
          <a:lstStyle/>
          <a:p>
            <a:endParaRPr lang="fr-FR"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t="878" b="878"/>
          <a:stretch>
            <a:fillRect/>
          </a:stretch>
        </p:blipFill>
        <p:spPr>
          <a:xfrm>
            <a:off x="457200" y="490538"/>
            <a:ext cx="8229600" cy="5635625"/>
          </a:xfrm>
          <a:prstGeom prst="rect">
            <a:avLst/>
          </a:prstGeom>
        </p:spPr>
      </p:pic>
    </p:spTree>
    <p:extLst>
      <p:ext uri="{BB962C8B-B14F-4D97-AF65-F5344CB8AC3E}">
        <p14:creationId xmlns:p14="http://schemas.microsoft.com/office/powerpoint/2010/main" val="1521917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00200"/>
          </a:xfrm>
          <a:solidFill>
            <a:srgbClr val="9BBB59"/>
          </a:solidFill>
        </p:spPr>
        <p:txBody>
          <a:bodyPr>
            <a:normAutofit/>
          </a:bodyPr>
          <a:lstStyle/>
          <a:p>
            <a:pPr marL="176213" algn="l"/>
            <a:r>
              <a:rPr lang="fr-FR" sz="2800" b="1" dirty="0" smtClean="0">
                <a:latin typeface="Arial" charset="0"/>
                <a:ea typeface="MS PGothic" charset="0"/>
              </a:rPr>
              <a:t>Agricultural </a:t>
            </a:r>
            <a:r>
              <a:rPr lang="fr-FR" sz="2800" b="1" dirty="0">
                <a:latin typeface="Arial" charset="0"/>
                <a:ea typeface="MS PGothic" charset="0"/>
              </a:rPr>
              <a:t>Innovation </a:t>
            </a:r>
            <a:r>
              <a:rPr lang="fr-FR" sz="2800" b="1" dirty="0" err="1">
                <a:latin typeface="Arial" charset="0"/>
                <a:ea typeface="MS PGothic" charset="0"/>
              </a:rPr>
              <a:t>Systems</a:t>
            </a:r>
            <a:r>
              <a:rPr lang="fr-FR" sz="2800" b="1" dirty="0">
                <a:latin typeface="Arial" charset="0"/>
                <a:ea typeface="MS PGothic" charset="0"/>
              </a:rPr>
              <a:t/>
            </a:r>
            <a:br>
              <a:rPr lang="fr-FR" sz="2800" b="1" dirty="0">
                <a:latin typeface="Arial" charset="0"/>
                <a:ea typeface="MS PGothic" charset="0"/>
              </a:rPr>
            </a:br>
            <a:r>
              <a:rPr lang="fr-FR" sz="2800" b="1" dirty="0" smtClean="0">
                <a:latin typeface="Arial" charset="0"/>
                <a:ea typeface="MS PGothic" charset="0"/>
              </a:rPr>
              <a:t>An </a:t>
            </a:r>
            <a:r>
              <a:rPr lang="fr-FR" sz="2800" b="1" dirty="0" err="1">
                <a:latin typeface="Arial" charset="0"/>
                <a:ea typeface="MS PGothic" charset="0"/>
              </a:rPr>
              <a:t>investment</a:t>
            </a:r>
            <a:r>
              <a:rPr lang="fr-FR" sz="2800" b="1" dirty="0">
                <a:latin typeface="Arial" charset="0"/>
                <a:ea typeface="MS PGothic" charset="0"/>
              </a:rPr>
              <a:t> </a:t>
            </a:r>
            <a:r>
              <a:rPr lang="fr-FR" sz="2800" b="1" dirty="0" err="1">
                <a:latin typeface="Arial" charset="0"/>
                <a:ea typeface="MS PGothic" charset="0"/>
              </a:rPr>
              <a:t>sourcebook</a:t>
            </a:r>
            <a:r>
              <a:rPr lang="fr-FR" sz="2800" b="1" dirty="0">
                <a:latin typeface="Arial" charset="0"/>
                <a:ea typeface="MS PGothic" charset="0"/>
              </a:rPr>
              <a:t> ( WB 2012)</a:t>
            </a:r>
          </a:p>
        </p:txBody>
      </p:sp>
      <p:sp>
        <p:nvSpPr>
          <p:cNvPr id="3" name="Espace réservé du contenu 2"/>
          <p:cNvSpPr>
            <a:spLocks noGrp="1"/>
          </p:cNvSpPr>
          <p:nvPr>
            <p:ph idx="1"/>
          </p:nvPr>
        </p:nvSpPr>
        <p:spPr>
          <a:xfrm>
            <a:off x="230005" y="1600200"/>
            <a:ext cx="8770593" cy="5070286"/>
          </a:xfrm>
        </p:spPr>
        <p:txBody>
          <a:bodyPr>
            <a:noAutofit/>
          </a:bodyPr>
          <a:lstStyle/>
          <a:p>
            <a:r>
              <a:rPr lang="fr-FR" sz="1600" b="1" i="1" dirty="0">
                <a:latin typeface="Arial"/>
                <a:cs typeface="Arial"/>
              </a:rPr>
              <a:t>Agricultural innovation </a:t>
            </a:r>
            <a:r>
              <a:rPr lang="fr-FR" sz="1600" b="1" i="1" dirty="0" smtClean="0">
                <a:latin typeface="Arial"/>
                <a:cs typeface="Arial"/>
              </a:rPr>
              <a:t>system </a:t>
            </a:r>
            <a:r>
              <a:rPr lang="fr-FR" sz="1600" b="1" i="1" dirty="0" err="1" smtClean="0">
                <a:latin typeface="Arial"/>
                <a:cs typeface="Arial"/>
              </a:rPr>
              <a:t>includes</a:t>
            </a:r>
            <a:r>
              <a:rPr lang="fr-FR" sz="1600" b="1" i="1" dirty="0" smtClean="0">
                <a:latin typeface="Arial"/>
                <a:cs typeface="Arial"/>
              </a:rPr>
              <a:t> </a:t>
            </a:r>
            <a:r>
              <a:rPr lang="fr-FR" sz="1600" b="1" i="1" dirty="0">
                <a:latin typeface="Arial"/>
                <a:cs typeface="Arial"/>
              </a:rPr>
              <a:t>:</a:t>
            </a:r>
            <a:endParaRPr lang="fr-FR" sz="1600" dirty="0">
              <a:latin typeface="Arial"/>
              <a:cs typeface="Arial"/>
            </a:endParaRPr>
          </a:p>
          <a:p>
            <a:r>
              <a:rPr lang="fr-FR" sz="1600" dirty="0" err="1">
                <a:latin typeface="Arial"/>
                <a:cs typeface="Arial"/>
              </a:rPr>
              <a:t>Consumers</a:t>
            </a:r>
            <a:r>
              <a:rPr lang="fr-FR" sz="1600" dirty="0">
                <a:latin typeface="Arial"/>
                <a:cs typeface="Arial"/>
              </a:rPr>
              <a:t> </a:t>
            </a:r>
          </a:p>
          <a:p>
            <a:r>
              <a:rPr lang="fr-FR" sz="1600" dirty="0" err="1">
                <a:latin typeface="Arial"/>
                <a:cs typeface="Arial"/>
              </a:rPr>
              <a:t>Agroprocessors</a:t>
            </a:r>
            <a:r>
              <a:rPr lang="fr-FR" sz="1600" dirty="0">
                <a:latin typeface="Arial"/>
                <a:cs typeface="Arial"/>
              </a:rPr>
              <a:t> </a:t>
            </a:r>
          </a:p>
          <a:p>
            <a:r>
              <a:rPr lang="fr-FR" sz="1600" dirty="0" err="1">
                <a:latin typeface="Arial"/>
                <a:cs typeface="Arial"/>
              </a:rPr>
              <a:t>Exporters</a:t>
            </a:r>
            <a:r>
              <a:rPr lang="fr-FR" sz="1600" dirty="0">
                <a:latin typeface="Arial"/>
                <a:cs typeface="Arial"/>
              </a:rPr>
              <a:t> </a:t>
            </a:r>
          </a:p>
          <a:p>
            <a:r>
              <a:rPr lang="fr-FR" sz="1600" dirty="0">
                <a:latin typeface="Arial"/>
                <a:cs typeface="Arial"/>
              </a:rPr>
              <a:t>Producer </a:t>
            </a:r>
            <a:r>
              <a:rPr lang="fr-FR" sz="1600" dirty="0" err="1">
                <a:latin typeface="Arial"/>
                <a:cs typeface="Arial"/>
              </a:rPr>
              <a:t>organizations</a:t>
            </a:r>
            <a:r>
              <a:rPr lang="fr-FR" sz="1600" dirty="0">
                <a:latin typeface="Arial"/>
                <a:cs typeface="Arial"/>
              </a:rPr>
              <a:t> </a:t>
            </a:r>
          </a:p>
          <a:p>
            <a:r>
              <a:rPr lang="fr-FR" sz="1600" dirty="0">
                <a:latin typeface="Arial"/>
                <a:cs typeface="Arial"/>
              </a:rPr>
              <a:t>Input </a:t>
            </a:r>
            <a:r>
              <a:rPr lang="fr-FR" sz="1600" dirty="0" err="1">
                <a:latin typeface="Arial"/>
                <a:cs typeface="Arial"/>
              </a:rPr>
              <a:t>suppliers</a:t>
            </a:r>
            <a:r>
              <a:rPr lang="fr-FR" sz="1600" dirty="0">
                <a:latin typeface="Arial"/>
                <a:cs typeface="Arial"/>
              </a:rPr>
              <a:t> </a:t>
            </a:r>
          </a:p>
          <a:p>
            <a:r>
              <a:rPr lang="fr-FR" sz="1600" dirty="0">
                <a:latin typeface="Arial"/>
                <a:cs typeface="Arial"/>
              </a:rPr>
              <a:t>Standards </a:t>
            </a:r>
            <a:r>
              <a:rPr lang="fr-FR" sz="1600" dirty="0" err="1">
                <a:latin typeface="Arial"/>
                <a:cs typeface="Arial"/>
              </a:rPr>
              <a:t>agencies</a:t>
            </a:r>
            <a:r>
              <a:rPr lang="fr-FR" sz="1600" dirty="0">
                <a:latin typeface="Arial"/>
                <a:cs typeface="Arial"/>
              </a:rPr>
              <a:t> </a:t>
            </a:r>
          </a:p>
          <a:p>
            <a:r>
              <a:rPr lang="fr-FR" sz="1600" b="1" dirty="0">
                <a:latin typeface="Arial"/>
                <a:cs typeface="Arial"/>
              </a:rPr>
              <a:t>National agricultural </a:t>
            </a:r>
            <a:r>
              <a:rPr lang="fr-FR" sz="1600" b="1" dirty="0" err="1">
                <a:latin typeface="Arial"/>
                <a:cs typeface="Arial"/>
              </a:rPr>
              <a:t>research</a:t>
            </a:r>
            <a:r>
              <a:rPr lang="fr-FR" sz="1600" b="1" dirty="0">
                <a:latin typeface="Arial"/>
                <a:cs typeface="Arial"/>
              </a:rPr>
              <a:t> system </a:t>
            </a:r>
            <a:endParaRPr lang="fr-FR" sz="1600" dirty="0">
              <a:latin typeface="Arial"/>
              <a:cs typeface="Arial"/>
            </a:endParaRPr>
          </a:p>
          <a:p>
            <a:r>
              <a:rPr lang="fr-FR" sz="1600" b="1" i="1" dirty="0" err="1">
                <a:latin typeface="Arial"/>
                <a:cs typeface="Arial"/>
              </a:rPr>
              <a:t>Farmers</a:t>
            </a:r>
            <a:r>
              <a:rPr lang="fr-FR" sz="1600" b="1" i="1" dirty="0">
                <a:latin typeface="Arial"/>
                <a:cs typeface="Arial"/>
              </a:rPr>
              <a:t> – </a:t>
            </a:r>
            <a:r>
              <a:rPr lang="fr-FR" sz="1600" b="1" i="1" dirty="0" err="1">
                <a:latin typeface="Arial"/>
                <a:cs typeface="Arial"/>
              </a:rPr>
              <a:t>other</a:t>
            </a:r>
            <a:r>
              <a:rPr lang="fr-FR" sz="1600" b="1" i="1" dirty="0">
                <a:latin typeface="Arial"/>
                <a:cs typeface="Arial"/>
              </a:rPr>
              <a:t> </a:t>
            </a:r>
            <a:r>
              <a:rPr lang="fr-FR" sz="1600" b="1" i="1" dirty="0" smtClean="0">
                <a:latin typeface="Arial"/>
                <a:cs typeface="Arial"/>
              </a:rPr>
              <a:t>entrepreneurs </a:t>
            </a:r>
            <a:endParaRPr lang="fr-FR" sz="1600" dirty="0">
              <a:latin typeface="Arial"/>
              <a:cs typeface="Arial"/>
            </a:endParaRPr>
          </a:p>
          <a:p>
            <a:r>
              <a:rPr lang="fr-FR" sz="1600" b="1" i="1" dirty="0" err="1">
                <a:latin typeface="Arial"/>
                <a:cs typeface="Arial"/>
              </a:rPr>
              <a:t>Farmers</a:t>
            </a:r>
            <a:r>
              <a:rPr lang="fr-FR" sz="1600" b="1" i="1" dirty="0">
                <a:latin typeface="Arial"/>
                <a:cs typeface="Arial"/>
              </a:rPr>
              <a:t> </a:t>
            </a:r>
            <a:endParaRPr lang="fr-FR" sz="1600" dirty="0">
              <a:latin typeface="Arial"/>
              <a:cs typeface="Arial"/>
            </a:endParaRPr>
          </a:p>
          <a:p>
            <a:r>
              <a:rPr lang="fr-FR" sz="1600" b="1" dirty="0">
                <a:latin typeface="Arial"/>
                <a:cs typeface="Arial"/>
              </a:rPr>
              <a:t>National </a:t>
            </a:r>
            <a:r>
              <a:rPr lang="fr-FR" sz="1600" b="1" dirty="0" err="1">
                <a:latin typeface="Arial"/>
                <a:cs typeface="Arial"/>
              </a:rPr>
              <a:t>education</a:t>
            </a:r>
            <a:r>
              <a:rPr lang="fr-FR" sz="1600" b="1" dirty="0">
                <a:latin typeface="Arial"/>
                <a:cs typeface="Arial"/>
              </a:rPr>
              <a:t> and training </a:t>
            </a:r>
            <a:r>
              <a:rPr lang="fr-FR" sz="1600" b="1" dirty="0" err="1">
                <a:latin typeface="Arial"/>
                <a:cs typeface="Arial"/>
              </a:rPr>
              <a:t>organizations</a:t>
            </a:r>
            <a:r>
              <a:rPr lang="fr-FR" sz="1600" b="1" dirty="0">
                <a:latin typeface="Arial"/>
                <a:cs typeface="Arial"/>
              </a:rPr>
              <a:t> </a:t>
            </a:r>
            <a:endParaRPr lang="fr-FR" sz="1600" dirty="0">
              <a:latin typeface="Arial"/>
              <a:cs typeface="Arial"/>
            </a:endParaRPr>
          </a:p>
          <a:p>
            <a:r>
              <a:rPr lang="fr-FR" sz="1600" b="1" dirty="0" err="1">
                <a:latin typeface="Arial"/>
                <a:cs typeface="Arial"/>
              </a:rPr>
              <a:t>Bridging</a:t>
            </a:r>
            <a:r>
              <a:rPr lang="fr-FR" sz="1600" b="1" dirty="0">
                <a:latin typeface="Arial"/>
                <a:cs typeface="Arial"/>
              </a:rPr>
              <a:t> and coordination </a:t>
            </a:r>
            <a:r>
              <a:rPr lang="fr-FR" sz="1600" b="1" dirty="0" err="1">
                <a:latin typeface="Arial"/>
                <a:cs typeface="Arial"/>
              </a:rPr>
              <a:t>organizations</a:t>
            </a:r>
            <a:r>
              <a:rPr lang="fr-FR" sz="1600" b="1" dirty="0">
                <a:latin typeface="Arial"/>
                <a:cs typeface="Arial"/>
              </a:rPr>
              <a:t> </a:t>
            </a:r>
            <a:endParaRPr lang="fr-FR" sz="1600" dirty="0">
              <a:latin typeface="Arial"/>
              <a:cs typeface="Arial"/>
            </a:endParaRPr>
          </a:p>
          <a:p>
            <a:r>
              <a:rPr lang="fr-FR" sz="1600" b="1" dirty="0">
                <a:latin typeface="Arial"/>
                <a:cs typeface="Arial"/>
              </a:rPr>
              <a:t>National extension and business </a:t>
            </a:r>
            <a:r>
              <a:rPr lang="fr-FR" sz="1600" b="1" dirty="0" err="1">
                <a:latin typeface="Arial"/>
                <a:cs typeface="Arial"/>
              </a:rPr>
              <a:t>development</a:t>
            </a:r>
            <a:r>
              <a:rPr lang="fr-FR" sz="1600" b="1" dirty="0">
                <a:latin typeface="Arial"/>
                <a:cs typeface="Arial"/>
              </a:rPr>
              <a:t> services </a:t>
            </a:r>
            <a:endParaRPr lang="fr-FR" sz="1600" dirty="0">
              <a:latin typeface="Arial"/>
              <a:cs typeface="Arial"/>
            </a:endParaRPr>
          </a:p>
          <a:p>
            <a:r>
              <a:rPr lang="fr-FR" sz="1600" dirty="0">
                <a:latin typeface="Arial"/>
                <a:cs typeface="Arial"/>
              </a:rPr>
              <a:t>Land </a:t>
            </a:r>
            <a:r>
              <a:rPr lang="fr-FR" sz="1600" dirty="0" err="1">
                <a:latin typeface="Arial"/>
                <a:cs typeface="Arial"/>
              </a:rPr>
              <a:t>agencies</a:t>
            </a:r>
            <a:r>
              <a:rPr lang="fr-FR" sz="1600" dirty="0">
                <a:latin typeface="Arial"/>
                <a:cs typeface="Arial"/>
              </a:rPr>
              <a:t/>
            </a:r>
            <a:br>
              <a:rPr lang="fr-FR" sz="1600" dirty="0">
                <a:latin typeface="Arial"/>
                <a:cs typeface="Arial"/>
              </a:rPr>
            </a:br>
            <a:r>
              <a:rPr lang="fr-FR" sz="1600" dirty="0" err="1">
                <a:latin typeface="Arial"/>
                <a:cs typeface="Arial"/>
              </a:rPr>
              <a:t>Credit</a:t>
            </a:r>
            <a:r>
              <a:rPr lang="fr-FR" sz="1600" dirty="0">
                <a:latin typeface="Arial"/>
                <a:cs typeface="Arial"/>
              </a:rPr>
              <a:t> </a:t>
            </a:r>
            <a:r>
              <a:rPr lang="fr-FR" sz="1600" dirty="0" err="1">
                <a:latin typeface="Arial"/>
                <a:cs typeface="Arial"/>
              </a:rPr>
              <a:t>agencies</a:t>
            </a:r>
            <a:r>
              <a:rPr lang="fr-FR" sz="1600" dirty="0">
                <a:latin typeface="Arial"/>
                <a:cs typeface="Arial"/>
              </a:rPr>
              <a:t> </a:t>
            </a:r>
          </a:p>
          <a:p>
            <a:r>
              <a:rPr lang="fr-FR" sz="1600" b="1" dirty="0" err="1">
                <a:latin typeface="Arial"/>
                <a:cs typeface="Arial"/>
              </a:rPr>
              <a:t>Government</a:t>
            </a:r>
            <a:r>
              <a:rPr lang="fr-FR" sz="1600" b="1" dirty="0">
                <a:latin typeface="Arial"/>
                <a:cs typeface="Arial"/>
              </a:rPr>
              <a:t> </a:t>
            </a:r>
            <a:r>
              <a:rPr lang="fr-FR" sz="1600" b="1" dirty="0" err="1">
                <a:latin typeface="Arial"/>
                <a:cs typeface="Arial"/>
              </a:rPr>
              <a:t>policy</a:t>
            </a:r>
            <a:r>
              <a:rPr lang="fr-FR" sz="1600" b="1" dirty="0">
                <a:latin typeface="Arial"/>
                <a:cs typeface="Arial"/>
              </a:rPr>
              <a:t> and </a:t>
            </a:r>
            <a:r>
              <a:rPr lang="fr-FR" sz="1600" b="1" dirty="0" err="1">
                <a:latin typeface="Arial"/>
                <a:cs typeface="Arial"/>
              </a:rPr>
              <a:t>regulatory</a:t>
            </a:r>
            <a:r>
              <a:rPr lang="fr-FR" sz="1600" b="1" dirty="0">
                <a:latin typeface="Arial"/>
                <a:cs typeface="Arial"/>
              </a:rPr>
              <a:t> </a:t>
            </a:r>
            <a:r>
              <a:rPr lang="fr-FR" sz="1600" b="1" dirty="0" err="1">
                <a:latin typeface="Arial"/>
                <a:cs typeface="Arial"/>
              </a:rPr>
              <a:t>framework</a:t>
            </a:r>
            <a:r>
              <a:rPr lang="fr-FR" sz="1600" b="1" dirty="0">
                <a:latin typeface="Arial"/>
                <a:cs typeface="Arial"/>
              </a:rPr>
              <a:t> </a:t>
            </a:r>
            <a:endParaRPr lang="fr-FR" sz="1600" dirty="0">
              <a:latin typeface="Arial"/>
              <a:cs typeface="Arial"/>
            </a:endParaRPr>
          </a:p>
          <a:p>
            <a:r>
              <a:rPr lang="fr-FR" sz="1600" b="1" dirty="0">
                <a:latin typeface="Arial"/>
                <a:cs typeface="Arial"/>
              </a:rPr>
              <a:t>Informal institutions, practices, and </a:t>
            </a:r>
            <a:r>
              <a:rPr lang="fr-FR" sz="1600" b="1" dirty="0" err="1">
                <a:latin typeface="Arial"/>
                <a:cs typeface="Arial"/>
              </a:rPr>
              <a:t>behaviors</a:t>
            </a:r>
            <a:endParaRPr lang="fr-FR" sz="1600" dirty="0">
              <a:latin typeface="Arial"/>
              <a:cs typeface="Arial"/>
            </a:endParaRPr>
          </a:p>
        </p:txBody>
      </p:sp>
      <p:pic>
        <p:nvPicPr>
          <p:cNvPr id="4" name="Espace réservé du contenu 3" descr="AIS book cover.jpeg"/>
          <p:cNvPicPr>
            <a:picLocks noChangeAspect="1"/>
          </p:cNvPicPr>
          <p:nvPr/>
        </p:nvPicPr>
        <p:blipFill rotWithShape="1">
          <a:blip r:embed="rId2">
            <a:extLst>
              <a:ext uri="{28A0092B-C50C-407E-A947-70E740481C1C}">
                <a14:useLocalDpi xmlns:a14="http://schemas.microsoft.com/office/drawing/2010/main" val="0"/>
              </a:ext>
            </a:extLst>
          </a:blip>
          <a:srcRect b="442"/>
          <a:stretch/>
        </p:blipFill>
        <p:spPr>
          <a:xfrm>
            <a:off x="6105343" y="2280166"/>
            <a:ext cx="2895256" cy="3900285"/>
          </a:xfrm>
          <a:prstGeom prst="rect">
            <a:avLst/>
          </a:prstGeom>
        </p:spPr>
      </p:pic>
    </p:spTree>
    <p:extLst>
      <p:ext uri="{BB962C8B-B14F-4D97-AF65-F5344CB8AC3E}">
        <p14:creationId xmlns:p14="http://schemas.microsoft.com/office/powerpoint/2010/main" val="4840563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196975"/>
          </a:xfrm>
        </p:spPr>
        <p:txBody>
          <a:bodyPr/>
          <a:lstStyle/>
          <a:p>
            <a:pPr marL="177800" algn="ctr" eaLnBrk="1" hangingPunct="1"/>
            <a:r>
              <a:rPr lang="en-GB" sz="2800" dirty="0">
                <a:latin typeface="Arial" charset="0"/>
                <a:ea typeface="ＭＳ Ｐゴシック" charset="0"/>
              </a:rPr>
              <a:t/>
            </a:r>
            <a:br>
              <a:rPr lang="en-GB" sz="2800" dirty="0">
                <a:latin typeface="Arial" charset="0"/>
                <a:ea typeface="ＭＳ Ｐゴシック" charset="0"/>
              </a:rPr>
            </a:br>
            <a:endParaRPr lang="en-GB" sz="2800" dirty="0">
              <a:latin typeface="Arial" charset="0"/>
              <a:ea typeface="ＭＳ Ｐゴシック" charset="0"/>
            </a:endParaRPr>
          </a:p>
        </p:txBody>
      </p:sp>
      <p:sp>
        <p:nvSpPr>
          <p:cNvPr id="39939" name="Rectangle 3"/>
          <p:cNvSpPr>
            <a:spLocks noGrp="1" noChangeArrowheads="1"/>
          </p:cNvSpPr>
          <p:nvPr>
            <p:ph type="body" idx="1"/>
          </p:nvPr>
        </p:nvSpPr>
        <p:spPr>
          <a:xfrm>
            <a:off x="457200" y="1910019"/>
            <a:ext cx="8362950" cy="4327269"/>
          </a:xfrm>
          <a:noFill/>
        </p:spPr>
        <p:txBody>
          <a:bodyPr lIns="91440" tIns="45720" rIns="91440" bIns="45720">
            <a:normAutofit fontScale="85000" lnSpcReduction="10000"/>
          </a:bodyPr>
          <a:lstStyle/>
          <a:p>
            <a:pPr marL="0" indent="0">
              <a:buNone/>
            </a:pPr>
            <a:r>
              <a:rPr lang="en-GB" sz="2600" b="1" i="1" dirty="0" smtClean="0">
                <a:solidFill>
                  <a:srgbClr val="3366FF"/>
                </a:solidFill>
              </a:rPr>
              <a:t>The </a:t>
            </a:r>
            <a:r>
              <a:rPr lang="en-GB" sz="2600" b="1" i="1" dirty="0">
                <a:solidFill>
                  <a:srgbClr val="3366FF"/>
                </a:solidFill>
              </a:rPr>
              <a:t>GCARD partnership focus</a:t>
            </a:r>
            <a:endParaRPr lang="en-GB" sz="2600" b="1" dirty="0">
              <a:solidFill>
                <a:srgbClr val="3366FF"/>
              </a:solidFill>
            </a:endParaRPr>
          </a:p>
          <a:p>
            <a:r>
              <a:rPr lang="en-GB" sz="2000" b="1" dirty="0"/>
              <a:t>Recommendation 1 - The GCARD partnership theme should focus to a greater extent than in GCARD 2 on research uptake pathways: partnership with the agricultural development community.</a:t>
            </a:r>
            <a:endParaRPr lang="en-GB" sz="2000" dirty="0"/>
          </a:p>
          <a:p>
            <a:pPr marL="0" indent="0">
              <a:buNone/>
            </a:pPr>
            <a:r>
              <a:rPr lang="en-GB" sz="2000" b="1" i="1" dirty="0"/>
              <a:t> </a:t>
            </a:r>
            <a:endParaRPr lang="en-GB" sz="2000" dirty="0"/>
          </a:p>
          <a:p>
            <a:pPr marL="0" indent="0">
              <a:buNone/>
            </a:pPr>
            <a:r>
              <a:rPr lang="en-GB" sz="2600" b="1" i="1" dirty="0">
                <a:solidFill>
                  <a:srgbClr val="3366FF"/>
                </a:solidFill>
              </a:rPr>
              <a:t>The GCARD interaction with national partners</a:t>
            </a:r>
            <a:endParaRPr lang="en-GB" sz="2600" dirty="0">
              <a:solidFill>
                <a:srgbClr val="3366FF"/>
              </a:solidFill>
            </a:endParaRPr>
          </a:p>
          <a:p>
            <a:r>
              <a:rPr lang="en-GB" sz="2000" b="1" dirty="0"/>
              <a:t>Recommendation 2 - The reformed and smaller GCARD Organizing Committee should draw more directly on the on-going national and regional programmes in designing the Conference. That Committee also needs to oversee the changed balance of participation comprising Recommendation 5, below.</a:t>
            </a:r>
            <a:endParaRPr lang="en-GB" sz="2000" dirty="0"/>
          </a:p>
          <a:p>
            <a:pPr marL="0" indent="0">
              <a:buNone/>
            </a:pPr>
            <a:r>
              <a:rPr lang="en-GB" sz="2000" b="1" dirty="0"/>
              <a:t> </a:t>
            </a:r>
            <a:endParaRPr lang="en-GB" sz="2000" dirty="0"/>
          </a:p>
          <a:p>
            <a:pPr marL="0" indent="0">
              <a:buNone/>
            </a:pPr>
            <a:r>
              <a:rPr lang="en-GB" sz="2800" b="1" i="1" dirty="0">
                <a:solidFill>
                  <a:srgbClr val="3366FF"/>
                </a:solidFill>
              </a:rPr>
              <a:t>An accountability mechanism for the CGIAR SRF and CRPs</a:t>
            </a:r>
            <a:endParaRPr lang="en-GB" sz="2800" b="1" dirty="0">
              <a:solidFill>
                <a:srgbClr val="3366FF"/>
              </a:solidFill>
            </a:endParaRPr>
          </a:p>
          <a:p>
            <a:r>
              <a:rPr lang="en-GB" sz="2000" b="1" dirty="0"/>
              <a:t>Recommendation 3 - The GCARD focus should include providing an accountability mechanism for CG SRF and CRPs to stakeholders, as described in Section IV 1 3.</a:t>
            </a:r>
            <a:endParaRPr lang="en-GB" sz="2000" dirty="0"/>
          </a:p>
          <a:p>
            <a:pPr marL="0" indent="0">
              <a:buNone/>
            </a:pPr>
            <a:r>
              <a:rPr lang="en-GB" sz="2000" b="1" i="1" dirty="0"/>
              <a:t> </a:t>
            </a:r>
            <a:endParaRPr lang="en-GB" sz="2000" dirty="0"/>
          </a:p>
        </p:txBody>
      </p:sp>
      <p:sp>
        <p:nvSpPr>
          <p:cNvPr id="39940" name="Text Box 4"/>
          <p:cNvSpPr txBox="1">
            <a:spLocks noChangeArrowheads="1"/>
          </p:cNvSpPr>
          <p:nvPr/>
        </p:nvSpPr>
        <p:spPr bwMode="auto">
          <a:xfrm>
            <a:off x="179388" y="6586538"/>
            <a:ext cx="720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spcBef>
                <a:spcPct val="50000"/>
              </a:spcBef>
            </a:pPr>
            <a:fld id="{33744645-9DEF-3E43-B0BB-082070573BFD}" type="slidenum">
              <a:rPr lang="en-GB" sz="900">
                <a:cs typeface="Arial" charset="0"/>
              </a:rPr>
              <a:pPr eaLnBrk="1" hangingPunct="1">
                <a:spcBef>
                  <a:spcPct val="50000"/>
                </a:spcBef>
              </a:pPr>
              <a:t>17</a:t>
            </a:fld>
            <a:endParaRPr lang="en-GB" sz="900">
              <a:cs typeface="Arial" charset="0"/>
            </a:endParaRPr>
          </a:p>
        </p:txBody>
      </p:sp>
      <p:sp>
        <p:nvSpPr>
          <p:cNvPr id="5" name="Title 1"/>
          <p:cNvSpPr txBox="1">
            <a:spLocks/>
          </p:cNvSpPr>
          <p:nvPr/>
        </p:nvSpPr>
        <p:spPr>
          <a:xfrm>
            <a:off x="0" y="0"/>
            <a:ext cx="9144000" cy="1600200"/>
          </a:xfrm>
          <a:prstGeom prst="rect">
            <a:avLst/>
          </a:prstGeom>
          <a:solidFill>
            <a:srgbClr val="9BBB59"/>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a:t>V.1	</a:t>
            </a:r>
            <a:r>
              <a:rPr lang="en-GB" sz="2800" b="1" dirty="0" smtClean="0"/>
              <a:t> A </a:t>
            </a:r>
            <a:r>
              <a:rPr lang="en-GB" sz="2800" b="1" dirty="0"/>
              <a:t>sharper definition of the GCARD partnership focus, its interaction with national partners, and an accountability mechanism for the CGIAR SRF and CRPs</a:t>
            </a:r>
            <a:endParaRPr lang="en-GB" sz="2800" dirty="0"/>
          </a:p>
          <a:p>
            <a:r>
              <a:rPr lang="en-GB" sz="2800" b="1" i="1" dirty="0"/>
              <a:t> </a:t>
            </a:r>
            <a:endParaRPr lang="en-GB" sz="2800" dirty="0"/>
          </a:p>
        </p:txBody>
      </p:sp>
    </p:spTree>
    <p:extLst>
      <p:ext uri="{BB962C8B-B14F-4D97-AF65-F5344CB8AC3E}">
        <p14:creationId xmlns:p14="http://schemas.microsoft.com/office/powerpoint/2010/main" val="2292469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00200"/>
          </a:xfrm>
          <a:solidFill>
            <a:schemeClr val="accent3"/>
          </a:solidFill>
        </p:spPr>
        <p:txBody>
          <a:bodyPr>
            <a:noAutofit/>
          </a:bodyPr>
          <a:lstStyle/>
          <a:p>
            <a:r>
              <a:rPr lang="fr-FR" sz="2000" b="1" dirty="0"/>
              <a:t>More time </a:t>
            </a:r>
            <a:r>
              <a:rPr lang="fr-FR" sz="2000" b="1" dirty="0" err="1"/>
              <a:t>available</a:t>
            </a:r>
            <a:r>
              <a:rPr lang="fr-FR" sz="2000" b="1" dirty="0"/>
              <a:t> in the sessions (</a:t>
            </a:r>
            <a:r>
              <a:rPr lang="fr-FR" sz="2000" b="1" dirty="0" err="1"/>
              <a:t>both</a:t>
            </a:r>
            <a:r>
              <a:rPr lang="fr-FR" sz="2000" b="1" dirty="0"/>
              <a:t> </a:t>
            </a:r>
            <a:r>
              <a:rPr lang="fr-FR" sz="2000" b="1" dirty="0" err="1"/>
              <a:t>plenary</a:t>
            </a:r>
            <a:r>
              <a:rPr lang="fr-FR" sz="2000" b="1" dirty="0"/>
              <a:t> or </a:t>
            </a:r>
            <a:r>
              <a:rPr lang="fr-FR" sz="2000" b="1" dirty="0" err="1"/>
              <a:t>breakout</a:t>
            </a:r>
            <a:r>
              <a:rPr lang="fr-FR" sz="2000" b="1" dirty="0"/>
              <a:t> sessions)  </a:t>
            </a:r>
            <a:r>
              <a:rPr lang="fr-FR" sz="2000" b="1" dirty="0" err="1"/>
              <a:t>is</a:t>
            </a:r>
            <a:r>
              <a:rPr lang="fr-FR" sz="2000" b="1" dirty="0"/>
              <a:t> </a:t>
            </a:r>
            <a:r>
              <a:rPr lang="fr-FR" sz="2000" b="1" dirty="0" err="1"/>
              <a:t>needed</a:t>
            </a:r>
            <a:r>
              <a:rPr lang="fr-FR" sz="2000" b="1" dirty="0"/>
              <a:t> for discussion and interaction and </a:t>
            </a:r>
            <a:r>
              <a:rPr lang="fr-FR" sz="2000" b="1" dirty="0" err="1"/>
              <a:t>less</a:t>
            </a:r>
            <a:r>
              <a:rPr lang="fr-FR" sz="2000" b="1" dirty="0"/>
              <a:t> for the </a:t>
            </a:r>
            <a:r>
              <a:rPr lang="fr-FR" sz="2000" b="1" dirty="0" err="1"/>
              <a:t>formal</a:t>
            </a:r>
            <a:r>
              <a:rPr lang="fr-FR" sz="2000" b="1" dirty="0"/>
              <a:t> </a:t>
            </a:r>
            <a:r>
              <a:rPr lang="fr-FR" sz="2000" b="1" dirty="0" err="1"/>
              <a:t>presentations</a:t>
            </a:r>
            <a:r>
              <a:rPr lang="fr-FR" sz="2000" b="1" dirty="0"/>
              <a:t> /</a:t>
            </a:r>
            <a:r>
              <a:rPr lang="fr-FR" sz="2000" b="1" dirty="0" err="1"/>
              <a:t>PWPs</a:t>
            </a:r>
            <a:r>
              <a:rPr lang="fr-FR" sz="2000" b="1" dirty="0"/>
              <a:t/>
            </a:r>
            <a:br>
              <a:rPr lang="fr-FR" sz="2000" b="1" dirty="0"/>
            </a:br>
            <a:endParaRPr lang="fr-FR" sz="20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696840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8755034"/>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792638"/>
          </a:xfrm>
          <a:solidFill>
            <a:schemeClr val="accent3"/>
          </a:solidFill>
        </p:spPr>
        <p:txBody>
          <a:bodyPr>
            <a:noAutofit/>
          </a:bodyPr>
          <a:lstStyle/>
          <a:p>
            <a:r>
              <a:rPr lang="fr-FR" sz="2000" b="1" dirty="0" smtClean="0"/>
              <a:t>For </a:t>
            </a:r>
            <a:r>
              <a:rPr lang="fr-FR" sz="2000" b="1" dirty="0" err="1"/>
              <a:t>greater</a:t>
            </a:r>
            <a:r>
              <a:rPr lang="fr-FR" sz="2000" b="1" dirty="0"/>
              <a:t> impact on the GCARD agenda and </a:t>
            </a:r>
            <a:r>
              <a:rPr lang="fr-FR" sz="2000" b="1" dirty="0" err="1"/>
              <a:t>outcomes</a:t>
            </a:r>
            <a:r>
              <a:rPr lang="fr-FR" sz="2000" b="1" dirty="0"/>
              <a:t>, </a:t>
            </a:r>
            <a:r>
              <a:rPr lang="fr-FR" sz="2000" b="1" dirty="0" smtClean="0"/>
              <a:t>(</a:t>
            </a:r>
            <a:r>
              <a:rPr lang="fr-FR" sz="2000" b="1" dirty="0" err="1" smtClean="0"/>
              <a:t>Pre</a:t>
            </a:r>
            <a:r>
              <a:rPr lang="fr-FR" sz="2000" b="1" dirty="0" smtClean="0"/>
              <a:t>-) </a:t>
            </a:r>
            <a:r>
              <a:rPr lang="fr-FR" sz="2000" b="1" dirty="0" err="1" smtClean="0"/>
              <a:t>Conference</a:t>
            </a:r>
            <a:r>
              <a:rPr lang="fr-FR" sz="2000" b="1" dirty="0" smtClean="0"/>
              <a:t> </a:t>
            </a:r>
            <a:r>
              <a:rPr lang="fr-FR" sz="2000" b="1" dirty="0" err="1"/>
              <a:t>events</a:t>
            </a:r>
            <a:r>
              <a:rPr lang="fr-FR" sz="2000" b="1" dirty="0"/>
              <a:t> </a:t>
            </a:r>
            <a:r>
              <a:rPr lang="fr-FR" sz="2000" b="1" dirty="0" err="1"/>
              <a:t>should</a:t>
            </a:r>
            <a:r>
              <a:rPr lang="fr-FR" sz="2000" b="1" dirty="0"/>
              <a:t>  have been </a:t>
            </a:r>
            <a:r>
              <a:rPr lang="fr-FR" sz="2000" b="1" dirty="0" err="1"/>
              <a:t>preceded</a:t>
            </a:r>
            <a:r>
              <a:rPr lang="fr-FR" sz="2000" b="1" dirty="0"/>
              <a:t> by </a:t>
            </a:r>
            <a:r>
              <a:rPr lang="fr-FR" sz="2000" b="1" dirty="0" err="1"/>
              <a:t>preparatory</a:t>
            </a:r>
            <a:r>
              <a:rPr lang="fr-FR" sz="2000" b="1" dirty="0"/>
              <a:t> meetings and discussions </a:t>
            </a:r>
            <a:r>
              <a:rPr lang="fr-FR" sz="2000" b="1" dirty="0" smtClean="0"/>
              <a:t>in </a:t>
            </a:r>
            <a:r>
              <a:rPr lang="fr-FR" sz="2000" b="1" dirty="0"/>
              <a:t>the </a:t>
            </a:r>
            <a:r>
              <a:rPr lang="fr-FR" sz="2000" b="1" dirty="0" err="1"/>
              <a:t>regions</a:t>
            </a:r>
            <a:r>
              <a:rPr lang="fr-FR" sz="2000" b="1" dirty="0"/>
              <a:t/>
            </a:r>
            <a:br>
              <a:rPr lang="fr-FR" sz="2000" b="1" dirty="0"/>
            </a:br>
            <a:endParaRPr lang="fr-FR" sz="20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60000597"/>
              </p:ext>
            </p:extLst>
          </p:nvPr>
        </p:nvGraphicFramePr>
        <p:xfrm>
          <a:off x="668844" y="179263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0307912"/>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1600200"/>
          </a:xfrm>
          <a:solidFill>
            <a:srgbClr val="9BBB59"/>
          </a:solidFill>
        </p:spPr>
        <p:txBody>
          <a:bodyPr>
            <a:noAutofit/>
          </a:bodyPr>
          <a:lstStyle/>
          <a:p>
            <a:r>
              <a:rPr lang="en-GB" sz="2800" dirty="0"/>
              <a:t>The key strategic objectives of the Global Forum on Agricultural Research (GFAR Annual Report 2010) are: </a:t>
            </a:r>
          </a:p>
        </p:txBody>
      </p:sp>
      <p:sp>
        <p:nvSpPr>
          <p:cNvPr id="3" name="Espace réservé du contenu 2"/>
          <p:cNvSpPr>
            <a:spLocks noGrp="1"/>
          </p:cNvSpPr>
          <p:nvPr>
            <p:ph idx="1"/>
          </p:nvPr>
        </p:nvSpPr>
        <p:spPr>
          <a:xfrm>
            <a:off x="433390" y="1926201"/>
            <a:ext cx="8229600" cy="4046011"/>
          </a:xfrm>
        </p:spPr>
        <p:txBody>
          <a:bodyPr>
            <a:noAutofit/>
          </a:bodyPr>
          <a:lstStyle/>
          <a:p>
            <a:pPr lvl="0"/>
            <a:r>
              <a:rPr lang="en-GB" sz="2800" b="1" dirty="0" smtClean="0"/>
              <a:t>Advocacy </a:t>
            </a:r>
            <a:r>
              <a:rPr lang="en-GB" sz="2800" b="1" dirty="0"/>
              <a:t>for change through agricultural research to meet the future needs of humanity</a:t>
            </a:r>
          </a:p>
          <a:p>
            <a:pPr lvl="0"/>
            <a:r>
              <a:rPr lang="en-GB" sz="2800" b="1" dirty="0"/>
              <a:t>Reshaping institutions for the future to link agricultural science and society</a:t>
            </a:r>
          </a:p>
          <a:p>
            <a:pPr lvl="0"/>
            <a:r>
              <a:rPr lang="en-GB" sz="2800" b="1" dirty="0"/>
              <a:t>Increasing ARD effectiveness by fostering inter-regional partnership and learning</a:t>
            </a:r>
          </a:p>
          <a:p>
            <a:pPr lvl="0"/>
            <a:r>
              <a:rPr lang="en-GB" sz="2800" b="1" dirty="0"/>
              <a:t>Bridging the knowledge gaps and enabling the poor to access critical knowledge to empower their own innovation and development.</a:t>
            </a:r>
          </a:p>
        </p:txBody>
      </p:sp>
    </p:spTree>
    <p:extLst>
      <p:ext uri="{BB962C8B-B14F-4D97-AF65-F5344CB8AC3E}">
        <p14:creationId xmlns:p14="http://schemas.microsoft.com/office/powerpoint/2010/main" val="37021107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1456062527"/>
              </p:ext>
            </p:extLst>
          </p:nvPr>
        </p:nvGraphicFramePr>
        <p:xfrm>
          <a:off x="874684" y="827483"/>
          <a:ext cx="7496834" cy="4926406"/>
        </p:xfrm>
        <a:graphic>
          <a:graphicData uri="http://schemas.openxmlformats.org/presentationml/2006/ole">
            <mc:AlternateContent xmlns:mc="http://schemas.openxmlformats.org/markup-compatibility/2006">
              <mc:Choice xmlns:v="urn:schemas-microsoft-com:vml" Requires="v">
                <p:oleObj spid="_x0000_s1052" name="Document" r:id="rId3" imgW="5867400" imgH="3048000" progId="Word.Document.12">
                  <p:embed/>
                </p:oleObj>
              </mc:Choice>
              <mc:Fallback>
                <p:oleObj name="Document" r:id="rId3" imgW="5867400" imgH="3048000" progId="Word.Document.12">
                  <p:embed/>
                  <p:pic>
                    <p:nvPicPr>
                      <p:cNvPr id="0" name=""/>
                      <p:cNvPicPr/>
                      <p:nvPr/>
                    </p:nvPicPr>
                    <p:blipFill>
                      <a:blip r:embed="rId4"/>
                      <a:stretch>
                        <a:fillRect/>
                      </a:stretch>
                    </p:blipFill>
                    <p:spPr>
                      <a:xfrm>
                        <a:off x="874684" y="827483"/>
                        <a:ext cx="7496834" cy="4926406"/>
                      </a:xfrm>
                      <a:prstGeom prst="rect">
                        <a:avLst/>
                      </a:prstGeom>
                    </p:spPr>
                  </p:pic>
                </p:oleObj>
              </mc:Fallback>
            </mc:AlternateContent>
          </a:graphicData>
        </a:graphic>
      </p:graphicFrame>
    </p:spTree>
    <p:extLst>
      <p:ext uri="{BB962C8B-B14F-4D97-AF65-F5344CB8AC3E}">
        <p14:creationId xmlns:p14="http://schemas.microsoft.com/office/powerpoint/2010/main" val="7587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600200"/>
          </a:xfrm>
          <a:solidFill>
            <a:schemeClr val="accent3"/>
          </a:solidFill>
        </p:spPr>
        <p:txBody>
          <a:bodyPr>
            <a:normAutofit/>
          </a:bodyPr>
          <a:lstStyle/>
          <a:p>
            <a:r>
              <a:rPr lang="fr-FR" sz="2200" dirty="0" smtClean="0">
                <a:solidFill>
                  <a:srgbClr val="000000"/>
                </a:solidFill>
                <a:latin typeface="Lucida Grande"/>
                <a:ea typeface="Lucida Grande"/>
                <a:cs typeface="Lucida Grande"/>
              </a:rPr>
              <a:t>National </a:t>
            </a:r>
            <a:r>
              <a:rPr lang="fr-FR" sz="2200" dirty="0">
                <a:solidFill>
                  <a:srgbClr val="000000"/>
                </a:solidFill>
                <a:latin typeface="Lucida Grande"/>
                <a:ea typeface="Lucida Grande"/>
                <a:cs typeface="Lucida Grande"/>
              </a:rPr>
              <a:t>and </a:t>
            </a:r>
            <a:r>
              <a:rPr lang="fr-FR" sz="2200" dirty="0" err="1">
                <a:solidFill>
                  <a:srgbClr val="000000"/>
                </a:solidFill>
                <a:latin typeface="Lucida Grande"/>
                <a:ea typeface="Lucida Grande"/>
                <a:cs typeface="Lucida Grande"/>
              </a:rPr>
              <a:t>regional</a:t>
            </a:r>
            <a:r>
              <a:rPr lang="fr-FR" sz="2200" dirty="0">
                <a:solidFill>
                  <a:srgbClr val="000000"/>
                </a:solidFill>
                <a:latin typeface="Lucida Grande"/>
                <a:ea typeface="Lucida Grande"/>
                <a:cs typeface="Lucida Grande"/>
              </a:rPr>
              <a:t> </a:t>
            </a:r>
            <a:r>
              <a:rPr lang="fr-FR" sz="2200" dirty="0" err="1">
                <a:solidFill>
                  <a:srgbClr val="000000"/>
                </a:solidFill>
                <a:latin typeface="Lucida Grande"/>
                <a:ea typeface="Lucida Grande"/>
                <a:cs typeface="Lucida Grande"/>
              </a:rPr>
              <a:t>views</a:t>
            </a:r>
            <a:r>
              <a:rPr lang="fr-FR" sz="2200" dirty="0">
                <a:solidFill>
                  <a:srgbClr val="000000"/>
                </a:solidFill>
                <a:latin typeface="Lucida Grande"/>
                <a:ea typeface="Lucida Grande"/>
                <a:cs typeface="Lucida Grande"/>
              </a:rPr>
              <a:t> </a:t>
            </a:r>
            <a:r>
              <a:rPr lang="fr-FR" sz="2200" dirty="0" smtClean="0">
                <a:solidFill>
                  <a:srgbClr val="000000"/>
                </a:solidFill>
                <a:latin typeface="Lucida Grande"/>
                <a:ea typeface="Lucida Grande"/>
                <a:cs typeface="Lucida Grande"/>
              </a:rPr>
              <a:t>on </a:t>
            </a:r>
            <a:r>
              <a:rPr lang="fr-FR" sz="2200" dirty="0" err="1">
                <a:solidFill>
                  <a:srgbClr val="000000"/>
                </a:solidFill>
                <a:latin typeface="Lucida Grande"/>
                <a:ea typeface="Lucida Grande"/>
                <a:cs typeface="Lucida Grande"/>
              </a:rPr>
              <a:t>foresight</a:t>
            </a:r>
            <a:r>
              <a:rPr lang="fr-FR" sz="2200" dirty="0">
                <a:solidFill>
                  <a:srgbClr val="000000"/>
                </a:solidFill>
                <a:latin typeface="Lucida Grande"/>
                <a:ea typeface="Lucida Grande"/>
                <a:cs typeface="Lucida Grande"/>
              </a:rPr>
              <a:t>, </a:t>
            </a:r>
            <a:r>
              <a:rPr lang="fr-FR" sz="2200" dirty="0" err="1">
                <a:solidFill>
                  <a:srgbClr val="000000"/>
                </a:solidFill>
                <a:latin typeface="Lucida Grande"/>
                <a:ea typeface="Lucida Grande"/>
                <a:cs typeface="Lucida Grande"/>
              </a:rPr>
              <a:t>partnership</a:t>
            </a:r>
            <a:r>
              <a:rPr lang="fr-FR" sz="2200" dirty="0">
                <a:solidFill>
                  <a:srgbClr val="000000"/>
                </a:solidFill>
                <a:latin typeface="Lucida Grande"/>
                <a:ea typeface="Lucida Grande"/>
                <a:cs typeface="Lucida Grande"/>
              </a:rPr>
              <a:t> and </a:t>
            </a:r>
            <a:r>
              <a:rPr lang="fr-FR" sz="2200" dirty="0" err="1">
                <a:solidFill>
                  <a:srgbClr val="000000"/>
                </a:solidFill>
                <a:latin typeface="Lucida Grande"/>
                <a:ea typeface="Lucida Grande"/>
                <a:cs typeface="Lucida Grande"/>
              </a:rPr>
              <a:t>capacity</a:t>
            </a:r>
            <a:r>
              <a:rPr lang="fr-FR" sz="2200" dirty="0">
                <a:solidFill>
                  <a:srgbClr val="000000"/>
                </a:solidFill>
                <a:latin typeface="Lucida Grande"/>
                <a:ea typeface="Lucida Grande"/>
                <a:cs typeface="Lucida Grande"/>
              </a:rPr>
              <a:t> </a:t>
            </a:r>
            <a:r>
              <a:rPr lang="fr-FR" sz="2200" dirty="0" err="1">
                <a:solidFill>
                  <a:srgbClr val="000000"/>
                </a:solidFill>
                <a:latin typeface="Lucida Grande"/>
                <a:ea typeface="Lucida Grande"/>
                <a:cs typeface="Lucida Grande"/>
              </a:rPr>
              <a:t>development</a:t>
            </a:r>
            <a:r>
              <a:rPr lang="fr-FR" sz="2200" dirty="0">
                <a:solidFill>
                  <a:srgbClr val="000000"/>
                </a:solidFill>
                <a:latin typeface="Lucida Grande"/>
                <a:ea typeface="Lucida Grande"/>
                <a:cs typeface="Lucida Grande"/>
              </a:rPr>
              <a:t> </a:t>
            </a:r>
            <a:r>
              <a:rPr lang="fr-FR" sz="2200" dirty="0" smtClean="0">
                <a:solidFill>
                  <a:srgbClr val="000000"/>
                </a:solidFill>
                <a:latin typeface="Lucida Grande"/>
                <a:ea typeface="Lucida Grande"/>
                <a:cs typeface="Lucida Grande"/>
              </a:rPr>
              <a:t> </a:t>
            </a:r>
            <a:r>
              <a:rPr lang="fr-FR" sz="2200" dirty="0" err="1" smtClean="0">
                <a:solidFill>
                  <a:srgbClr val="000000"/>
                </a:solidFill>
                <a:latin typeface="Lucida Grande"/>
                <a:ea typeface="Lucida Grande"/>
                <a:cs typeface="Lucida Grande"/>
              </a:rPr>
              <a:t>were</a:t>
            </a:r>
            <a:r>
              <a:rPr lang="fr-FR" sz="2200" dirty="0" smtClean="0">
                <a:solidFill>
                  <a:srgbClr val="000000"/>
                </a:solidFill>
                <a:latin typeface="Lucida Grande"/>
                <a:ea typeface="Lucida Grande"/>
                <a:cs typeface="Lucida Grande"/>
              </a:rPr>
              <a:t> </a:t>
            </a:r>
            <a:r>
              <a:rPr lang="fr-FR" sz="2200" dirty="0" err="1">
                <a:solidFill>
                  <a:srgbClr val="000000"/>
                </a:solidFill>
                <a:latin typeface="Lucida Grande"/>
                <a:ea typeface="Lucida Grande"/>
                <a:cs typeface="Lucida Grande"/>
              </a:rPr>
              <a:t>well</a:t>
            </a:r>
            <a:r>
              <a:rPr lang="fr-FR" sz="2200" dirty="0">
                <a:solidFill>
                  <a:srgbClr val="000000"/>
                </a:solidFill>
                <a:latin typeface="Lucida Grande"/>
                <a:ea typeface="Lucida Grande"/>
                <a:cs typeface="Lucida Grande"/>
              </a:rPr>
              <a:t> </a:t>
            </a:r>
            <a:r>
              <a:rPr lang="fr-FR" sz="2200" dirty="0" err="1">
                <a:solidFill>
                  <a:srgbClr val="000000"/>
                </a:solidFill>
                <a:latin typeface="Lucida Grande"/>
                <a:ea typeface="Lucida Grande"/>
                <a:cs typeface="Lucida Grande"/>
              </a:rPr>
              <a:t>represented</a:t>
            </a:r>
            <a:endParaRPr lang="fr-FR" sz="2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167743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850149"/>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1895" y="612844"/>
            <a:ext cx="7753881" cy="5755421"/>
          </a:xfrm>
          <a:prstGeom prst="rect">
            <a:avLst/>
          </a:prstGeom>
        </p:spPr>
        <p:txBody>
          <a:bodyPr wrap="square">
            <a:spAutoFit/>
          </a:bodyPr>
          <a:lstStyle/>
          <a:p>
            <a:r>
              <a:rPr lang="en-GB" sz="2400" b="1" dirty="0">
                <a:solidFill>
                  <a:srgbClr val="3366FF"/>
                </a:solidFill>
              </a:rPr>
              <a:t>V.2	A clearer set of mechanisms to deliver the GCARD process in the 2 year period between the GCARD </a:t>
            </a:r>
            <a:r>
              <a:rPr lang="en-GB" sz="2400" b="1" dirty="0" smtClean="0">
                <a:solidFill>
                  <a:srgbClr val="3366FF"/>
                </a:solidFill>
              </a:rPr>
              <a:t>Conferences</a:t>
            </a:r>
          </a:p>
          <a:p>
            <a:endParaRPr lang="en-GB" sz="2400" dirty="0"/>
          </a:p>
          <a:p>
            <a:r>
              <a:rPr lang="en-GB" sz="2000" b="1" dirty="0"/>
              <a:t>Recommendation 4 - The GCARD joint venture between GFAR and CGIAR should organize this two-year process more effectively, embodying this in the forthcoming SRF Action Plan and the GFAR MTP, in order to have a more focused, effective and efficient GCARD Conference</a:t>
            </a:r>
            <a:endParaRPr lang="en-GB" sz="2000" dirty="0"/>
          </a:p>
          <a:p>
            <a:r>
              <a:rPr lang="en-GB" sz="2000" b="1" i="1" dirty="0"/>
              <a:t> </a:t>
            </a:r>
            <a:endParaRPr lang="en-GB" sz="2000" dirty="0"/>
          </a:p>
          <a:p>
            <a:r>
              <a:rPr lang="en-GB" sz="2400" b="1" dirty="0">
                <a:solidFill>
                  <a:srgbClr val="3366FF"/>
                </a:solidFill>
              </a:rPr>
              <a:t>V.3	The design of a smaller and more efficient GCARD </a:t>
            </a:r>
            <a:r>
              <a:rPr lang="en-GB" sz="2400" b="1" dirty="0" smtClean="0">
                <a:solidFill>
                  <a:srgbClr val="3366FF"/>
                </a:solidFill>
              </a:rPr>
              <a:t>Conference</a:t>
            </a:r>
          </a:p>
          <a:p>
            <a:endParaRPr lang="en-GB" sz="2400" dirty="0"/>
          </a:p>
          <a:p>
            <a:r>
              <a:rPr lang="en-GB" sz="2000" b="1" dirty="0"/>
              <a:t>Recommendation 5 - The GCARD Conference should involve a larger proportion of rural development practitioners in a smaller more efficient meeting, which articulates with the two year preparatory processes described above.</a:t>
            </a:r>
            <a:endParaRPr lang="en-GB" sz="2000" dirty="0"/>
          </a:p>
        </p:txBody>
      </p:sp>
    </p:spTree>
    <p:extLst>
      <p:ext uri="{BB962C8B-B14F-4D97-AF65-F5344CB8AC3E}">
        <p14:creationId xmlns:p14="http://schemas.microsoft.com/office/powerpoint/2010/main" val="26532746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654" y="635046"/>
            <a:ext cx="7850084" cy="6586418"/>
          </a:xfrm>
          <a:prstGeom prst="rect">
            <a:avLst/>
          </a:prstGeom>
        </p:spPr>
        <p:txBody>
          <a:bodyPr wrap="square">
            <a:spAutoFit/>
          </a:bodyPr>
          <a:lstStyle/>
          <a:p>
            <a:r>
              <a:rPr lang="en-GB" sz="2400" b="1" dirty="0">
                <a:solidFill>
                  <a:srgbClr val="3366FF"/>
                </a:solidFill>
              </a:rPr>
              <a:t>V.4 	Organize and structure the Conference to optimize networking and effective </a:t>
            </a:r>
            <a:r>
              <a:rPr lang="en-GB" sz="2400" b="1" dirty="0" smtClean="0">
                <a:solidFill>
                  <a:srgbClr val="3366FF"/>
                </a:solidFill>
              </a:rPr>
              <a:t>communication</a:t>
            </a:r>
          </a:p>
          <a:p>
            <a:endParaRPr lang="en-GB" sz="2400" dirty="0"/>
          </a:p>
          <a:p>
            <a:r>
              <a:rPr lang="en-GB" sz="2000" b="1" dirty="0"/>
              <a:t>Recommendation 6 - The GCARD Organizing Committee to adopt the principles demanded in section III involving longer term planning and organization in the 6 month period prior to the Conference, and the design of an interactive 3-day Conference which alternates half day sessions on national/regional priorities and reports with half day sessions on CGIAR SRF/CRP perspectives and reports. This would set the context for the Funders Forum and the interaction between the CGIAR and its investors</a:t>
            </a:r>
            <a:r>
              <a:rPr lang="en-GB" b="1" dirty="0"/>
              <a:t>.</a:t>
            </a:r>
            <a:endParaRPr lang="en-GB" dirty="0"/>
          </a:p>
          <a:p>
            <a:r>
              <a:rPr lang="en-GB" b="1" i="1" dirty="0"/>
              <a:t> </a:t>
            </a:r>
            <a:endParaRPr lang="en-GB" sz="2400" dirty="0"/>
          </a:p>
          <a:p>
            <a:r>
              <a:rPr lang="en-GB" sz="2400" b="1" dirty="0">
                <a:solidFill>
                  <a:srgbClr val="3366FF"/>
                </a:solidFill>
              </a:rPr>
              <a:t>V.5 	Locating the Conference in an appropriate developing country, with associated design </a:t>
            </a:r>
            <a:r>
              <a:rPr lang="en-GB" sz="2400" b="1" dirty="0" smtClean="0">
                <a:solidFill>
                  <a:srgbClr val="3366FF"/>
                </a:solidFill>
              </a:rPr>
              <a:t>modifications</a:t>
            </a:r>
          </a:p>
          <a:p>
            <a:endParaRPr lang="en-GB" sz="2400" dirty="0"/>
          </a:p>
          <a:p>
            <a:r>
              <a:rPr lang="en-GB" sz="2000" b="1" dirty="0"/>
              <a:t>Recommendation 7 - The GCARD be organized in a lesser-developed country capital, and that in the interests of efficiency, participants be charged a registration fee to cover the costs of lunches and airport and field trip transport.</a:t>
            </a:r>
            <a:endParaRPr lang="en-GB" sz="2000" dirty="0"/>
          </a:p>
          <a:p>
            <a:r>
              <a:rPr lang="en-GB" sz="2000" b="1" dirty="0"/>
              <a:t> </a:t>
            </a:r>
            <a:endParaRPr lang="en-GB" sz="2000" dirty="0"/>
          </a:p>
        </p:txBody>
      </p:sp>
    </p:spTree>
    <p:extLst>
      <p:ext uri="{BB962C8B-B14F-4D97-AF65-F5344CB8AC3E}">
        <p14:creationId xmlns:p14="http://schemas.microsoft.com/office/powerpoint/2010/main" val="14079529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0" y="1"/>
            <a:ext cx="9143999" cy="1773238"/>
          </a:xfrm>
          <a:solidFill>
            <a:srgbClr val="9BBB59"/>
          </a:solidFill>
          <a:extLst/>
        </p:spPr>
        <p:txBody>
          <a:bodyPr>
            <a:normAutofit/>
          </a:bodyPr>
          <a:lstStyle/>
          <a:p>
            <a:pPr eaLnBrk="1" hangingPunct="1">
              <a:tabLst>
                <a:tab pos="5626100" algn="l"/>
              </a:tabLst>
            </a:pPr>
            <a:r>
              <a:rPr lang="en-US" sz="3200" dirty="0">
                <a:latin typeface="Arial" charset="0"/>
                <a:ea typeface="MS PGothic" charset="0"/>
              </a:rPr>
              <a:t/>
            </a:r>
            <a:br>
              <a:rPr lang="en-US" sz="3200" dirty="0">
                <a:latin typeface="Arial" charset="0"/>
                <a:ea typeface="MS PGothic" charset="0"/>
              </a:rPr>
            </a:br>
            <a:r>
              <a:rPr lang="fr-FR" sz="3100" b="1" dirty="0" err="1">
                <a:latin typeface="Arial" charset="0"/>
                <a:ea typeface="MS PGothic" charset="0"/>
              </a:rPr>
              <a:t>Thank</a:t>
            </a:r>
            <a:r>
              <a:rPr lang="fr-FR" sz="3100" b="1" dirty="0">
                <a:latin typeface="Arial" charset="0"/>
                <a:ea typeface="MS PGothic" charset="0"/>
              </a:rPr>
              <a:t> </a:t>
            </a:r>
            <a:r>
              <a:rPr lang="fr-FR" sz="3100" b="1" dirty="0" err="1">
                <a:latin typeface="Arial" charset="0"/>
                <a:ea typeface="MS PGothic" charset="0"/>
              </a:rPr>
              <a:t>you</a:t>
            </a:r>
            <a:r>
              <a:rPr lang="fr-FR" sz="3100" b="1" dirty="0">
                <a:latin typeface="Arial" charset="0"/>
                <a:ea typeface="MS PGothic" charset="0"/>
              </a:rPr>
              <a:t> for </a:t>
            </a:r>
            <a:r>
              <a:rPr lang="fr-FR" sz="3100" b="1" dirty="0" err="1">
                <a:latin typeface="Arial" charset="0"/>
                <a:ea typeface="MS PGothic" charset="0"/>
              </a:rPr>
              <a:t>your</a:t>
            </a:r>
            <a:r>
              <a:rPr lang="fr-FR" sz="3100" b="1" dirty="0">
                <a:latin typeface="Arial" charset="0"/>
                <a:ea typeface="MS PGothic" charset="0"/>
              </a:rPr>
              <a:t> attention!</a:t>
            </a:r>
            <a:br>
              <a:rPr lang="fr-FR" sz="3100" b="1" dirty="0">
                <a:latin typeface="Arial" charset="0"/>
                <a:ea typeface="MS PGothic" charset="0"/>
              </a:rPr>
            </a:br>
            <a:endParaRPr lang="en-US" sz="3100" b="1" dirty="0">
              <a:latin typeface="Arial" charset="0"/>
              <a:ea typeface="MS PGothic" charset="0"/>
            </a:endParaRPr>
          </a:p>
        </p:txBody>
      </p:sp>
      <p:pic>
        <p:nvPicPr>
          <p:cNvPr id="15364" name="Picture 4" descr="P10104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77675" cy="50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4625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600200"/>
          </a:xfrm>
          <a:solidFill>
            <a:srgbClr val="9BBB59"/>
          </a:solidFill>
        </p:spPr>
        <p:txBody>
          <a:bodyPr>
            <a:normAutofit/>
          </a:bodyPr>
          <a:lstStyle/>
          <a:p>
            <a:r>
              <a:rPr lang="en-GB" sz="2800" dirty="0" smtClean="0"/>
              <a:t>GFAR AIM to </a:t>
            </a:r>
            <a:r>
              <a:rPr lang="en-GB" sz="2800" dirty="0"/>
              <a:t>transform and strengthen all aspects of agricultural innovation systems to achieve:</a:t>
            </a:r>
          </a:p>
        </p:txBody>
      </p:sp>
      <p:sp>
        <p:nvSpPr>
          <p:cNvPr id="6147" name="Rectangle 3"/>
          <p:cNvSpPr>
            <a:spLocks noGrp="1" noChangeArrowheads="1"/>
          </p:cNvSpPr>
          <p:nvPr>
            <p:ph idx="1"/>
          </p:nvPr>
        </p:nvSpPr>
        <p:spPr>
          <a:xfrm>
            <a:off x="457200" y="1980144"/>
            <a:ext cx="8229600" cy="4146019"/>
          </a:xfrm>
        </p:spPr>
        <p:txBody>
          <a:bodyPr>
            <a:normAutofit fontScale="32500" lnSpcReduction="20000"/>
          </a:bodyPr>
          <a:lstStyle/>
          <a:p>
            <a:pPr lvl="0"/>
            <a:r>
              <a:rPr lang="en-GB" sz="7000" b="1" dirty="0" smtClean="0"/>
              <a:t>Better </a:t>
            </a:r>
            <a:r>
              <a:rPr lang="en-GB" sz="7000" b="1" dirty="0"/>
              <a:t>priority setting and advocacy for agricultural research, responding to key challenges and development needs around the world</a:t>
            </a:r>
          </a:p>
          <a:p>
            <a:pPr lvl="0"/>
            <a:r>
              <a:rPr lang="en-GB" sz="7000" b="1" dirty="0"/>
              <a:t>Better partnerships and synergies between different sectors and institutions in agricultural research-for-development (AR4D) systems, with farmers at the centre of these processes</a:t>
            </a:r>
          </a:p>
          <a:p>
            <a:pPr lvl="0"/>
            <a:r>
              <a:rPr lang="en-GB" sz="7000" b="1" dirty="0"/>
              <a:t>Institutions and their capacities transformed to meet the needs of today – and tomorrow</a:t>
            </a:r>
          </a:p>
          <a:p>
            <a:pPr lvl="0"/>
            <a:r>
              <a:rPr lang="en-GB" sz="7000" b="1" dirty="0"/>
              <a:t>Funding systems are aligned between research and development;</a:t>
            </a:r>
          </a:p>
          <a:p>
            <a:pPr lvl="0"/>
            <a:r>
              <a:rPr lang="en-GB" sz="7000" b="1" dirty="0"/>
              <a:t>Sharing and scaling-out of new knowledge and learning of all forms to foster change and innovation</a:t>
            </a:r>
            <a:r>
              <a:rPr lang="en-GB" dirty="0"/>
              <a:t>.</a:t>
            </a:r>
          </a:p>
        </p:txBody>
      </p:sp>
    </p:spTree>
    <p:extLst>
      <p:ext uri="{BB962C8B-B14F-4D97-AF65-F5344CB8AC3E}">
        <p14:creationId xmlns:p14="http://schemas.microsoft.com/office/powerpoint/2010/main" val="196938038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307846" y="346388"/>
            <a:ext cx="8292613" cy="6158008"/>
          </a:xfrm>
          <a:prstGeom prst="rect">
            <a:avLst/>
          </a:prstGeom>
          <a:noFill/>
          <a:ln>
            <a:noFill/>
          </a:ln>
        </p:spPr>
      </p:pic>
    </p:spTree>
    <p:extLst>
      <p:ext uri="{BB962C8B-B14F-4D97-AF65-F5344CB8AC3E}">
        <p14:creationId xmlns:p14="http://schemas.microsoft.com/office/powerpoint/2010/main" val="23859221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1"/>
            <a:ext cx="9144000" cy="1579637"/>
          </a:xfrm>
          <a:prstGeom prst="rect">
            <a:avLst/>
          </a:prstGeom>
          <a:solidFill>
            <a:srgbClr val="9BBB59"/>
          </a:solidFill>
        </p:spPr>
        <p:txBody>
          <a:bodyPr vert="horz" lIns="91440" tIns="45720" rIns="91440" bIns="45720" rtlCol="0" anchor="ctr">
            <a:noAutofit/>
          </a:bodyPr>
          <a:lstStyle>
            <a:lvl1pPr>
              <a:spcBef>
                <a:spcPct val="0"/>
              </a:spcBef>
              <a:buNone/>
              <a:defRPr sz="3200">
                <a:latin typeface="+mj-lt"/>
                <a:ea typeface="+mj-ea"/>
                <a:cs typeface="+mj-cs"/>
              </a:defRPr>
            </a:lvl1pPr>
          </a:lstStyle>
          <a:p>
            <a:pPr marL="176213"/>
            <a:r>
              <a:rPr lang="en-GB" sz="2800" dirty="0"/>
              <a:t>The CGIAR observed in the SRF (2011) that it looked to GCARD 2 </a:t>
            </a:r>
            <a:r>
              <a:rPr lang="en-GB" sz="2800" dirty="0" smtClean="0"/>
              <a:t>:</a:t>
            </a:r>
            <a:endParaRPr lang="en-GB" sz="2800" b="1" dirty="0">
              <a:latin typeface="Arial"/>
              <a:cs typeface="Arial"/>
            </a:endParaRPr>
          </a:p>
        </p:txBody>
      </p:sp>
      <p:sp>
        <p:nvSpPr>
          <p:cNvPr id="7" name="ZoneTexte 6"/>
          <p:cNvSpPr txBox="1"/>
          <p:nvPr/>
        </p:nvSpPr>
        <p:spPr>
          <a:xfrm>
            <a:off x="196173" y="1827423"/>
            <a:ext cx="8704070" cy="4031873"/>
          </a:xfrm>
          <a:prstGeom prst="rect">
            <a:avLst/>
          </a:prstGeom>
          <a:noFill/>
        </p:spPr>
        <p:txBody>
          <a:bodyPr wrap="square" rtlCol="0">
            <a:spAutoFit/>
          </a:bodyPr>
          <a:lstStyle/>
          <a:p>
            <a:r>
              <a:rPr lang="en-GB" sz="3200" dirty="0" smtClean="0"/>
              <a:t>‘ </a:t>
            </a:r>
            <a:r>
              <a:rPr lang="en-GB" sz="3200" i="1" dirty="0"/>
              <a:t>to (</a:t>
            </a:r>
            <a:r>
              <a:rPr lang="en-GB" sz="3200" i="1" dirty="0" err="1"/>
              <a:t>i</a:t>
            </a:r>
            <a:r>
              <a:rPr lang="en-GB" sz="3200" i="1" dirty="0"/>
              <a:t>) take, together with partners and other stakeholders, a critical look at the current portfolio of CRPs and identify possible adjustments needed, </a:t>
            </a:r>
            <a:r>
              <a:rPr lang="en-GB" sz="3200" i="1" dirty="0" smtClean="0"/>
              <a:t>and</a:t>
            </a:r>
          </a:p>
          <a:p>
            <a:r>
              <a:rPr lang="en-GB" sz="3200" i="1" dirty="0" smtClean="0"/>
              <a:t> </a:t>
            </a:r>
            <a:r>
              <a:rPr lang="en-GB" sz="3200" i="1" dirty="0"/>
              <a:t>(ii) formally undertake a first approach at the monitoring and feedback from the partnering strategies through which they are implemented’.</a:t>
            </a:r>
            <a:endParaRPr lang="en-GB" sz="3200" dirty="0"/>
          </a:p>
          <a:p>
            <a:endParaRPr lang="en-GB" sz="3200" dirty="0"/>
          </a:p>
        </p:txBody>
      </p:sp>
    </p:spTree>
    <p:extLst>
      <p:ext uri="{BB962C8B-B14F-4D97-AF65-F5344CB8AC3E}">
        <p14:creationId xmlns:p14="http://schemas.microsoft.com/office/powerpoint/2010/main" val="42657309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200005" y="1773238"/>
            <a:ext cx="8943994" cy="48320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1400">
                <a:solidFill>
                  <a:schemeClr val="tx1"/>
                </a:solidFill>
                <a:latin typeface="Arial" charset="0"/>
                <a:ea typeface="MS PGothic" charset="0"/>
                <a:cs typeface="MS PGothic" charset="0"/>
              </a:defRPr>
            </a:lvl1pPr>
            <a:lvl2pPr marL="1079500" indent="-457200">
              <a:defRPr sz="1400">
                <a:solidFill>
                  <a:schemeClr val="tx1"/>
                </a:solidFill>
                <a:latin typeface="Arial" charset="0"/>
                <a:ea typeface="MS PGothic" charset="0"/>
                <a:cs typeface="MS PGothic" charset="0"/>
              </a:defRPr>
            </a:lvl2pPr>
            <a:lvl3pPr marL="1143000" indent="-228600">
              <a:defRPr sz="1400">
                <a:solidFill>
                  <a:schemeClr val="tx1"/>
                </a:solidFill>
                <a:latin typeface="Arial" charset="0"/>
                <a:ea typeface="MS PGothic" charset="0"/>
                <a:cs typeface="MS PGothic" charset="0"/>
              </a:defRPr>
            </a:lvl3pPr>
            <a:lvl4pPr marL="1600200" indent="-228600">
              <a:defRPr sz="1400">
                <a:solidFill>
                  <a:schemeClr val="tx1"/>
                </a:solidFill>
                <a:latin typeface="Arial" charset="0"/>
                <a:ea typeface="MS PGothic" charset="0"/>
                <a:cs typeface="MS PGothic" charset="0"/>
              </a:defRPr>
            </a:lvl4pPr>
            <a:lvl5pPr marL="2057400" indent="-22860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a:buFont typeface="Arial"/>
              <a:buChar char="•"/>
            </a:pPr>
            <a:r>
              <a:rPr lang="en-GB" sz="2800" b="1" dirty="0" smtClean="0"/>
              <a:t>80</a:t>
            </a:r>
            <a:r>
              <a:rPr lang="en-GB" sz="2800" b="1" dirty="0"/>
              <a:t>% of respondents found the sessions to have been either useful or very useful to their </a:t>
            </a:r>
            <a:r>
              <a:rPr lang="en-GB" sz="2800" b="1" dirty="0" smtClean="0"/>
              <a:t>work </a:t>
            </a:r>
          </a:p>
          <a:p>
            <a:pPr>
              <a:buFont typeface="Arial"/>
              <a:buChar char="•"/>
            </a:pPr>
            <a:r>
              <a:rPr lang="en-GB" sz="2800" b="1" dirty="0" smtClean="0"/>
              <a:t>79</a:t>
            </a:r>
            <a:r>
              <a:rPr lang="en-GB" sz="2800" b="1" dirty="0"/>
              <a:t>% felt that the knowledge acquired is likely to change the design or implementation of their AR4D programmes and activities. </a:t>
            </a:r>
          </a:p>
          <a:p>
            <a:pPr>
              <a:buFont typeface="Arial"/>
              <a:buChar char="•"/>
            </a:pPr>
            <a:r>
              <a:rPr lang="en-GB" sz="2800" b="1" dirty="0" smtClean="0"/>
              <a:t> </a:t>
            </a:r>
            <a:r>
              <a:rPr lang="en-GB" sz="2800" b="1" dirty="0"/>
              <a:t>83% found the partnership sessions either useful, or very useful, to their work. </a:t>
            </a:r>
            <a:endParaRPr lang="en-GB" sz="2800" b="1" dirty="0" smtClean="0"/>
          </a:p>
          <a:p>
            <a:pPr>
              <a:buFont typeface="Arial"/>
              <a:buChar char="•"/>
            </a:pPr>
            <a:r>
              <a:rPr lang="en-GB" sz="2800" b="1" dirty="0" smtClean="0"/>
              <a:t>GCARD2 </a:t>
            </a:r>
            <a:r>
              <a:rPr lang="en-GB" sz="2800" b="1" dirty="0"/>
              <a:t>also led to a range of fifteen </a:t>
            </a:r>
            <a:r>
              <a:rPr lang="en-GB" sz="2800" b="1" dirty="0" smtClean="0">
                <a:hlinkClick r:id="rId3"/>
              </a:rPr>
              <a:t>commitments </a:t>
            </a:r>
            <a:r>
              <a:rPr lang="en-GB" sz="2800" b="1" dirty="0">
                <a:hlinkClick r:id="rId3"/>
              </a:rPr>
              <a:t>to partnership, capacity development and foresight</a:t>
            </a:r>
            <a:r>
              <a:rPr lang="en-GB" sz="2800" b="1" dirty="0"/>
              <a:t> in the </a:t>
            </a:r>
            <a:r>
              <a:rPr lang="en-GB" sz="2800" b="1" dirty="0" smtClean="0"/>
              <a:t>CGIAR, Frank </a:t>
            </a:r>
            <a:r>
              <a:rPr lang="en-GB" sz="2800" b="1" dirty="0" err="1"/>
              <a:t>Rijsberman</a:t>
            </a:r>
            <a:r>
              <a:rPr lang="en-GB" sz="2800" b="1" dirty="0"/>
              <a:t>, CGIAR Consortium CEO</a:t>
            </a:r>
            <a:r>
              <a:rPr lang="en-GB" sz="2800" b="1" dirty="0" smtClean="0"/>
              <a:t>.</a:t>
            </a:r>
            <a:endParaRPr lang="en-GB" sz="2800" b="1" dirty="0"/>
          </a:p>
        </p:txBody>
      </p:sp>
      <p:sp>
        <p:nvSpPr>
          <p:cNvPr id="9219" name="Titre 3"/>
          <p:cNvSpPr>
            <a:spLocks noGrp="1"/>
          </p:cNvSpPr>
          <p:nvPr>
            <p:ph type="title"/>
          </p:nvPr>
        </p:nvSpPr>
        <p:spPr>
          <a:xfrm>
            <a:off x="0" y="0"/>
            <a:ext cx="9144000" cy="1268413"/>
          </a:xfrm>
        </p:spPr>
        <p:txBody>
          <a:bodyPr/>
          <a:lstStyle/>
          <a:p>
            <a:endParaRPr lang="en-GB">
              <a:latin typeface="Arial" charset="0"/>
              <a:ea typeface="MS PGothic" charset="0"/>
            </a:endParaRPr>
          </a:p>
        </p:txBody>
      </p:sp>
      <p:sp>
        <p:nvSpPr>
          <p:cNvPr id="9220" name="Title 1"/>
          <p:cNvSpPr txBox="1">
            <a:spLocks/>
          </p:cNvSpPr>
          <p:nvPr/>
        </p:nvSpPr>
        <p:spPr bwMode="auto">
          <a:xfrm>
            <a:off x="0" y="0"/>
            <a:ext cx="9144000" cy="1630119"/>
          </a:xfrm>
          <a:prstGeom prst="rect">
            <a:avLst/>
          </a:prstGeom>
          <a:solidFill>
            <a:srgbClr val="9BBB59"/>
          </a:solidFill>
          <a:ln>
            <a:noFill/>
          </a:ln>
          <a:extLst/>
        </p:spPr>
        <p:txBody>
          <a:bodyPr lIns="0" tIns="0" rIns="0" bIns="0"/>
          <a:lstStyle>
            <a:lvl1pPr>
              <a:defRPr sz="1400">
                <a:solidFill>
                  <a:schemeClr val="tx1"/>
                </a:solidFill>
                <a:latin typeface="Arial" charset="0"/>
                <a:ea typeface="MS PGothic" charset="0"/>
                <a:cs typeface="MS PGothic" charset="0"/>
              </a:defRPr>
            </a:lvl1pPr>
            <a:lvl2pPr marL="742950" indent="-285750">
              <a:defRPr sz="1400">
                <a:solidFill>
                  <a:schemeClr val="tx1"/>
                </a:solidFill>
                <a:latin typeface="Arial" charset="0"/>
                <a:ea typeface="MS PGothic" charset="0"/>
                <a:cs typeface="MS PGothic" charset="0"/>
              </a:defRPr>
            </a:lvl2pPr>
            <a:lvl3pPr marL="1143000" indent="-228600">
              <a:defRPr sz="1400">
                <a:solidFill>
                  <a:schemeClr val="tx1"/>
                </a:solidFill>
                <a:latin typeface="Arial" charset="0"/>
                <a:ea typeface="MS PGothic" charset="0"/>
                <a:cs typeface="MS PGothic" charset="0"/>
              </a:defRPr>
            </a:lvl3pPr>
            <a:lvl4pPr marL="1600200" indent="-228600">
              <a:defRPr sz="1400">
                <a:solidFill>
                  <a:schemeClr val="tx1"/>
                </a:solidFill>
                <a:latin typeface="Arial" charset="0"/>
                <a:ea typeface="MS PGothic" charset="0"/>
                <a:cs typeface="MS PGothic" charset="0"/>
              </a:defRPr>
            </a:lvl4pPr>
            <a:lvl5pPr marL="2057400" indent="-22860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eaLnBrk="1" hangingPunct="1"/>
            <a:r>
              <a:rPr lang="en-US" sz="3500" dirty="0">
                <a:solidFill>
                  <a:schemeClr val="bg1"/>
                </a:solidFill>
              </a:rPr>
              <a:t>  </a:t>
            </a:r>
            <a:endParaRPr lang="en-US" sz="3500" dirty="0" smtClean="0">
              <a:solidFill>
                <a:schemeClr val="bg1"/>
              </a:solidFill>
            </a:endParaRPr>
          </a:p>
          <a:p>
            <a:pPr marL="177800"/>
            <a:r>
              <a:rPr lang="en-GB" sz="2800" dirty="0" smtClean="0"/>
              <a:t>Much </a:t>
            </a:r>
            <a:r>
              <a:rPr lang="en-GB" sz="2800" dirty="0"/>
              <a:t>positive feedback after GCARD2</a:t>
            </a:r>
            <a:endParaRPr lang="en-US" sz="2800" b="1" dirty="0">
              <a:cs typeface="+mj-cs"/>
            </a:endParaRPr>
          </a:p>
        </p:txBody>
      </p:sp>
    </p:spTree>
    <p:extLst>
      <p:ext uri="{BB962C8B-B14F-4D97-AF65-F5344CB8AC3E}">
        <p14:creationId xmlns:p14="http://schemas.microsoft.com/office/powerpoint/2010/main" val="10864446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idx="4294967295"/>
          </p:nvPr>
        </p:nvSpPr>
        <p:spPr>
          <a:xfrm>
            <a:off x="0" y="0"/>
            <a:ext cx="9144000" cy="1630119"/>
          </a:xfrm>
          <a:solidFill>
            <a:srgbClr val="9BBB59"/>
          </a:solidFill>
        </p:spPr>
        <p:txBody>
          <a:bodyPr>
            <a:normAutofit/>
          </a:bodyPr>
          <a:lstStyle/>
          <a:p>
            <a:pPr marL="177800" algn="l"/>
            <a:r>
              <a:rPr lang="en-GB" sz="2800" dirty="0"/>
              <a:t>But major concerns were also expressed that need attention looking forward</a:t>
            </a:r>
            <a:endParaRPr lang="it-IT" sz="2800" b="1" dirty="0">
              <a:latin typeface="Arial" charset="0"/>
              <a:ea typeface="MS PGothic" charset="0"/>
            </a:endParaRPr>
          </a:p>
        </p:txBody>
      </p:sp>
      <p:sp>
        <p:nvSpPr>
          <p:cNvPr id="20483" name="Content Placeholder 2"/>
          <p:cNvSpPr txBox="1">
            <a:spLocks/>
          </p:cNvSpPr>
          <p:nvPr/>
        </p:nvSpPr>
        <p:spPr bwMode="auto">
          <a:xfrm>
            <a:off x="4648200" y="1916113"/>
            <a:ext cx="41148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77825" indent="-377825">
              <a:defRPr sz="1400">
                <a:solidFill>
                  <a:schemeClr val="tx1"/>
                </a:solidFill>
                <a:latin typeface="Arial" charset="0"/>
                <a:ea typeface="MS PGothic" charset="0"/>
                <a:cs typeface="MS PGothic" charset="0"/>
              </a:defRPr>
            </a:lvl1pPr>
            <a:lvl2pPr marL="742950" indent="-285750">
              <a:defRPr sz="1400">
                <a:solidFill>
                  <a:schemeClr val="tx1"/>
                </a:solidFill>
                <a:latin typeface="Arial" charset="0"/>
                <a:ea typeface="MS PGothic" charset="0"/>
                <a:cs typeface="MS PGothic" charset="0"/>
              </a:defRPr>
            </a:lvl2pPr>
            <a:lvl3pPr marL="1143000" indent="-228600">
              <a:defRPr sz="1400">
                <a:solidFill>
                  <a:schemeClr val="tx1"/>
                </a:solidFill>
                <a:latin typeface="Arial" charset="0"/>
                <a:ea typeface="MS PGothic" charset="0"/>
                <a:cs typeface="MS PGothic" charset="0"/>
              </a:defRPr>
            </a:lvl3pPr>
            <a:lvl4pPr marL="1600200" indent="-228600">
              <a:defRPr sz="1400">
                <a:solidFill>
                  <a:schemeClr val="tx1"/>
                </a:solidFill>
                <a:latin typeface="Arial" charset="0"/>
                <a:ea typeface="MS PGothic" charset="0"/>
                <a:cs typeface="MS PGothic" charset="0"/>
              </a:defRPr>
            </a:lvl4pPr>
            <a:lvl5pPr marL="2057400" indent="-22860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a:spcBef>
                <a:spcPct val="50000"/>
              </a:spcBef>
              <a:buFont typeface="Arial"/>
              <a:buChar char="•"/>
            </a:pPr>
            <a:r>
              <a:rPr lang="en-GB" sz="2400" b="1" dirty="0"/>
              <a:t> how to increase the utility of GCARD to promote effective interaction with CGIAR stakeholders and partners in </a:t>
            </a:r>
            <a:r>
              <a:rPr lang="en-GB" sz="2400" b="1" dirty="0" smtClean="0"/>
              <a:t>CRPs? </a:t>
            </a:r>
          </a:p>
          <a:p>
            <a:pPr>
              <a:spcBef>
                <a:spcPct val="50000"/>
              </a:spcBef>
              <a:buFont typeface="Arial"/>
              <a:buChar char="•"/>
            </a:pPr>
            <a:r>
              <a:rPr lang="en-GB" sz="2400" b="1" dirty="0" smtClean="0"/>
              <a:t>Fund Council: concerns </a:t>
            </a:r>
            <a:r>
              <a:rPr lang="en-GB" sz="2400" b="1" dirty="0"/>
              <a:t>about effectiveness and efficiency of GCARD </a:t>
            </a:r>
          </a:p>
          <a:p>
            <a:pPr>
              <a:spcBef>
                <a:spcPct val="20000"/>
              </a:spcBef>
              <a:buFontTx/>
              <a:buChar char="•"/>
            </a:pPr>
            <a:endParaRPr lang="en-GB" sz="2000" dirty="0"/>
          </a:p>
        </p:txBody>
      </p:sp>
      <p:sp>
        <p:nvSpPr>
          <p:cNvPr id="20484" name="Text Box 4"/>
          <p:cNvSpPr txBox="1">
            <a:spLocks noChangeArrowheads="1"/>
          </p:cNvSpPr>
          <p:nvPr/>
        </p:nvSpPr>
        <p:spPr bwMode="auto">
          <a:xfrm>
            <a:off x="250825" y="1844675"/>
            <a:ext cx="41052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7825" indent="-377825">
              <a:defRPr sz="1400">
                <a:solidFill>
                  <a:schemeClr val="tx1"/>
                </a:solidFill>
                <a:latin typeface="Arial" charset="0"/>
                <a:ea typeface="MS PGothic" charset="0"/>
                <a:cs typeface="MS PGothic" charset="0"/>
              </a:defRPr>
            </a:lvl1pPr>
            <a:lvl2pPr marL="742950" indent="-285750">
              <a:defRPr sz="1400">
                <a:solidFill>
                  <a:schemeClr val="tx1"/>
                </a:solidFill>
                <a:latin typeface="Arial" charset="0"/>
                <a:ea typeface="MS PGothic" charset="0"/>
                <a:cs typeface="MS PGothic" charset="0"/>
              </a:defRPr>
            </a:lvl2pPr>
            <a:lvl3pPr marL="1143000" indent="-228600">
              <a:defRPr sz="1400">
                <a:solidFill>
                  <a:schemeClr val="tx1"/>
                </a:solidFill>
                <a:latin typeface="Arial" charset="0"/>
                <a:ea typeface="MS PGothic" charset="0"/>
                <a:cs typeface="MS PGothic" charset="0"/>
              </a:defRPr>
            </a:lvl3pPr>
            <a:lvl4pPr marL="1600200" indent="-228600">
              <a:defRPr sz="1400">
                <a:solidFill>
                  <a:schemeClr val="tx1"/>
                </a:solidFill>
                <a:latin typeface="Arial" charset="0"/>
                <a:ea typeface="MS PGothic" charset="0"/>
                <a:cs typeface="MS PGothic" charset="0"/>
              </a:defRPr>
            </a:lvl4pPr>
            <a:lvl5pPr marL="2057400" indent="-228600">
              <a:defRPr sz="1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Arial" charset="0"/>
                <a:ea typeface="MS PGothic" charset="0"/>
                <a:cs typeface="MS PGothic" charset="0"/>
              </a:defRPr>
            </a:lvl9pPr>
          </a:lstStyle>
          <a:p>
            <a:pPr>
              <a:spcBef>
                <a:spcPct val="50000"/>
              </a:spcBef>
              <a:buFont typeface="Arial"/>
              <a:buChar char="•"/>
            </a:pPr>
            <a:r>
              <a:rPr lang="en-GB" sz="2000" dirty="0" smtClean="0"/>
              <a:t> </a:t>
            </a:r>
            <a:r>
              <a:rPr lang="en-GB" sz="2800" b="1" dirty="0"/>
              <a:t>as a costly operation, GCARD needs more </a:t>
            </a:r>
            <a:r>
              <a:rPr lang="en-GB" sz="2800" b="1" dirty="0" smtClean="0"/>
              <a:t>focus</a:t>
            </a:r>
          </a:p>
          <a:p>
            <a:pPr>
              <a:spcBef>
                <a:spcPct val="50000"/>
              </a:spcBef>
              <a:buFont typeface="Arial"/>
              <a:buChar char="•"/>
            </a:pPr>
            <a:r>
              <a:rPr lang="en-GB" sz="2800" b="1" dirty="0" smtClean="0"/>
              <a:t> </a:t>
            </a:r>
            <a:r>
              <a:rPr lang="en-GB" sz="2800" b="1" dirty="0"/>
              <a:t>National AR4D views did not receive enough </a:t>
            </a:r>
            <a:r>
              <a:rPr lang="en-GB" sz="2800" b="1" dirty="0" smtClean="0"/>
              <a:t>attention</a:t>
            </a:r>
          </a:p>
        </p:txBody>
      </p:sp>
    </p:spTree>
    <p:extLst>
      <p:ext uri="{BB962C8B-B14F-4D97-AF65-F5344CB8AC3E}">
        <p14:creationId xmlns:p14="http://schemas.microsoft.com/office/powerpoint/2010/main" val="13415510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9144001" cy="1600200"/>
          </a:xfrm>
          <a:solidFill>
            <a:srgbClr val="9BBB59"/>
          </a:solidFill>
        </p:spPr>
        <p:txBody>
          <a:bodyPr>
            <a:noAutofit/>
          </a:bodyPr>
          <a:lstStyle/>
          <a:p>
            <a:pPr marL="176213" algn="l"/>
            <a:r>
              <a:rPr lang="en-GB" sz="3200" b="1" dirty="0"/>
              <a:t>The key messages emerging are brought together in grouped questions (section III): </a:t>
            </a:r>
            <a:endParaRPr lang="fr-FR" sz="3200" b="1" dirty="0">
              <a:latin typeface="Arial" charset="0"/>
              <a:ea typeface="MS PGothic" charset="0"/>
            </a:endParaRPr>
          </a:p>
        </p:txBody>
      </p:sp>
      <p:sp>
        <p:nvSpPr>
          <p:cNvPr id="3" name="Espace réservé du contenu 2"/>
          <p:cNvSpPr>
            <a:spLocks noGrp="1"/>
          </p:cNvSpPr>
          <p:nvPr>
            <p:ph idx="1"/>
          </p:nvPr>
        </p:nvSpPr>
        <p:spPr>
          <a:xfrm>
            <a:off x="-1" y="1600200"/>
            <a:ext cx="9004507" cy="4884952"/>
          </a:xfrm>
        </p:spPr>
        <p:txBody>
          <a:bodyPr>
            <a:noAutofit/>
          </a:bodyPr>
          <a:lstStyle/>
          <a:p>
            <a:r>
              <a:rPr lang="en-GB" sz="2800" b="1" i="1" dirty="0" smtClean="0"/>
              <a:t>National </a:t>
            </a:r>
            <a:r>
              <a:rPr lang="en-GB" sz="2800" b="1" i="1" dirty="0"/>
              <a:t>and regional views well represented? </a:t>
            </a:r>
            <a:endParaRPr lang="en-GB" sz="2800" b="1" i="1" dirty="0" smtClean="0"/>
          </a:p>
          <a:p>
            <a:r>
              <a:rPr lang="en-GB" sz="2800" b="1" i="1" dirty="0" smtClean="0"/>
              <a:t>Balance </a:t>
            </a:r>
            <a:r>
              <a:rPr lang="en-GB" sz="2800" b="1" i="1" dirty="0"/>
              <a:t>of participants at the Conference</a:t>
            </a:r>
            <a:r>
              <a:rPr lang="en-GB" sz="2800" b="1" i="1" dirty="0" smtClean="0"/>
              <a:t>?</a:t>
            </a:r>
          </a:p>
          <a:p>
            <a:r>
              <a:rPr lang="en-GB" sz="2800" b="1" dirty="0" smtClean="0"/>
              <a:t> </a:t>
            </a:r>
            <a:r>
              <a:rPr lang="en-GB" sz="2800" b="1" i="1" dirty="0"/>
              <a:t>Was the process leading up to GCARD effective</a:t>
            </a:r>
            <a:r>
              <a:rPr lang="en-GB" sz="2800" b="1" i="1" dirty="0" smtClean="0"/>
              <a:t>?</a:t>
            </a:r>
          </a:p>
          <a:p>
            <a:r>
              <a:rPr lang="en-GB" sz="2800" b="1" i="1" dirty="0" smtClean="0"/>
              <a:t> </a:t>
            </a:r>
            <a:r>
              <a:rPr lang="en-GB" sz="2800" b="1" i="1" dirty="0"/>
              <a:t>Was GCARD useful to improve CRP research partnerships</a:t>
            </a:r>
            <a:r>
              <a:rPr lang="en-GB" sz="2800" b="1" i="1" dirty="0" smtClean="0"/>
              <a:t>?</a:t>
            </a:r>
          </a:p>
          <a:p>
            <a:r>
              <a:rPr lang="en-GB" sz="2800" b="1" i="1" dirty="0" smtClean="0"/>
              <a:t> </a:t>
            </a:r>
            <a:r>
              <a:rPr lang="en-GB" sz="2800" b="1" i="1" dirty="0"/>
              <a:t>The balance between research partnership and development partnership (uptake pathways)? </a:t>
            </a:r>
            <a:endParaRPr lang="en-GB" sz="2800" b="1" i="1" dirty="0" smtClean="0"/>
          </a:p>
          <a:p>
            <a:r>
              <a:rPr lang="en-GB" sz="2800" b="1" i="1" dirty="0" smtClean="0"/>
              <a:t>Was </a:t>
            </a:r>
            <a:r>
              <a:rPr lang="en-GB" sz="2800" b="1" i="1" dirty="0"/>
              <a:t>the time used to best effect? </a:t>
            </a:r>
            <a:endParaRPr lang="en-GB" sz="2800" b="1" i="1" dirty="0" smtClean="0"/>
          </a:p>
          <a:p>
            <a:r>
              <a:rPr lang="en-GB" sz="2800" b="1" i="1" dirty="0" smtClean="0"/>
              <a:t>Preparation </a:t>
            </a:r>
            <a:r>
              <a:rPr lang="en-GB" sz="2800" b="1" i="1" dirty="0"/>
              <a:t>and organization of the event should have been better</a:t>
            </a:r>
            <a:r>
              <a:rPr lang="en-GB" sz="2800" i="1" dirty="0"/>
              <a:t>?</a:t>
            </a:r>
            <a:endParaRPr lang="en-GB" sz="2800" dirty="0"/>
          </a:p>
        </p:txBody>
      </p:sp>
    </p:spTree>
    <p:extLst>
      <p:ext uri="{BB962C8B-B14F-4D97-AF65-F5344CB8AC3E}">
        <p14:creationId xmlns:p14="http://schemas.microsoft.com/office/powerpoint/2010/main" val="21318908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7638"/>
          </a:xfrm>
          <a:solidFill>
            <a:schemeClr val="accent3"/>
          </a:solidFill>
        </p:spPr>
        <p:txBody>
          <a:bodyPr>
            <a:noAutofit/>
          </a:bodyPr>
          <a:lstStyle/>
          <a:p>
            <a:r>
              <a:rPr lang="fr-FR" sz="2400" dirty="0" err="1"/>
              <a:t>Please</a:t>
            </a:r>
            <a:r>
              <a:rPr lang="fr-FR" sz="2400" dirty="0"/>
              <a:t> </a:t>
            </a:r>
            <a:r>
              <a:rPr lang="fr-FR" sz="2400" dirty="0" err="1"/>
              <a:t>indicate</a:t>
            </a:r>
            <a:r>
              <a:rPr lang="fr-FR" sz="2400" dirty="0"/>
              <a:t> </a:t>
            </a:r>
            <a:r>
              <a:rPr lang="fr-FR" sz="2400" dirty="0" err="1"/>
              <a:t>which</a:t>
            </a:r>
            <a:r>
              <a:rPr lang="fr-FR" sz="2400" dirty="0"/>
              <a:t> </a:t>
            </a:r>
            <a:r>
              <a:rPr lang="fr-FR" sz="2400" dirty="0" err="1"/>
              <a:t>category</a:t>
            </a:r>
            <a:r>
              <a:rPr lang="fr-FR" sz="2400" dirty="0"/>
              <a:t> of GFAR </a:t>
            </a:r>
            <a:r>
              <a:rPr lang="fr-FR" sz="2400" dirty="0" err="1"/>
              <a:t>stakeholder</a:t>
            </a:r>
            <a:r>
              <a:rPr lang="fr-FR" sz="2400" dirty="0"/>
              <a:t> corresponds </a:t>
            </a:r>
            <a:r>
              <a:rPr lang="fr-FR" sz="2400" dirty="0" err="1"/>
              <a:t>most</a:t>
            </a:r>
            <a:r>
              <a:rPr lang="fr-FR" sz="2400" dirty="0"/>
              <a:t> </a:t>
            </a:r>
            <a:r>
              <a:rPr lang="fr-FR" sz="2400" dirty="0" err="1"/>
              <a:t>closely</a:t>
            </a:r>
            <a:r>
              <a:rPr lang="fr-FR" sz="2400" dirty="0"/>
              <a:t> to </a:t>
            </a:r>
            <a:r>
              <a:rPr lang="fr-FR" sz="2400" dirty="0" err="1"/>
              <a:t>you</a:t>
            </a:r>
            <a:r>
              <a:rPr lang="fr-FR" sz="2400" dirty="0" smtClean="0"/>
              <a:t>:</a:t>
            </a:r>
            <a:endParaRPr lang="fr-FR" sz="24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37583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269125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1652</TotalTime>
  <Words>1566</Words>
  <Application>Microsoft Macintosh PowerPoint</Application>
  <PresentationFormat>Présentation à l'écran (4:3)</PresentationFormat>
  <Paragraphs>185</Paragraphs>
  <Slides>24</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Thème Office</vt:lpstr>
      <vt:lpstr>Document</vt:lpstr>
      <vt:lpstr>Présentation PowerPoint</vt:lpstr>
      <vt:lpstr>The key strategic objectives of the Global Forum on Agricultural Research (GFAR Annual Report 2010) are: </vt:lpstr>
      <vt:lpstr>GFAR AIM to transform and strengthen all aspects of agricultural innovation systems to achieve:</vt:lpstr>
      <vt:lpstr>Présentation PowerPoint</vt:lpstr>
      <vt:lpstr>Présentation PowerPoint</vt:lpstr>
      <vt:lpstr>Présentation PowerPoint</vt:lpstr>
      <vt:lpstr>But major concerns were also expressed that need attention looking forward</vt:lpstr>
      <vt:lpstr>The key messages emerging are brought together in grouped questions (section III): </vt:lpstr>
      <vt:lpstr>Please indicate which category of GFAR stakeholder corresponds most closely to you:</vt:lpstr>
      <vt:lpstr>The thematic balance of the presentations and discussions in the plenary and break-out sessions was:</vt:lpstr>
      <vt:lpstr>Présentation PowerPoint</vt:lpstr>
      <vt:lpstr>  The representation of regional and national AR4D participants at GCARD should include more development partners</vt:lpstr>
      <vt:lpstr> CRP partnership sessions focused primarily on research priorities, and that more emphasis should have been given to uptake pathways and development partners?</vt:lpstr>
      <vt:lpstr>Présentation PowerPoint</vt:lpstr>
      <vt:lpstr>Présentation PowerPoint</vt:lpstr>
      <vt:lpstr>Agricultural Innovation Systems An investment sourcebook ( WB 2012)</vt:lpstr>
      <vt:lpstr> </vt:lpstr>
      <vt:lpstr>More time available in the sessions (both plenary or breakout sessions)  is needed for discussion and interaction and less for the formal presentations /PWPs </vt:lpstr>
      <vt:lpstr>For greater impact on the GCARD agenda and outcomes, (Pre-) Conference events should  have been preceded by preparatory meetings and discussions in the regions </vt:lpstr>
      <vt:lpstr>Présentation PowerPoint</vt:lpstr>
      <vt:lpstr>National and regional views on foresight, partnership and capacity development  were well represented</vt:lpstr>
      <vt:lpstr>Présentation PowerPoint</vt:lpstr>
      <vt:lpstr>Présentation PowerPoint</vt:lpstr>
      <vt:lpstr> Thank you for your attention!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Rodney COOKE</dc:creator>
  <cp:lastModifiedBy>Rodney COOKE</cp:lastModifiedBy>
  <cp:revision>181</cp:revision>
  <dcterms:created xsi:type="dcterms:W3CDTF">2012-08-15T12:22:37Z</dcterms:created>
  <dcterms:modified xsi:type="dcterms:W3CDTF">2013-04-28T21:23:50Z</dcterms:modified>
</cp:coreProperties>
</file>