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46" r:id="rId2"/>
  </p:sldMasterIdLst>
  <p:notesMasterIdLst>
    <p:notesMasterId r:id="rId15"/>
  </p:notesMasterIdLst>
  <p:handoutMasterIdLst>
    <p:handoutMasterId r:id="rId16"/>
  </p:handoutMasterIdLst>
  <p:sldIdLst>
    <p:sldId id="361" r:id="rId3"/>
    <p:sldId id="366" r:id="rId4"/>
    <p:sldId id="267" r:id="rId5"/>
    <p:sldId id="274" r:id="rId6"/>
    <p:sldId id="269" r:id="rId7"/>
    <p:sldId id="316" r:id="rId8"/>
    <p:sldId id="257" r:id="rId9"/>
    <p:sldId id="1752" r:id="rId10"/>
    <p:sldId id="298" r:id="rId11"/>
    <p:sldId id="1753" r:id="rId12"/>
    <p:sldId id="377" r:id="rId13"/>
    <p:sldId id="1751" r:id="rId14"/>
  </p:sldIdLst>
  <p:sldSz cx="9144000" cy="6858000" type="screen4x3"/>
  <p:notesSz cx="7315200" cy="96012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000000"/>
    <a:srgbClr val="85C226"/>
    <a:srgbClr val="FFFF00"/>
    <a:srgbClr val="48E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03B927-34E5-4900-962D-E794C1905F90}" v="3" dt="2026-09-21T16:15:36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55" autoAdjust="0"/>
    <p:restoredTop sz="94660"/>
  </p:normalViewPr>
  <p:slideViewPr>
    <p:cSldViewPr>
      <p:cViewPr varScale="1">
        <p:scale>
          <a:sx n="107" d="100"/>
          <a:sy n="107" d="100"/>
        </p:scale>
        <p:origin x="1124" y="6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090"/>
    </p:cViewPr>
  </p:sorterViewPr>
  <p:notesViewPr>
    <p:cSldViewPr>
      <p:cViewPr varScale="1">
        <p:scale>
          <a:sx n="66" d="100"/>
          <a:sy n="66" d="100"/>
        </p:scale>
        <p:origin x="-32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unbi Oluwole (FARA)" userId="97682cb6-7260-4ccd-bfe3-4000b4d47cbb" providerId="ADAL" clId="{7F52315E-1356-4B50-A52A-60752604B423}"/>
    <pc:docChg chg="modSld">
      <pc:chgData name="Fatunbi Oluwole (FARA)" userId="97682cb6-7260-4ccd-bfe3-4000b4d47cbb" providerId="ADAL" clId="{7F52315E-1356-4B50-A52A-60752604B423}" dt="2026-09-21T16:15:36.047" v="2" actId="1582"/>
      <pc:docMkLst>
        <pc:docMk/>
      </pc:docMkLst>
      <pc:sldChg chg="addSp modSp">
        <pc:chgData name="Fatunbi Oluwole (FARA)" userId="97682cb6-7260-4ccd-bfe3-4000b4d47cbb" providerId="ADAL" clId="{7F52315E-1356-4B50-A52A-60752604B423}" dt="2026-09-21T16:15:36.047" v="2" actId="1582"/>
        <pc:sldMkLst>
          <pc:docMk/>
          <pc:sldMk cId="3262712994" sldId="1751"/>
        </pc:sldMkLst>
        <pc:spChg chg="add mod">
          <ac:chgData name="Fatunbi Oluwole (FARA)" userId="97682cb6-7260-4ccd-bfe3-4000b4d47cbb" providerId="ADAL" clId="{7F52315E-1356-4B50-A52A-60752604B423}" dt="2026-09-21T16:13:28.567" v="0" actId="33987"/>
          <ac:spMkLst>
            <pc:docMk/>
            <pc:sldMk cId="3262712994" sldId="1751"/>
            <ac:spMk id="5" creationId="{F7AB45FB-3675-9F4E-6060-4CC0F051AA66}"/>
          </ac:spMkLst>
        </pc:spChg>
        <pc:cxnChg chg="mod">
          <ac:chgData name="Fatunbi Oluwole (FARA)" userId="97682cb6-7260-4ccd-bfe3-4000b4d47cbb" providerId="ADAL" clId="{7F52315E-1356-4B50-A52A-60752604B423}" dt="2026-09-21T16:15:36.047" v="2" actId="1582"/>
          <ac:cxnSpMkLst>
            <pc:docMk/>
            <pc:sldMk cId="3262712994" sldId="1751"/>
            <ac:cxnSpMk id="10" creationId="{50045FCC-ACC6-3B25-A016-6899C6AC66F8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FF56B9-8E96-365C-AA1B-F2DE05257D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4B0EC7-89E1-6A85-175A-BC327322B7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5356ED5A-B9EE-44CB-A2FA-2F9D02C31FEE}" type="datetimeFigureOut">
              <a:rPr lang="en-GB"/>
              <a:pPr>
                <a:defRPr/>
              </a:pPr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50B68-685E-0A56-2A3D-16B8AE1BFA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53983-15BD-E868-80DF-74D61C3BE2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87C3DD23-C78B-4668-A6C4-26C8146CB45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1">
            <a:extLst>
              <a:ext uri="{FF2B5EF4-FFF2-40B4-BE49-F238E27FC236}">
                <a16:creationId xmlns:a16="http://schemas.microsoft.com/office/drawing/2014/main" id="{63899816-302D-F943-E47B-1CF0AB768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171" name="AutoShape 2">
            <a:extLst>
              <a:ext uri="{FF2B5EF4-FFF2-40B4-BE49-F238E27FC236}">
                <a16:creationId xmlns:a16="http://schemas.microsoft.com/office/drawing/2014/main" id="{156A2C84-D139-1903-497E-A3BDE11D5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172" name="AutoShape 3">
            <a:extLst>
              <a:ext uri="{FF2B5EF4-FFF2-40B4-BE49-F238E27FC236}">
                <a16:creationId xmlns:a16="http://schemas.microsoft.com/office/drawing/2014/main" id="{00537D6F-BCA7-B78D-E59C-8FCCAF604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173" name="Text Box 4">
            <a:extLst>
              <a:ext uri="{FF2B5EF4-FFF2-40B4-BE49-F238E27FC236}">
                <a16:creationId xmlns:a16="http://schemas.microsoft.com/office/drawing/2014/main" id="{1CD67F60-DDEE-E937-809A-F6E38AD45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174" name="Text Box 5">
            <a:extLst>
              <a:ext uri="{FF2B5EF4-FFF2-40B4-BE49-F238E27FC236}">
                <a16:creationId xmlns:a16="http://schemas.microsoft.com/office/drawing/2014/main" id="{05A643C5-DB6E-ECD4-95FF-CCD6FC81C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175" name="Rectangle 6">
            <a:extLst>
              <a:ext uri="{FF2B5EF4-FFF2-40B4-BE49-F238E27FC236}">
                <a16:creationId xmlns:a16="http://schemas.microsoft.com/office/drawing/2014/main" id="{07D4FFD3-E971-EE2E-F62D-F3CEB1792782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19138"/>
            <a:ext cx="4797425" cy="359727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893947A6-C1E5-BE69-F16A-621DC7986C2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0250" y="4560888"/>
            <a:ext cx="5849938" cy="4316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720" tIns="45360" rIns="90720" bIns="4536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7177" name="Text Box 8">
            <a:extLst>
              <a:ext uri="{FF2B5EF4-FFF2-40B4-BE49-F238E27FC236}">
                <a16:creationId xmlns:a16="http://schemas.microsoft.com/office/drawing/2014/main" id="{7D92050D-9FCB-5216-5E06-040EAABE9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17013"/>
            <a:ext cx="316865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6E141776-2FF2-5C41-41F3-CFBF2B57D93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4963" y="9117013"/>
            <a:ext cx="3163887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720" tIns="45360" rIns="90720" bIns="4536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</a:lstStyle>
          <a:p>
            <a:pPr>
              <a:defRPr/>
            </a:pPr>
            <a:fld id="{3F025205-4D3C-4FFE-9C23-0E9DB31F3F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9">
            <a:extLst>
              <a:ext uri="{FF2B5EF4-FFF2-40B4-BE49-F238E27FC236}">
                <a16:creationId xmlns:a16="http://schemas.microsoft.com/office/drawing/2014/main" id="{106CB26D-C84B-4F25-CF2F-76B84FF4B8C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00ED404-690C-4B84-AC5A-19D9199F09E2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/>
          </a:p>
        </p:txBody>
      </p:sp>
      <p:sp>
        <p:nvSpPr>
          <p:cNvPr id="10243" name="Rectangle 1">
            <a:extLst>
              <a:ext uri="{FF2B5EF4-FFF2-40B4-BE49-F238E27FC236}">
                <a16:creationId xmlns:a16="http://schemas.microsoft.com/office/drawing/2014/main" id="{356380B0-2C85-0151-90B1-3C436B1A6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71B619AE-DF35-BC9D-E5DA-3FC9505B3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altLang="en-US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9">
            <a:extLst>
              <a:ext uri="{FF2B5EF4-FFF2-40B4-BE49-F238E27FC236}">
                <a16:creationId xmlns:a16="http://schemas.microsoft.com/office/drawing/2014/main" id="{CA5102D2-CC97-DDE5-BF59-023746C1E5A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A9041C-0F9B-43C0-9EA8-12FB2EEB3D4C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/>
          </a:p>
        </p:txBody>
      </p:sp>
      <p:sp>
        <p:nvSpPr>
          <p:cNvPr id="12291" name="Text Box 1">
            <a:extLst>
              <a:ext uri="{FF2B5EF4-FFF2-40B4-BE49-F238E27FC236}">
                <a16:creationId xmlns:a16="http://schemas.microsoft.com/office/drawing/2014/main" id="{6F813FE1-066B-A4A2-75B5-CB3314051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963" y="9117013"/>
            <a:ext cx="316706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720" tIns="45360" rIns="90720" bIns="4536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1056CE5-F386-4A86-9256-986289A277B5}" type="slidenum">
              <a:rPr lang="en-US" altLang="en-US">
                <a:ea typeface="Arial Unicode MS" pitchFamily="34" charset="-128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>
              <a:ea typeface="Arial Unicode MS" pitchFamily="34" charset="-128"/>
            </a:endParaRPr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8E45BB60-E81B-5A3E-F761-AF3391E940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2037"/>
          </a:xfrm>
          <a:solidFill>
            <a:srgbClr val="FFFFFF"/>
          </a:solidFill>
          <a:ln/>
        </p:spPr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91E8F568-C695-157C-9562-A09539070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0250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A337D1-87B2-7FEF-A024-976F26060C7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B8191-ED88-445B-8584-299295815E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874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32B20B-D496-F182-F59A-E9B15C9EC7A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E0BAF-A77C-4600-9D2A-E41E15B6EC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524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0000B1-4EB2-0072-BE9F-E8D2F81BA51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33DE6-CA43-4CBA-A286-D9056D4F60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351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640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640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B9AC91-2BC4-0B13-EABD-261BFCD2457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B78D6-B3AB-4A45-8714-D0566608E4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0027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948E5A9-3086-CF56-F3B9-A5CF0FD598F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FB8B9-8918-4480-AF4B-EA6DA31F5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02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4AAF50B-57D9-5301-482B-53ED6DBC53D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A9F9E-A7D7-4DEC-B97E-CAD9B21657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61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F1C434C-FD0C-648D-8175-282A482BA00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091C1-D16A-4D60-A247-7F8D21BDA7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21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614BF9-89AE-3CE0-C9BA-44AA267E64E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C7A66-E140-48A9-BACA-D9E7EFDAFD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78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F1CB31-C9C4-242B-9FC5-B51C17909F5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EC5E8-0A80-4E4A-A901-97E917D463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721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5BF096-4832-3942-33A4-A8535C8B853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F08B8-1FC6-4607-B0A8-58BC29F55A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16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9658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65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D8AC4B-21FF-C854-61AD-C33380D86FB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C1FF0-9A84-4695-8E13-EF3DFE40DE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866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7B2D-DCD7-4AF6-AF4E-F14BBC679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C729DA-795A-4D59-996C-82FF0EB2D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F5A4B-97C4-489B-88EE-1CBD46127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35D8D-A90D-4AE7-B330-B11CE24A9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FD173-9E74-415D-A892-4C28B7D2A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52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3A918-5102-4824-A51B-0628A59C1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CB311-7B99-479A-AC45-063861DF0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E373C-EBD4-4BCE-BF59-98DF2EB9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3B7CC-0A2A-4975-90B2-488783425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B69D4-0D06-4B88-91AF-260BE0896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81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B7F81-EA83-4723-BA61-9E1E3F15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CAE8E-C377-417B-95B8-7C1DA5BE3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C96BD-B628-436A-A6A2-D9376725F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1196A-CFBE-4DFB-92C8-0EBC2CF79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D0614-673B-4A94-8CFB-F16AA179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21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E69F-3FCA-4301-901E-16CB39521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48FB0-C2D6-4542-BDDF-2CD4894FC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D9D47-EC6D-43E1-A1E9-DEE70BCFD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DB1A8-A432-43EB-BB52-2464B8A8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BE397-7DFE-4F8B-880F-62C0A799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4C98BF-040A-4C53-A954-5DFC1BC9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5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0AAAA-37E0-4E49-8282-83F22D52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33488-CF57-4837-A0DB-4A638B738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DFF796-C9F8-4428-800B-A23BF5AFF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74DE33-E546-46D6-9FFE-74B5238E7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701838-A752-4B11-A241-AB0C745680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938316-AA16-4408-B5B7-287500257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E8AA0C-A256-4E2C-A28A-AA54C3F33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294FAA-27EA-46A8-934D-909007FE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26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99533-ED20-4A2B-B03A-7630167FB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3E40D2-2E68-475B-935E-36A50844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B7DE10-86A5-4A5D-BC73-66EBE6068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9EE3A-09AD-4C7A-9D2C-211B13D6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05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C43BA-EFE1-4F23-B55B-32348CBC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ADEC2E-1767-40FB-965B-87BD0BED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7431F-73FF-46C2-8824-A83347C5E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92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ACC83-6DAE-4A1F-8002-8D64A092E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79FE-2164-4B61-81CB-B9EA05476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609EC-8C47-4872-94E1-ECCABEFFF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AEAF10-C6C6-47EA-814A-CE9D05C96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AEC887-00C6-4A85-9384-1E93AB33F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0A514-B83F-4548-9596-14B1674B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88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9820D-A7AA-4391-9711-87680AA67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873CBF-E3E9-4F64-99A9-E13FDD459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B45FC-AAD2-4705-9949-D47FB73D1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9542D-3A6C-462B-8ED8-5F7D857B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5DDE6-C22E-414E-B3A0-518D6392E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CABA0-FA5F-4A8D-897A-E0637FC9F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8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FDF07-A2D7-4EA2-A57A-214D49F7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7FC6F-DA67-4C5B-8BCF-50752FCAD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6824E-6C0B-404F-B94D-3D00E3D7B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23CE9-9F43-496D-8B7F-653C74694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D3498-B37F-4E57-A529-575D1C459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433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B55F14-A69D-4003-B9D7-0FC8F8321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0191DB-CF6D-4C85-A0D4-5B98AC66A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56D6D-67FD-4665-BEA5-50E99FA93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47A-B3E1-4E8C-B5B9-F1AECF36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69929-A664-4182-B5FE-E2927A5F2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7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>
            <a:extLst>
              <a:ext uri="{FF2B5EF4-FFF2-40B4-BE49-F238E27FC236}">
                <a16:creationId xmlns:a16="http://schemas.microsoft.com/office/drawing/2014/main" id="{FC49F98B-9B23-24D5-D4AD-4086E0BE301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">
            <a:extLst>
              <a:ext uri="{FF2B5EF4-FFF2-40B4-BE49-F238E27FC236}">
                <a16:creationId xmlns:a16="http://schemas.microsoft.com/office/drawing/2014/main" id="{6ABC7C4A-CD61-6D10-1EE6-EDFA89A0B7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341438"/>
            <a:ext cx="8224838" cy="464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8" name="Text Box 2">
            <a:extLst>
              <a:ext uri="{FF2B5EF4-FFF2-40B4-BE49-F238E27FC236}">
                <a16:creationId xmlns:a16="http://schemas.microsoft.com/office/drawing/2014/main" id="{AE980B3B-EBD7-DAE3-A21E-04817C139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9" name="Text Box 3">
            <a:extLst>
              <a:ext uri="{FF2B5EF4-FFF2-40B4-BE49-F238E27FC236}">
                <a16:creationId xmlns:a16="http://schemas.microsoft.com/office/drawing/2014/main" id="{5ED8583E-32B4-DE5A-1540-1A238D516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A2B8A30-87CB-E91D-5C46-E51CE70592D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462963" y="293688"/>
            <a:ext cx="681037" cy="4714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932B7A8-EED0-4C4E-A8E1-74FC8501FE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SimSun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10A84B-D1EE-473E-A93A-05B28BA2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15D12-EBB4-4D2C-96BF-FB4D81294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0646C-879E-476D-8E76-9A80C12EF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79977-E8F1-4B22-B92D-5F3DD60B44E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B89FB-BE32-410F-85D7-9F2805E97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50B6E-DABB-4CCD-8298-4B0A25282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9E1A-DB44-4FCB-9331-07C3D7484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8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8F57E24-1419-5FC3-0C17-6E60F3E56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>
            <a:extLst>
              <a:ext uri="{FF2B5EF4-FFF2-40B4-BE49-F238E27FC236}">
                <a16:creationId xmlns:a16="http://schemas.microsoft.com/office/drawing/2014/main" id="{8E872586-FEC3-A823-D046-86ECA3D484C7}"/>
              </a:ext>
            </a:extLst>
          </p:cNvPr>
          <p:cNvSpPr txBox="1">
            <a:spLocks/>
          </p:cNvSpPr>
          <p:nvPr/>
        </p:nvSpPr>
        <p:spPr bwMode="auto">
          <a:xfrm>
            <a:off x="8820150" y="300038"/>
            <a:ext cx="2159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BC9AD706-54AD-4A9E-8224-44ECDC4A549C}" type="slidenum">
              <a:rPr lang="en-US" altLang="en-US" sz="1600">
                <a:solidFill>
                  <a:schemeClr val="tx1"/>
                </a:solidFill>
                <a:latin typeface="Swis721 Lt BT" pitchFamily="34" charset="0"/>
              </a:rPr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</a:t>
            </a:fld>
            <a:endParaRPr lang="en-US" altLang="en-US" sz="1600">
              <a:solidFill>
                <a:schemeClr val="tx1"/>
              </a:solidFill>
              <a:latin typeface="Swis721 Lt BT" pitchFamily="34" charset="0"/>
            </a:endParaRPr>
          </a:p>
        </p:txBody>
      </p:sp>
      <p:sp>
        <p:nvSpPr>
          <p:cNvPr id="11267" name="Rectangle 1">
            <a:extLst>
              <a:ext uri="{FF2B5EF4-FFF2-40B4-BE49-F238E27FC236}">
                <a16:creationId xmlns:a16="http://schemas.microsoft.com/office/drawing/2014/main" id="{DBF579F7-82AC-FED9-BBED-EADCE0FEE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052513"/>
            <a:ext cx="8424862" cy="286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6000" b="1" dirty="0">
                <a:solidFill>
                  <a:schemeClr val="bg2"/>
                </a:solidFill>
                <a:latin typeface="Calibri" panose="020F0502020204030204" pitchFamily="34" charset="0"/>
              </a:rPr>
              <a:t>Forum for Agricultural Research in Africa [FARA]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US" sz="6000" b="1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D5C7D-D818-478A-B550-F7AA0A909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81" y="1844824"/>
            <a:ext cx="2736305" cy="2808312"/>
          </a:xfrm>
          <a:solidFill>
            <a:srgbClr val="92D050"/>
          </a:solidFill>
        </p:spPr>
        <p:txBody>
          <a:bodyPr/>
          <a:lstStyle/>
          <a:p>
            <a:pPr algn="l"/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Imperative for creation of </a:t>
            </a:r>
            <a:b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E5FCC-3B04-4601-9E40-41D9B709E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888" y="836712"/>
            <a:ext cx="5488534" cy="5323730"/>
          </a:xfrm>
        </p:spPr>
        <p:txBody>
          <a:bodyPr/>
          <a:lstStyle/>
          <a:p>
            <a:pPr marL="796925" indent="-796925">
              <a:spcBef>
                <a:spcPts val="2700"/>
              </a:spcBef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1997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FARA created during the 17</a:t>
            </a:r>
            <a:r>
              <a:rPr lang="en-US" sz="24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session of the Special Programme for African Agricultural Research (SPAAR) by SPAR and 3 SROs</a:t>
            </a:r>
          </a:p>
          <a:p>
            <a:pPr marL="796925" indent="-796925">
              <a:spcBef>
                <a:spcPts val="2700"/>
              </a:spcBef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1997-2000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SPAAR and FARA co-existed with a common Secretariat based at the World Bank in Washington DC</a:t>
            </a:r>
          </a:p>
          <a:p>
            <a:pPr marL="796925" indent="-796925">
              <a:spcBef>
                <a:spcPts val="2700"/>
              </a:spcBef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2000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SPAAR/FARA plenary resolved to transform SPAAR/FARA into a single apex organization—FARA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C5045F-4B07-7C46-1AAB-27FC8AD5414A}"/>
              </a:ext>
            </a:extLst>
          </p:cNvPr>
          <p:cNvCxnSpPr/>
          <p:nvPr/>
        </p:nvCxnSpPr>
        <p:spPr bwMode="auto">
          <a:xfrm>
            <a:off x="3203848" y="0"/>
            <a:ext cx="0" cy="6858000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55030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985AD-0867-4FEB-B420-01D204C4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6" y="625609"/>
            <a:ext cx="9143999" cy="576065"/>
          </a:xfrm>
          <a:solidFill>
            <a:srgbClr val="92D050"/>
          </a:solidFill>
        </p:spPr>
        <p:txBody>
          <a:bodyPr/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Rationale for Establishing FARA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65E05-352A-4902-A8D4-30D76A875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7212" y="6362787"/>
            <a:ext cx="4175123" cy="495213"/>
          </a:xfrm>
        </p:spPr>
        <p:txBody>
          <a:bodyPr/>
          <a:lstStyle/>
          <a:p>
            <a:pPr marL="0" lvl="1" indent="0">
              <a:spcBef>
                <a:spcPts val="1350"/>
              </a:spcBef>
            </a:pPr>
            <a:r>
              <a:rPr lang="en-GB" sz="20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representative of Africa in </a:t>
            </a:r>
            <a:r>
              <a:rPr lang="en-GB" sz="2000" b="1" dirty="0" err="1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GFAiR</a:t>
            </a:r>
            <a:endParaRPr lang="en-GB" sz="2000" b="1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7040B5-F1ED-FB94-ACC0-0B7821348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4" y="1363732"/>
            <a:ext cx="1798106" cy="10121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D351DE-ABF0-F81F-86BF-9C3629B26380}"/>
              </a:ext>
            </a:extLst>
          </p:cNvPr>
          <p:cNvSpPr txBox="1"/>
          <p:nvPr/>
        </p:nvSpPr>
        <p:spPr>
          <a:xfrm>
            <a:off x="1701043" y="1351269"/>
            <a:ext cx="55107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marR="0" lvl="1" indent="0" algn="l" defTabSz="449263" rtl="0" eaLnBrk="0" fontAlgn="base" latinLnBrk="0" hangingPunct="0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fragmentation of the Continent 54 national research systems with limited capacities.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7A3001-A298-8F9A-2D4B-8BD3E27BE994}"/>
              </a:ext>
            </a:extLst>
          </p:cNvPr>
          <p:cNvSpPr txBox="1"/>
          <p:nvPr/>
        </p:nvSpPr>
        <p:spPr>
          <a:xfrm>
            <a:off x="1801156" y="2743313"/>
            <a:ext cx="5510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 regional organisation collective actions support economies of scale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F1F4D7-133A-7483-22D9-63CCCFF52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32" y="2512995"/>
            <a:ext cx="1096516" cy="1096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B71E23-C20B-272C-B490-49281A2F7017}"/>
              </a:ext>
            </a:extLst>
          </p:cNvPr>
          <p:cNvSpPr txBox="1"/>
          <p:nvPr/>
        </p:nvSpPr>
        <p:spPr>
          <a:xfrm>
            <a:off x="1830166" y="3835469"/>
            <a:ext cx="55107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Continental umbrella body to perform coordination, networking and advocacy functions at continental body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7906DA-7BBE-FF57-ED55-3DCBBA66A3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75000"/>
          </a:blip>
          <a:srcRect l="17927" t="17522" r="12951" b="25850"/>
          <a:stretch/>
        </p:blipFill>
        <p:spPr>
          <a:xfrm>
            <a:off x="709274" y="3858006"/>
            <a:ext cx="870704" cy="7626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3B790FD-C275-3081-E6E4-F3825E81C057}"/>
              </a:ext>
            </a:extLst>
          </p:cNvPr>
          <p:cNvSpPr txBox="1"/>
          <p:nvPr/>
        </p:nvSpPr>
        <p:spPr>
          <a:xfrm>
            <a:off x="1830166" y="5089739"/>
            <a:ext cx="51575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449263" rtl="0" eaLnBrk="0" fontAlgn="base" latinLnBrk="0" hangingPunct="0">
              <a:lnSpc>
                <a:spcPct val="100000"/>
              </a:lnSpc>
              <a:spcBef>
                <a:spcPts val="135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Continental policy framework: A body to coordinate the translation of these into Ag. research programmes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437A0A7-779D-F1BE-900E-BBEB5AD556B9}"/>
              </a:ext>
            </a:extLst>
          </p:cNvPr>
          <p:cNvGrpSpPr/>
          <p:nvPr/>
        </p:nvGrpSpPr>
        <p:grpSpPr>
          <a:xfrm>
            <a:off x="672482" y="5155973"/>
            <a:ext cx="990746" cy="920154"/>
            <a:chOff x="817280" y="5247195"/>
            <a:chExt cx="762698" cy="76269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7B658C1-7439-C1AF-D5CD-F42C832D0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7280" y="5247195"/>
              <a:ext cx="762698" cy="76269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0189D72-7A3F-DA52-7F30-356386B3D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062788">
              <a:off x="871714" y="5434372"/>
              <a:ext cx="326397" cy="326397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rgbClr val="FFFF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21508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AA1DC-2D9D-4D2F-91DB-C559AD5A7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692696"/>
            <a:ext cx="9036496" cy="576064"/>
          </a:xfrm>
        </p:spPr>
        <p:txBody>
          <a:bodyPr/>
          <a:lstStyle/>
          <a:p>
            <a:pPr algn="l"/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Functions and Structure of FARA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FDF7207-14E4-FC12-C01D-0BCCE5F1485B}"/>
              </a:ext>
            </a:extLst>
          </p:cNvPr>
          <p:cNvGrpSpPr/>
          <p:nvPr/>
        </p:nvGrpSpPr>
        <p:grpSpPr>
          <a:xfrm>
            <a:off x="1475656" y="1510052"/>
            <a:ext cx="7488978" cy="1296144"/>
            <a:chOff x="1187624" y="1407535"/>
            <a:chExt cx="7633140" cy="129614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698E0BD-B94F-4E59-0278-FECDEB1C33F5}"/>
                </a:ext>
              </a:extLst>
            </p:cNvPr>
            <p:cNvSpPr txBox="1"/>
            <p:nvPr/>
          </p:nvSpPr>
          <p:spPr>
            <a:xfrm>
              <a:off x="2124020" y="1460684"/>
              <a:ext cx="6696744" cy="1200329"/>
            </a:xfrm>
            <a:prstGeom prst="rect">
              <a:avLst/>
            </a:prstGeom>
            <a:solidFill>
              <a:srgbClr val="A7E8FF"/>
            </a:solidFill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marL="339725" marR="0" lvl="0" indent="58738" algn="l" defTabSz="252413" rtl="0" eaLnBrk="0" fontAlgn="base" latinLnBrk="0" hangingPunct="0">
                <a:lnSpc>
                  <a:spcPct val="100000"/>
                </a:lnSpc>
                <a:spcBef>
                  <a:spcPts val="18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Vision: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enhance and add value to achieve effectiveness and efficiency of agricultural research systems on the continent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F8CB20F-C42B-8D7A-4935-5F1D5ED9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7624" y="1407535"/>
              <a:ext cx="1296144" cy="1296144"/>
            </a:xfrm>
            <a:prstGeom prst="ellipse">
              <a:avLst/>
            </a:prstGeom>
            <a:ln w="57150">
              <a:solidFill>
                <a:srgbClr val="00B0F0"/>
              </a:solidFill>
            </a:ln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4689FE9-9E11-B4EC-8E04-658A835A71E2}"/>
              </a:ext>
            </a:extLst>
          </p:cNvPr>
          <p:cNvGrpSpPr/>
          <p:nvPr/>
        </p:nvGrpSpPr>
        <p:grpSpPr>
          <a:xfrm>
            <a:off x="1475656" y="3169154"/>
            <a:ext cx="7488978" cy="1320538"/>
            <a:chOff x="1547664" y="3046220"/>
            <a:chExt cx="7344816" cy="132053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2E85F6-1F24-DAC2-8A0D-8B742B199140}"/>
                </a:ext>
              </a:extLst>
            </p:cNvPr>
            <p:cNvSpPr txBox="1"/>
            <p:nvPr/>
          </p:nvSpPr>
          <p:spPr>
            <a:xfrm>
              <a:off x="2411760" y="3140968"/>
              <a:ext cx="6480720" cy="1200329"/>
            </a:xfrm>
            <a:prstGeom prst="rect">
              <a:avLst/>
            </a:prstGeom>
            <a:solidFill>
              <a:srgbClr val="D2ECB6"/>
            </a:solidFill>
          </p:spPr>
          <p:txBody>
            <a:bodyPr wrap="square">
              <a:spAutoFit/>
            </a:bodyPr>
            <a:lstStyle/>
            <a:p>
              <a:pPr marL="398463" marR="0" lvl="0" indent="0" algn="l" defTabSz="252413" rtl="0" eaLnBrk="0" fontAlgn="base" latinLnBrk="0" hangingPunct="0">
                <a:lnSpc>
                  <a:spcPct val="100000"/>
                </a:lnSpc>
                <a:spcBef>
                  <a:spcPts val="18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Functions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: Coordination, advocacy, information exchange, capacity strengthening, partnerships and networking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5B3F8B6-6888-C87E-BA89-B0A0B1990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7664" y="3046220"/>
              <a:ext cx="1320538" cy="1320538"/>
            </a:xfrm>
            <a:prstGeom prst="ellipse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EB38F9-1B78-595D-3DCB-B113F9889ACF}"/>
              </a:ext>
            </a:extLst>
          </p:cNvPr>
          <p:cNvGrpSpPr/>
          <p:nvPr/>
        </p:nvGrpSpPr>
        <p:grpSpPr>
          <a:xfrm>
            <a:off x="1607505" y="5001352"/>
            <a:ext cx="7419746" cy="1422597"/>
            <a:chOff x="862127" y="5028270"/>
            <a:chExt cx="7419746" cy="142259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E9CF47-D7DC-3476-FE1F-11C0079927D5}"/>
                </a:ext>
              </a:extLst>
            </p:cNvPr>
            <p:cNvSpPr txBox="1"/>
            <p:nvPr/>
          </p:nvSpPr>
          <p:spPr>
            <a:xfrm>
              <a:off x="1826305" y="5065872"/>
              <a:ext cx="6455568" cy="1384995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</p:spPr>
          <p:txBody>
            <a:bodyPr wrap="square">
              <a:spAutoFit/>
            </a:bodyPr>
            <a:lstStyle/>
            <a:p>
              <a:pPr marL="233363" marR="0" lvl="0" indent="0" algn="l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Mission: </a:t>
              </a: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strengthen the capacity of Africa’s agricultural innovation system to contribute to improvement in productivity, competitiveness and markets.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16EB0EB-1FD2-9BCC-0B31-C117D78761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696" r="13535"/>
            <a:stretch/>
          </p:blipFill>
          <p:spPr>
            <a:xfrm>
              <a:off x="862127" y="5028270"/>
              <a:ext cx="1200312" cy="1137034"/>
            </a:xfrm>
            <a:prstGeom prst="ellipse">
              <a:avLst/>
            </a:prstGeom>
            <a:ln w="57150">
              <a:solidFill>
                <a:schemeClr val="tx1">
                  <a:lumMod val="50000"/>
                </a:schemeClr>
              </a:solidFill>
            </a:ln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3DFBA45-7B0F-95EA-A97D-85A2EA789392}"/>
              </a:ext>
            </a:extLst>
          </p:cNvPr>
          <p:cNvSpPr txBox="1"/>
          <p:nvPr/>
        </p:nvSpPr>
        <p:spPr>
          <a:xfrm>
            <a:off x="170408" y="2598003"/>
            <a:ext cx="1017216" cy="830997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(2002-2007)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002DC6-73FD-37E3-9F9C-55C8E0D8A809}"/>
              </a:ext>
            </a:extLst>
          </p:cNvPr>
          <p:cNvSpPr txBox="1"/>
          <p:nvPr/>
        </p:nvSpPr>
        <p:spPr>
          <a:xfrm>
            <a:off x="6546" y="5038954"/>
            <a:ext cx="1017216" cy="830997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(2008-2013)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625A204-7283-F7A2-3D96-31535BE82F18}"/>
              </a:ext>
            </a:extLst>
          </p:cNvPr>
          <p:cNvCxnSpPr/>
          <p:nvPr/>
        </p:nvCxnSpPr>
        <p:spPr bwMode="auto">
          <a:xfrm flipV="1">
            <a:off x="1175457" y="2763530"/>
            <a:ext cx="432048" cy="249971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956DEFE-E721-F961-EF28-A7189F9E943A}"/>
              </a:ext>
            </a:extLst>
          </p:cNvPr>
          <p:cNvCxnSpPr/>
          <p:nvPr/>
        </p:nvCxnSpPr>
        <p:spPr bwMode="auto">
          <a:xfrm>
            <a:off x="1043608" y="5569868"/>
            <a:ext cx="432048" cy="0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A143C4-CF39-8DB7-EA3F-9F69BD185B47}"/>
              </a:ext>
            </a:extLst>
          </p:cNvPr>
          <p:cNvCxnSpPr/>
          <p:nvPr/>
        </p:nvCxnSpPr>
        <p:spPr bwMode="auto">
          <a:xfrm>
            <a:off x="1187624" y="3080826"/>
            <a:ext cx="432048" cy="183076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9794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5102" y="89280"/>
            <a:ext cx="4286250" cy="40011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/>
                <a:cs typeface="+mn-cs"/>
              </a:rPr>
              <a:t>Shaping FARA’s strategic 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294" y="1250304"/>
            <a:ext cx="3615419" cy="58477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No unified voice in regional and international forums to support 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294" y="2023250"/>
            <a:ext cx="3627617" cy="83099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Inadequate transfer and use of technology-based innovations and information exchange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061" y="4259145"/>
            <a:ext cx="3627615" cy="646331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Inadequate policy and market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3784" y="5177106"/>
            <a:ext cx="3526892" cy="646331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Weak institutional and human capacity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0113" y="2242380"/>
            <a:ext cx="3240359" cy="923330"/>
          </a:xfrm>
          <a:prstGeom prst="rect">
            <a:avLst/>
          </a:prstGeom>
          <a:solidFill>
            <a:srgbClr val="D2ECB6"/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Appropriate institutional arrangements for AR established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80113" y="3278915"/>
            <a:ext cx="3240359" cy="923330"/>
          </a:xfrm>
          <a:prstGeom prst="rect">
            <a:avLst/>
          </a:prstGeom>
          <a:solidFill>
            <a:srgbClr val="D2ECB6"/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Broad- based stakeholders have access to knowledge and technology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80113" y="1169355"/>
            <a:ext cx="3274738" cy="923330"/>
          </a:xfrm>
          <a:prstGeom prst="rect">
            <a:avLst/>
          </a:prstGeom>
          <a:solidFill>
            <a:srgbClr val="D2ECB6"/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Strategic decision-making options for policy, institutions and 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0113" y="5344660"/>
            <a:ext cx="3240360" cy="646331"/>
          </a:xfrm>
          <a:prstGeom prst="rect">
            <a:avLst/>
          </a:prstGeom>
          <a:solidFill>
            <a:srgbClr val="D2ECB6"/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Platforms for agricultural innovation supported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21" y="6092989"/>
            <a:ext cx="8712968" cy="646331"/>
          </a:xfrm>
          <a:prstGeom prst="rect">
            <a:avLst/>
          </a:prstGeom>
          <a:solidFill>
            <a:srgbClr val="D2ECB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/>
                <a:cs typeface="+mn-cs"/>
              </a:rPr>
              <a:t>Access to global and regional linkages for sustainable agricultural  productivity, competitiveness and markets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3784" y="692754"/>
            <a:ext cx="1637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Problem tree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31152" y="732224"/>
            <a:ext cx="165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Objective tree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294" y="3038939"/>
            <a:ext cx="3627615" cy="646331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Difficulties in forming partnerships across sub-regions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80114" y="4331649"/>
            <a:ext cx="3274738" cy="923330"/>
          </a:xfrm>
          <a:prstGeom prst="rect">
            <a:avLst/>
          </a:prstGeom>
          <a:solidFill>
            <a:srgbClr val="D2ECB6"/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SimSun" panose="02010600030101010101" pitchFamily="2" charset="-122"/>
                <a:cs typeface="+mn-cs"/>
              </a:rPr>
              <a:t>Human and institutional capacity for innovation developed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AD95D7-7881-D68D-C47A-4D602F17A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638" y="503289"/>
            <a:ext cx="1102947" cy="5966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38943CC-BDFE-B216-C1FF-B1466D9349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9319" y="552998"/>
            <a:ext cx="1093664" cy="72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89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1B71C9C-FFE6-40E9-90DC-F8E60C7243B2}"/>
              </a:ext>
            </a:extLst>
          </p:cNvPr>
          <p:cNvGrpSpPr/>
          <p:nvPr/>
        </p:nvGrpSpPr>
        <p:grpSpPr>
          <a:xfrm>
            <a:off x="410949" y="1353383"/>
            <a:ext cx="8178800" cy="4048572"/>
            <a:chOff x="547932" y="661510"/>
            <a:chExt cx="10905066" cy="5398096"/>
          </a:xfrm>
        </p:grpSpPr>
        <p:pic>
          <p:nvPicPr>
            <p:cNvPr id="4" name="Picture 3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FD89D5D0-6DBF-4B10-862F-6A5BB9843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9916"/>
            <a:stretch/>
          </p:blipFill>
          <p:spPr>
            <a:xfrm>
              <a:off x="547932" y="661510"/>
              <a:ext cx="10905066" cy="1999803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A21AF64-86E6-422C-AB9B-B49278992566}"/>
                </a:ext>
              </a:extLst>
            </p:cNvPr>
            <p:cNvSpPr/>
            <p:nvPr/>
          </p:nvSpPr>
          <p:spPr>
            <a:xfrm>
              <a:off x="698058" y="2661312"/>
              <a:ext cx="1856096" cy="3398294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Advocacy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R&amp;D approaches.</a:t>
              </a: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Investment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Enabling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policy environment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F5F4800-C57E-49E8-9F60-364455545C2D}"/>
                </a:ext>
              </a:extLst>
            </p:cNvPr>
            <p:cNvSpPr/>
            <p:nvPr/>
          </p:nvSpPr>
          <p:spPr>
            <a:xfrm>
              <a:off x="2786164" y="2661312"/>
              <a:ext cx="1976903" cy="3398294"/>
            </a:xfrm>
            <a:prstGeom prst="roundRect">
              <a:avLst/>
            </a:prstGeom>
            <a:solidFill>
              <a:srgbClr val="00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7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Capacity </a:t>
              </a:r>
              <a:r>
                <a:rPr kumimoji="0" 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Strengthening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Human.</a:t>
              </a: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Institutional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Systemic</a:t>
              </a: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0D90BDAC-D4C8-4B54-9A6C-2700A81C6975}"/>
                </a:ext>
              </a:extLst>
            </p:cNvPr>
            <p:cNvSpPr/>
            <p:nvPr/>
          </p:nvSpPr>
          <p:spPr>
            <a:xfrm>
              <a:off x="4995077" y="2661312"/>
              <a:ext cx="1976903" cy="3398294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Knowledge and Information Sharing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Consultations</a:t>
              </a: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Science week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ICT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8DE79F2F-BA20-4171-9533-0122536FBDD3}"/>
                </a:ext>
              </a:extLst>
            </p:cNvPr>
            <p:cNvSpPr/>
            <p:nvPr/>
          </p:nvSpPr>
          <p:spPr>
            <a:xfrm>
              <a:off x="7083185" y="2661312"/>
              <a:ext cx="1976903" cy="3398294"/>
            </a:xfrm>
            <a:prstGeom prst="roundRect">
              <a:avLst/>
            </a:prstGeom>
            <a:solidFill>
              <a:srgbClr val="00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Partnerships and Strategic Alliances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Inter continental</a:t>
              </a: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Regional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Operational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77052C5-080A-4BD8-929A-DD8AD234AAB2}"/>
                </a:ext>
              </a:extLst>
            </p:cNvPr>
            <p:cNvSpPr/>
            <p:nvPr/>
          </p:nvSpPr>
          <p:spPr>
            <a:xfrm>
              <a:off x="9405836" y="2661312"/>
              <a:ext cx="1976903" cy="3398294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Coordination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 and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Futures </a:t>
              </a: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Intelligence gathering.</a:t>
              </a: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Situation analysis</a:t>
              </a: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82154" marR="0" lvl="0" indent="-82154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1" i="1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Incubating initiatives</a:t>
              </a: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BDF0A0C-DFB8-1D21-454F-05F7B6031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6" y="625609"/>
            <a:ext cx="9143999" cy="576065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Core Function of FARA</a:t>
            </a:r>
          </a:p>
        </p:txBody>
      </p:sp>
    </p:spTree>
    <p:extLst>
      <p:ext uri="{BB962C8B-B14F-4D97-AF65-F5344CB8AC3E}">
        <p14:creationId xmlns:p14="http://schemas.microsoft.com/office/powerpoint/2010/main" val="3731617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20688"/>
            <a:ext cx="7357625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692696"/>
            <a:ext cx="245942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  <a:t>Ag R&amp;I Institutional Architecture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687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4E1C61-50F9-9E64-57A0-728B30E0F847}"/>
              </a:ext>
            </a:extLst>
          </p:cNvPr>
          <p:cNvSpPr/>
          <p:nvPr/>
        </p:nvSpPr>
        <p:spPr bwMode="auto">
          <a:xfrm>
            <a:off x="-34614" y="1340768"/>
            <a:ext cx="2230346" cy="551723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SimSun" charset="-122"/>
              <a:cs typeface="+mn-cs"/>
            </a:endParaRPr>
          </a:p>
        </p:txBody>
      </p:sp>
      <p:sp>
        <p:nvSpPr>
          <p:cNvPr id="49154" name="Title 1">
            <a:extLst>
              <a:ext uri="{FF2B5EF4-FFF2-40B4-BE49-F238E27FC236}">
                <a16:creationId xmlns:a16="http://schemas.microsoft.com/office/drawing/2014/main" id="{34D0851D-11A7-346C-846B-4B69057030E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682325"/>
            <a:ext cx="9144000" cy="539905"/>
          </a:xfrm>
          <a:solidFill>
            <a:srgbClr val="92D050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2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Direction</a:t>
            </a:r>
            <a:endParaRPr lang="en-GB" altLang="en-US" sz="3200" b="1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6B037-65E5-4CFB-9347-C48F3967D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760" y="1340768"/>
            <a:ext cx="6624736" cy="5400600"/>
          </a:xfrm>
          <a:solidFill>
            <a:schemeClr val="tx1">
              <a:lumMod val="95000"/>
            </a:schemeClr>
          </a:solidFill>
        </p:spPr>
        <p:txBody>
          <a:bodyPr/>
          <a:lstStyle/>
          <a:p>
            <a:pPr marL="257168" indent="-257168" defTabSz="336938">
              <a:defRPr/>
            </a:pPr>
            <a:r>
              <a:rPr lang="en-US" sz="2800" b="1" dirty="0">
                <a:solidFill>
                  <a:srgbClr val="800000"/>
                </a:solidFill>
                <a:latin typeface="Calibri" panose="020F0502020204030204" pitchFamily="34" charset="0"/>
              </a:rPr>
              <a:t>Value Proposition</a:t>
            </a:r>
          </a:p>
          <a:p>
            <a:pPr marL="0" indent="0" defTabSz="336938">
              <a:defRPr/>
            </a:pPr>
            <a:r>
              <a:rPr lang="en-US" sz="2400" b="1" dirty="0">
                <a:latin typeface="Calibri" panose="020F0502020204030204" pitchFamily="34" charset="0"/>
              </a:rPr>
              <a:t>Africans’ unique </a:t>
            </a:r>
            <a:r>
              <a:rPr lang="en-US" sz="2400" b="1" i="1" dirty="0">
                <a:latin typeface="Calibri" panose="020F0502020204030204" pitchFamily="34" charset="0"/>
              </a:rPr>
              <a:t>Continental</a:t>
            </a:r>
            <a:r>
              <a:rPr lang="en-US" sz="2400" b="1" dirty="0">
                <a:latin typeface="Calibri" panose="020F0502020204030204" pitchFamily="34" charset="0"/>
              </a:rPr>
              <a:t> partnerships connecting science to agriculture for livelihood impact at scale</a:t>
            </a:r>
          </a:p>
          <a:p>
            <a:pPr marL="0" indent="0" defTabSz="336938">
              <a:defRPr/>
            </a:pPr>
            <a:endParaRPr lang="en-US" sz="2400" b="1" dirty="0">
              <a:latin typeface="Calibri" panose="020F0502020204030204" pitchFamily="34" charset="0"/>
            </a:endParaRPr>
          </a:p>
          <a:p>
            <a:pPr marL="342900" indent="-342900" defTabSz="336938"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FARA is unique; it is a forum of all actors in agricultural research and innovation to drive </a:t>
            </a:r>
            <a:r>
              <a:rPr lang="en-US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collective actions to deploy the power of science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to improve livelihoods on a large scale</a:t>
            </a:r>
          </a:p>
          <a:p>
            <a:pPr marL="0" indent="0" defTabSz="336938">
              <a:defRPr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	The collective actions are around: </a:t>
            </a:r>
          </a:p>
          <a:p>
            <a:pPr lvl="1" indent="-342900" defTabSz="336938"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Improving access to global and regional knowledge.</a:t>
            </a:r>
          </a:p>
          <a:p>
            <a:pPr lvl="1" indent="-342900" defTabSz="336938"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Facilitating innovation-to-impact partnerships, advocating for policies and tested approaches.</a:t>
            </a:r>
          </a:p>
          <a:p>
            <a:pPr lvl="1" indent="-342900" defTabSz="336938"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Enhancing capacities for innovation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</a:rPr>
              <a:t>.</a:t>
            </a:r>
          </a:p>
          <a:p>
            <a:pPr marL="0" indent="0" defTabSz="336938">
              <a:defRPr/>
            </a:pPr>
            <a:endParaRPr lang="en-US" sz="2400" dirty="0">
              <a:latin typeface="Calibri" panose="020F0502020204030204" pitchFamily="34" charset="0"/>
            </a:endParaRPr>
          </a:p>
          <a:p>
            <a:pPr marL="0" indent="0" defTabSz="336938">
              <a:defRPr/>
            </a:pP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770593-1687-7F04-86DF-46E1B20CA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614" y="2924943"/>
            <a:ext cx="2230345" cy="223034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A3B5F9-58D2-C19C-4EC3-029F53A93101}"/>
              </a:ext>
            </a:extLst>
          </p:cNvPr>
          <p:cNvCxnSpPr/>
          <p:nvPr/>
        </p:nvCxnSpPr>
        <p:spPr bwMode="auto">
          <a:xfrm>
            <a:off x="2267744" y="1340768"/>
            <a:ext cx="0" cy="5482978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F04DAC-67BD-BC05-DC27-C04B51CA8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7454" y="1340768"/>
            <a:ext cx="6696546" cy="496788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use of ICT/ Digitalization.</a:t>
            </a:r>
          </a:p>
          <a:p>
            <a:pPr marL="514350" indent="-514350">
              <a:buAutoNum type="arabicPeriod"/>
            </a:pPr>
            <a:r>
              <a:rPr lang="en-US" sz="2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Climate change.</a:t>
            </a:r>
          </a:p>
          <a:p>
            <a:pPr marL="514350" indent="-514350">
              <a:buAutoNum type="arabicPeriod"/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 for farming system change / global pressure for Agroecology or regenerative agriculture</a:t>
            </a:r>
          </a:p>
          <a:p>
            <a:pPr marL="514350" indent="-514350">
              <a:buAutoNum type="arabicPeriod"/>
            </a:pPr>
            <a:r>
              <a:rPr lang="en-US" sz="2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awareness of gender and social exclusion issues.</a:t>
            </a:r>
          </a:p>
          <a:p>
            <a:pPr marL="514350" indent="-514350">
              <a:buAutoNum type="arabicPeriod"/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Explosion in the youth population.</a:t>
            </a:r>
          </a:p>
          <a:p>
            <a:pPr marL="514350" indent="-514350">
              <a:buAutoNum type="arabicPeriod"/>
            </a:pPr>
            <a:r>
              <a:rPr lang="en-US" sz="26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Awareness of the fragility in Africa’s agriculture/food system.</a:t>
            </a:r>
          </a:p>
          <a:p>
            <a:pPr marL="514350" indent="-514350">
              <a:buAutoNum type="arabicPeriod"/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push </a:t>
            </a:r>
          </a:p>
          <a:p>
            <a:pPr marL="514350" indent="-514350">
              <a:buAutoNum type="arabicPeriod"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E9824CD-92B7-2E60-1B74-4F34138B3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88504"/>
            <a:ext cx="9144000" cy="436240"/>
          </a:xfrm>
          <a:solidFill>
            <a:srgbClr val="C0E399"/>
          </a:solidFill>
        </p:spPr>
        <p:txBody>
          <a:bodyPr/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Emerging Issues Driving Change in Africa Agriculture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040265-82B3-3CCC-0C05-E6B90FB1AF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72" t="20601" r="29766" b="8001"/>
          <a:stretch/>
        </p:blipFill>
        <p:spPr>
          <a:xfrm>
            <a:off x="251520" y="1124744"/>
            <a:ext cx="194421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70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12">
            <a:extLst>
              <a:ext uri="{FF2B5EF4-FFF2-40B4-BE49-F238E27FC236}">
                <a16:creationId xmlns:a16="http://schemas.microsoft.com/office/drawing/2014/main" id="{5A34F6E3-4003-F828-78D8-C59C66391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088" y="2146276"/>
            <a:ext cx="302433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Door </a:t>
            </a:r>
            <a:r>
              <a:rPr lang="en-US" altLang="en-US" sz="28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</a:p>
          <a:p>
            <a:pPr algn="ctr"/>
            <a:r>
              <a:rPr lang="en-US" altLang="en-US" sz="28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 Partnerships in </a:t>
            </a:r>
          </a:p>
          <a:p>
            <a:r>
              <a:rPr lang="en-US" altLang="en-US" sz="28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55 Africa Countries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3AC6F9-1BAF-FC14-9C77-327E1382B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80" y="649482"/>
            <a:ext cx="4849641" cy="61710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21E661-FF47-BD91-2738-99CF23238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179" y="2564904"/>
            <a:ext cx="2609922" cy="25482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A00A40-8BD6-5F9D-925E-F6BFDD4A3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300" y="469451"/>
            <a:ext cx="3097036" cy="8352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1664B24-97A4-37E3-B636-4EB8FB724593}"/>
              </a:ext>
            </a:extLst>
          </p:cNvPr>
          <p:cNvSpPr/>
          <p:nvPr/>
        </p:nvSpPr>
        <p:spPr>
          <a:xfrm>
            <a:off x="5107460" y="1105985"/>
            <a:ext cx="251235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Collective Actions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7D2A95-AAAE-EE2B-E5EC-872053A7C70D}"/>
              </a:ext>
            </a:extLst>
          </p:cNvPr>
          <p:cNvSpPr/>
          <p:nvPr/>
        </p:nvSpPr>
        <p:spPr>
          <a:xfrm>
            <a:off x="403462" y="2164794"/>
            <a:ext cx="5040560" cy="42165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14350" indent="-514350">
              <a:buAutoNum type="arabicPeriod"/>
            </a:pPr>
            <a:r>
              <a:rPr lang="en-US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Forgotten Foods</a:t>
            </a:r>
          </a:p>
          <a:p>
            <a:pPr marL="514350" indent="-514350">
              <a:buAutoNum type="arabicPeriod"/>
            </a:pPr>
            <a:r>
              <a:rPr lang="en-US" b="1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Inclusive digital transformation of Agriculture.</a:t>
            </a:r>
          </a:p>
          <a:p>
            <a:pPr marL="514350" indent="-514350">
              <a:buAutoNum type="arabicPeriod"/>
            </a:pPr>
            <a:r>
              <a:rPr lang="en-US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Collective action on Agroecology –pesticide</a:t>
            </a:r>
          </a:p>
          <a:p>
            <a:pPr marL="514350" indent="-514350">
              <a:buAutoNum type="arabicPeriod"/>
            </a:pPr>
            <a:r>
              <a:rPr lang="en-US" b="1" spc="5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Transformation of higher education in Agriculture.</a:t>
            </a:r>
          </a:p>
          <a:p>
            <a:pPr marL="514350" indent="-514350">
              <a:buAutoNum type="arabicPeriod"/>
            </a:pPr>
            <a:r>
              <a:rPr lang="en-U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Land tenure and climate change</a:t>
            </a:r>
          </a:p>
          <a:p>
            <a:pPr marL="514350" indent="-514350">
              <a:buAutoNum type="arabicPeriod"/>
            </a:pPr>
            <a:endParaRPr lang="en-US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C4AA20-1E0B-1CEF-2E72-1025303285CF}"/>
              </a:ext>
            </a:extLst>
          </p:cNvPr>
          <p:cNvCxnSpPr/>
          <p:nvPr/>
        </p:nvCxnSpPr>
        <p:spPr bwMode="auto">
          <a:xfrm>
            <a:off x="3635896" y="2420888"/>
            <a:ext cx="2664296" cy="0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A038742-0EBA-A3FC-1DEE-67451AD87228}"/>
              </a:ext>
            </a:extLst>
          </p:cNvPr>
          <p:cNvSpPr/>
          <p:nvPr/>
        </p:nvSpPr>
        <p:spPr>
          <a:xfrm>
            <a:off x="6228184" y="2164794"/>
            <a:ext cx="13681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2IPS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898C06-781B-CE89-98DA-B52FAF897C29}"/>
              </a:ext>
            </a:extLst>
          </p:cNvPr>
          <p:cNvCxnSpPr/>
          <p:nvPr/>
        </p:nvCxnSpPr>
        <p:spPr bwMode="auto">
          <a:xfrm flipV="1">
            <a:off x="3311343" y="3494865"/>
            <a:ext cx="3002665" cy="5066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2C30003-5185-C275-CE0E-92276A50BB8E}"/>
              </a:ext>
            </a:extLst>
          </p:cNvPr>
          <p:cNvSpPr/>
          <p:nvPr/>
        </p:nvSpPr>
        <p:spPr>
          <a:xfrm>
            <a:off x="6300192" y="3228945"/>
            <a:ext cx="13681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KMDL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08A9DC-D3E4-8AC4-1301-3F4F44FBEDBD}"/>
              </a:ext>
            </a:extLst>
          </p:cNvPr>
          <p:cNvCxnSpPr/>
          <p:nvPr/>
        </p:nvCxnSpPr>
        <p:spPr bwMode="auto">
          <a:xfrm flipV="1">
            <a:off x="4644034" y="4197816"/>
            <a:ext cx="1656158" cy="5066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174631E-8312-58E5-2B13-709E16C96E87}"/>
              </a:ext>
            </a:extLst>
          </p:cNvPr>
          <p:cNvSpPr/>
          <p:nvPr/>
        </p:nvSpPr>
        <p:spPr>
          <a:xfrm>
            <a:off x="6314008" y="3997761"/>
            <a:ext cx="13681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 err="1">
                <a:ln w="0"/>
                <a:solidFill>
                  <a:srgbClr val="FF33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RPiN</a:t>
            </a:r>
            <a:endParaRPr lang="en-US" sz="2000" b="1" cap="none" spc="50" dirty="0">
              <a:ln w="0"/>
              <a:solidFill>
                <a:srgbClr val="FF33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61B223-3804-ABCF-BB20-733393943062}"/>
              </a:ext>
            </a:extLst>
          </p:cNvPr>
          <p:cNvSpPr/>
          <p:nvPr/>
        </p:nvSpPr>
        <p:spPr>
          <a:xfrm>
            <a:off x="6336916" y="4766577"/>
            <a:ext cx="13681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ICF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DFA328-8A5F-9086-A1D0-4EAF0DF8639D}"/>
              </a:ext>
            </a:extLst>
          </p:cNvPr>
          <p:cNvCxnSpPr/>
          <p:nvPr/>
        </p:nvCxnSpPr>
        <p:spPr bwMode="auto">
          <a:xfrm flipV="1">
            <a:off x="2445970" y="5733256"/>
            <a:ext cx="3854222" cy="5066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84562E5-8ACB-4EEA-BC2A-4EADB3F23E22}"/>
              </a:ext>
            </a:extLst>
          </p:cNvPr>
          <p:cNvCxnSpPr/>
          <p:nvPr/>
        </p:nvCxnSpPr>
        <p:spPr bwMode="auto">
          <a:xfrm flipV="1">
            <a:off x="4680758" y="5001670"/>
            <a:ext cx="1656158" cy="5066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691D64D-DCAA-2E4B-551E-2BA0DB920B45}"/>
              </a:ext>
            </a:extLst>
          </p:cNvPr>
          <p:cNvSpPr/>
          <p:nvPr/>
        </p:nvSpPr>
        <p:spPr>
          <a:xfrm>
            <a:off x="6336916" y="5410480"/>
            <a:ext cx="13681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2IPS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AB45FB-3675-9F4E-6060-4CC0F051AA66}"/>
              </a:ext>
            </a:extLst>
          </p:cNvPr>
          <p:cNvSpPr/>
          <p:nvPr/>
        </p:nvSpPr>
        <p:spPr>
          <a:xfrm>
            <a:off x="506016" y="980577"/>
            <a:ext cx="38799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FARA linkage with  ……..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045FCC-ACC6-3B25-A016-6899C6AC66F8}"/>
              </a:ext>
            </a:extLst>
          </p:cNvPr>
          <p:cNvCxnSpPr/>
          <p:nvPr/>
        </p:nvCxnSpPr>
        <p:spPr bwMode="auto">
          <a:xfrm>
            <a:off x="107504" y="1628800"/>
            <a:ext cx="9001000" cy="0"/>
          </a:xfrm>
          <a:prstGeom prst="line">
            <a:avLst/>
          </a:prstGeom>
          <a:solidFill>
            <a:srgbClr val="00B8FF"/>
          </a:solidFill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62712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Office Theme">
      <a:majorFont>
        <a:latin typeface="Arial"/>
        <a:ea typeface="SimSun"/>
        <a:cs typeface=""/>
      </a:majorFont>
      <a:minorFont>
        <a:latin typeface="Swis721 Md BT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26207</TotalTime>
  <Words>546</Words>
  <Application>Microsoft Office PowerPoint</Application>
  <PresentationFormat>On-screen Show (4:3)</PresentationFormat>
  <Paragraphs>110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Arial Unicode MS</vt:lpstr>
      <vt:lpstr>Calibri</vt:lpstr>
      <vt:lpstr>Calibri Light</vt:lpstr>
      <vt:lpstr>Swis721 Lt BT</vt:lpstr>
      <vt:lpstr>Swis721 Md BT</vt:lpstr>
      <vt:lpstr>Times New Roman</vt:lpstr>
      <vt:lpstr>Office Theme</vt:lpstr>
      <vt:lpstr>2_Office Theme</vt:lpstr>
      <vt:lpstr>PowerPoint Presentation</vt:lpstr>
      <vt:lpstr>PowerPoint Presentation</vt:lpstr>
      <vt:lpstr>Imperative for creation of  FARA</vt:lpstr>
      <vt:lpstr>Rationale for Establishing FARA</vt:lpstr>
      <vt:lpstr> Functions and Structure of FARA </vt:lpstr>
      <vt:lpstr>PowerPoint Presentation</vt:lpstr>
      <vt:lpstr>Core Function of FARA</vt:lpstr>
      <vt:lpstr>PowerPoint Presentation</vt:lpstr>
      <vt:lpstr>Strategic Direction</vt:lpstr>
      <vt:lpstr>Emerging Issues Driving Change in Africa Agriculture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VLA  LOGO PROGRESSION</dc:title>
  <dc:creator>user</dc:creator>
  <cp:lastModifiedBy>Fatunbi Oluwole (FARA)</cp:lastModifiedBy>
  <cp:revision>1779</cp:revision>
  <cp:lastPrinted>1601-01-01T00:00:00Z</cp:lastPrinted>
  <dcterms:created xsi:type="dcterms:W3CDTF">2005-05-24T13:50:44Z</dcterms:created>
  <dcterms:modified xsi:type="dcterms:W3CDTF">2026-09-21T16:15:36Z</dcterms:modified>
</cp:coreProperties>
</file>